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Default Extension="wmf" ContentType="image/x-wmf"/>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55.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slides/slide72.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Layouts/slideLayout12.xml" ContentType="application/vnd.openxmlformats-officedocument.presentationml.slideLayout+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76"/>
  </p:notesMasterIdLst>
  <p:handoutMasterIdLst>
    <p:handoutMasterId r:id="rId77"/>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35" r:id="rId14"/>
    <p:sldId id="316" r:id="rId15"/>
    <p:sldId id="317" r:id="rId16"/>
    <p:sldId id="320" r:id="rId17"/>
    <p:sldId id="321" r:id="rId18"/>
    <p:sldId id="290" r:id="rId19"/>
    <p:sldId id="277" r:id="rId20"/>
    <p:sldId id="280" r:id="rId21"/>
    <p:sldId id="323" r:id="rId22"/>
    <p:sldId id="339" r:id="rId23"/>
    <p:sldId id="340" r:id="rId24"/>
    <p:sldId id="336" r:id="rId25"/>
    <p:sldId id="281" r:id="rId26"/>
    <p:sldId id="283" r:id="rId27"/>
    <p:sldId id="288" r:id="rId28"/>
    <p:sldId id="282" r:id="rId29"/>
    <p:sldId id="285" r:id="rId30"/>
    <p:sldId id="284" r:id="rId31"/>
    <p:sldId id="289" r:id="rId32"/>
    <p:sldId id="287" r:id="rId33"/>
    <p:sldId id="341" r:id="rId34"/>
    <p:sldId id="342" r:id="rId35"/>
    <p:sldId id="343" r:id="rId36"/>
    <p:sldId id="344" r:id="rId37"/>
    <p:sldId id="345" r:id="rId38"/>
    <p:sldId id="346" r:id="rId39"/>
    <p:sldId id="347" r:id="rId40"/>
    <p:sldId id="348" r:id="rId41"/>
    <p:sldId id="349" r:id="rId42"/>
    <p:sldId id="292" r:id="rId43"/>
    <p:sldId id="293" r:id="rId44"/>
    <p:sldId id="294" r:id="rId45"/>
    <p:sldId id="350" r:id="rId46"/>
    <p:sldId id="351" r:id="rId47"/>
    <p:sldId id="352" r:id="rId48"/>
    <p:sldId id="353" r:id="rId49"/>
    <p:sldId id="354" r:id="rId50"/>
    <p:sldId id="355" r:id="rId51"/>
    <p:sldId id="356" r:id="rId52"/>
    <p:sldId id="357"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 id="374" r:id="rId70"/>
    <p:sldId id="318" r:id="rId71"/>
    <p:sldId id="319" r:id="rId72"/>
    <p:sldId id="324" r:id="rId73"/>
    <p:sldId id="327" r:id="rId74"/>
    <p:sldId id="326" r:id="rId75"/>
  </p:sldIdLst>
  <p:sldSz cx="9144000" cy="6858000" type="screen4x3"/>
  <p:notesSz cx="6858000" cy="9144000"/>
  <p:defaultTextStyle>
    <a:defPPr>
      <a:defRPr lang="it-IT"/>
    </a:defPPr>
    <a:lvl1pPr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1pPr>
    <a:lvl2pPr marL="4572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2pPr>
    <a:lvl3pPr marL="9144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3pPr>
    <a:lvl4pPr marL="13716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4pPr>
    <a:lvl5pPr marL="18288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5pPr>
    <a:lvl6pPr marL="22860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6pPr>
    <a:lvl7pPr marL="27432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7pPr>
    <a:lvl8pPr marL="32004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8pPr>
    <a:lvl9pPr marL="36576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6699"/>
    <a:srgbClr val="F6BA06"/>
    <a:srgbClr val="CA188D"/>
    <a:srgbClr val="2394FF"/>
    <a:srgbClr val="F6F608"/>
    <a:srgbClr val="700D13"/>
    <a:srgbClr val="797979"/>
    <a:srgbClr val="30303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3844" autoAdjust="0"/>
  </p:normalViewPr>
  <p:slideViewPr>
    <p:cSldViewPr>
      <p:cViewPr>
        <p:scale>
          <a:sx n="100" d="100"/>
          <a:sy n="100" d="100"/>
        </p:scale>
        <p:origin x="-1864" y="-33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23" d="100"/>
          <a:sy n="123" d="100"/>
        </p:scale>
        <p:origin x="-3008" y="-11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handoutMaster" Target="handoutMasters/handoutMaster1.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82" Type="http://schemas.openxmlformats.org/officeDocument/2006/relationships/tableStyles" Target="tableStyles.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notesMaster" Target="notesMasters/notesMaster1.xml"/><Relationship Id="rId79" Type="http://schemas.openxmlformats.org/officeDocument/2006/relationships/presProps" Target="presProps.xml"/><Relationship Id="rId80" Type="http://schemas.openxmlformats.org/officeDocument/2006/relationships/viewProps" Target="viewProps.xml"/><Relationship Id="rId81" Type="http://schemas.openxmlformats.org/officeDocument/2006/relationships/theme" Target="theme/theme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printerSettings" Target="printerSettings/printerSettings1.bin"/><Relationship Id="rId22" Type="http://schemas.openxmlformats.org/officeDocument/2006/relationships/slide" Target="slides/slide21.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7" Type="http://schemas.openxmlformats.org/officeDocument/2006/relationships/slide" Target="slides/slide38.xml"/><Relationship Id="rId1" Type="http://schemas.openxmlformats.org/officeDocument/2006/relationships/slide" Target="slides/slide13.xml"/><Relationship Id="rId24" Type="http://schemas.openxmlformats.org/officeDocument/2006/relationships/slide" Target="slides/slide59.xml"/><Relationship Id="rId25" Type="http://schemas.openxmlformats.org/officeDocument/2006/relationships/slide" Target="slides/slide60.xml"/><Relationship Id="rId8" Type="http://schemas.openxmlformats.org/officeDocument/2006/relationships/slide" Target="slides/slide39.xml"/><Relationship Id="rId13" Type="http://schemas.openxmlformats.org/officeDocument/2006/relationships/slide" Target="slides/slide48.xml"/><Relationship Id="rId10" Type="http://schemas.openxmlformats.org/officeDocument/2006/relationships/slide" Target="slides/slide41.xml"/><Relationship Id="rId12" Type="http://schemas.openxmlformats.org/officeDocument/2006/relationships/slide" Target="slides/slide46.xml"/><Relationship Id="rId17" Type="http://schemas.openxmlformats.org/officeDocument/2006/relationships/slide" Target="slides/slide52.xml"/><Relationship Id="rId9" Type="http://schemas.openxmlformats.org/officeDocument/2006/relationships/slide" Target="slides/slide40.xml"/><Relationship Id="rId18" Type="http://schemas.openxmlformats.org/officeDocument/2006/relationships/slide" Target="slides/slide53.xml"/><Relationship Id="rId3" Type="http://schemas.openxmlformats.org/officeDocument/2006/relationships/slide" Target="slides/slide34.xml"/><Relationship Id="rId27" Type="http://schemas.openxmlformats.org/officeDocument/2006/relationships/slide" Target="slides/slide73.xml"/><Relationship Id="rId14" Type="http://schemas.openxmlformats.org/officeDocument/2006/relationships/slide" Target="slides/slide49.xml"/><Relationship Id="rId23" Type="http://schemas.openxmlformats.org/officeDocument/2006/relationships/slide" Target="slides/slide58.xml"/><Relationship Id="rId4" Type="http://schemas.openxmlformats.org/officeDocument/2006/relationships/slide" Target="slides/slide35.xml"/><Relationship Id="rId26" Type="http://schemas.openxmlformats.org/officeDocument/2006/relationships/slide" Target="slides/slide69.xml"/><Relationship Id="rId11" Type="http://schemas.openxmlformats.org/officeDocument/2006/relationships/slide" Target="slides/slide45.xml"/><Relationship Id="rId6" Type="http://schemas.openxmlformats.org/officeDocument/2006/relationships/slide" Target="slides/slide37.xml"/><Relationship Id="rId16" Type="http://schemas.openxmlformats.org/officeDocument/2006/relationships/slide" Target="slides/slide51.xml"/><Relationship Id="rId5" Type="http://schemas.openxmlformats.org/officeDocument/2006/relationships/slide" Target="slides/slide36.xml"/><Relationship Id="rId15" Type="http://schemas.openxmlformats.org/officeDocument/2006/relationships/slide" Target="slides/slide50.xml"/><Relationship Id="rId19" Type="http://schemas.openxmlformats.org/officeDocument/2006/relationships/slide" Target="slides/slide54.xml"/><Relationship Id="rId20" Type="http://schemas.openxmlformats.org/officeDocument/2006/relationships/slide" Target="slides/slide55.xml"/><Relationship Id="rId22" Type="http://schemas.openxmlformats.org/officeDocument/2006/relationships/slide" Target="slides/slide57.xml"/><Relationship Id="rId21" Type="http://schemas.openxmlformats.org/officeDocument/2006/relationships/slide" Target="slides/slide56.xml"/><Relationship Id="rId2"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5974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159747"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06" charset="0"/>
                <a:ea typeface="+mn-ea"/>
                <a:cs typeface="+mn-cs"/>
              </a:defRPr>
            </a:lvl1pPr>
          </a:lstStyle>
          <a:p>
            <a:pPr>
              <a:defRPr/>
            </a:pPr>
            <a:endParaRPr lang="it-IT"/>
          </a:p>
        </p:txBody>
      </p:sp>
      <p:sp>
        <p:nvSpPr>
          <p:cNvPr id="159748"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159749"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itchFamily="-106" charset="0"/>
                <a:ea typeface="+mn-ea"/>
                <a:cs typeface="+mn-cs"/>
              </a:defRPr>
            </a:lvl1pPr>
          </a:lstStyle>
          <a:p>
            <a:pPr>
              <a:defRPr/>
            </a:pPr>
            <a:fld id="{B0635A68-EC8D-8741-9185-152D6D4845EF}"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06" charset="0"/>
                <a:ea typeface="+mn-ea"/>
                <a:cs typeface="+mn-cs"/>
              </a:defRPr>
            </a:lvl1pPr>
          </a:lstStyle>
          <a:p>
            <a:pPr>
              <a:defRPr/>
            </a:pPr>
            <a:endParaRPr lang="it-IT"/>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itchFamily="-106" charset="0"/>
                <a:ea typeface="+mn-ea"/>
                <a:cs typeface="+mn-cs"/>
              </a:defRPr>
            </a:lvl1pPr>
          </a:lstStyle>
          <a:p>
            <a:pPr>
              <a:defRPr/>
            </a:pPr>
            <a:fld id="{79090C5B-BD5C-574B-AFEB-1FA87CE838DF}"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06"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1F0BE78-6A7A-5848-BF23-1E6F50E50FAC}" type="slidenum">
              <a:rPr lang="it-IT">
                <a:latin typeface="Times" pitchFamily="-112" charset="0"/>
                <a:ea typeface="ＭＳ Ｐゴシック" pitchFamily="-112" charset="-128"/>
                <a:cs typeface="ＭＳ Ｐゴシック" pitchFamily="-112" charset="-128"/>
              </a:rPr>
              <a:pPr/>
              <a:t>1</a:t>
            </a:fld>
            <a:endParaRPr lang="it-IT">
              <a:latin typeface="Times" pitchFamily="-112" charset="0"/>
              <a:ea typeface="ＭＳ Ｐゴシック" pitchFamily="-112" charset="-128"/>
              <a:cs typeface="ＭＳ Ｐゴシック" pitchFamily="-112"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D4A1B843-9B7D-424E-A5B3-CC5737ECA4E5}" type="slidenum">
              <a:rPr lang="it-IT">
                <a:latin typeface="Times" pitchFamily="-112" charset="0"/>
                <a:ea typeface="ＭＳ Ｐゴシック" pitchFamily="-112" charset="-128"/>
                <a:cs typeface="ＭＳ Ｐゴシック" pitchFamily="-112" charset="-128"/>
              </a:rPr>
              <a:pPr/>
              <a:t>11</a:t>
            </a:fld>
            <a:endParaRPr lang="it-IT">
              <a:latin typeface="Times" pitchFamily="-112" charset="0"/>
              <a:ea typeface="ＭＳ Ｐゴシック" pitchFamily="-112" charset="-128"/>
              <a:cs typeface="ＭＳ Ｐゴシック" pitchFamily="-112" charset="-128"/>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53B41B96-6085-6747-A473-EA6DB16E414D}" type="slidenum">
              <a:rPr lang="it-IT">
                <a:latin typeface="Times" pitchFamily="-112" charset="0"/>
                <a:ea typeface="ＭＳ Ｐゴシック" pitchFamily="-112" charset="-128"/>
                <a:cs typeface="ＭＳ Ｐゴシック" pitchFamily="-112" charset="-128"/>
              </a:rPr>
              <a:pPr/>
              <a:t>12</a:t>
            </a:fld>
            <a:endParaRPr lang="it-IT">
              <a:latin typeface="Times" pitchFamily="-112" charset="0"/>
              <a:ea typeface="ＭＳ Ｐゴシック" pitchFamily="-112" charset="-128"/>
              <a:cs typeface="ＭＳ Ｐゴシック" pitchFamily="-112"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8CE3112-59D7-E54A-A40D-FA8FEB40DA63}" type="slidenum">
              <a:rPr lang="it-IT">
                <a:latin typeface="Times" pitchFamily="-112" charset="0"/>
                <a:ea typeface="ＭＳ Ｐゴシック" pitchFamily="-112" charset="-128"/>
                <a:cs typeface="ＭＳ Ｐゴシック" pitchFamily="-112" charset="-128"/>
              </a:rPr>
              <a:pPr/>
              <a:t>14</a:t>
            </a:fld>
            <a:endParaRPr lang="it-IT">
              <a:latin typeface="Times" pitchFamily="-112" charset="0"/>
              <a:ea typeface="ＭＳ Ｐゴシック" pitchFamily="-112" charset="-128"/>
              <a:cs typeface="ＭＳ Ｐゴシック" pitchFamily="-112" charset="-128"/>
            </a:endParaRPr>
          </a:p>
        </p:txBody>
      </p:sp>
      <p:sp>
        <p:nvSpPr>
          <p:cNvPr id="41987" name="Rectangle 1026"/>
          <p:cNvSpPr>
            <a:spLocks noGrp="1" noRot="1" noChangeAspect="1" noChangeArrowheads="1" noTextEdit="1"/>
          </p:cNvSpPr>
          <p:nvPr>
            <p:ph type="sldImg"/>
          </p:nvPr>
        </p:nvSpPr>
        <p:spPr>
          <a:ln/>
        </p:spPr>
      </p:sp>
      <p:sp>
        <p:nvSpPr>
          <p:cNvPr id="41988" name="Rectangle 1027"/>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AC63AC46-8312-ED46-8646-EC396FB23278}" type="slidenum">
              <a:rPr lang="it-IT">
                <a:latin typeface="Times" pitchFamily="-112" charset="0"/>
                <a:ea typeface="ＭＳ Ｐゴシック" pitchFamily="-112" charset="-128"/>
                <a:cs typeface="ＭＳ Ｐゴシック" pitchFamily="-112" charset="-128"/>
              </a:rPr>
              <a:pPr/>
              <a:t>15</a:t>
            </a:fld>
            <a:endParaRPr lang="it-IT">
              <a:latin typeface="Times" pitchFamily="-112" charset="0"/>
              <a:ea typeface="ＭＳ Ｐゴシック" pitchFamily="-112" charset="-128"/>
              <a:cs typeface="ＭＳ Ｐゴシック" pitchFamily="-112" charset="-128"/>
            </a:endParaRPr>
          </a:p>
        </p:txBody>
      </p:sp>
      <p:sp>
        <p:nvSpPr>
          <p:cNvPr id="44035" name="Rectangle 1026"/>
          <p:cNvSpPr>
            <a:spLocks noGrp="1" noRot="1" noChangeAspect="1" noChangeArrowheads="1" noTextEdit="1"/>
          </p:cNvSpPr>
          <p:nvPr>
            <p:ph type="sldImg"/>
          </p:nvPr>
        </p:nvSpPr>
        <p:spPr>
          <a:ln/>
        </p:spPr>
      </p:sp>
      <p:sp>
        <p:nvSpPr>
          <p:cNvPr id="44036" name="Rectangle 1027"/>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459FF840-59EF-F84D-AB83-8488FFC31733}" type="slidenum">
              <a:rPr lang="it-IT">
                <a:latin typeface="Times" pitchFamily="-112" charset="0"/>
                <a:ea typeface="ＭＳ Ｐゴシック" pitchFamily="-112" charset="-128"/>
                <a:cs typeface="ＭＳ Ｐゴシック" pitchFamily="-112" charset="-128"/>
              </a:rPr>
              <a:pPr/>
              <a:t>16</a:t>
            </a:fld>
            <a:endParaRPr lang="it-IT">
              <a:latin typeface="Times" pitchFamily="-112" charset="0"/>
              <a:ea typeface="ＭＳ Ｐゴシック" pitchFamily="-112" charset="-128"/>
              <a:cs typeface="ＭＳ Ｐゴシック" pitchFamily="-112" charset="-128"/>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47E3DFA7-754C-AF45-A92C-7FBD63BBD1AB}" type="slidenum">
              <a:rPr lang="it-IT">
                <a:latin typeface="Times" pitchFamily="-112" charset="0"/>
                <a:ea typeface="ＭＳ Ｐゴシック" pitchFamily="-112" charset="-128"/>
                <a:cs typeface="ＭＳ Ｐゴシック" pitchFamily="-112" charset="-128"/>
              </a:rPr>
              <a:pPr/>
              <a:t>17</a:t>
            </a:fld>
            <a:endParaRPr lang="it-IT">
              <a:latin typeface="Times" pitchFamily="-112" charset="0"/>
              <a:ea typeface="ＭＳ Ｐゴシック" pitchFamily="-112" charset="-128"/>
              <a:cs typeface="ＭＳ Ｐゴシック" pitchFamily="-112" charset="-128"/>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19E29267-7FD8-CA40-953B-5152E44F209F}" type="slidenum">
              <a:rPr lang="it-IT">
                <a:latin typeface="Times" pitchFamily="-112" charset="0"/>
                <a:ea typeface="ＭＳ Ｐゴシック" pitchFamily="-112" charset="-128"/>
                <a:cs typeface="ＭＳ Ｐゴシック" pitchFamily="-112" charset="-128"/>
              </a:rPr>
              <a:pPr/>
              <a:t>18</a:t>
            </a:fld>
            <a:endParaRPr lang="it-IT">
              <a:latin typeface="Times" pitchFamily="-112" charset="0"/>
              <a:ea typeface="ＭＳ Ｐゴシック" pitchFamily="-112" charset="-128"/>
              <a:cs typeface="ＭＳ Ｐゴシック" pitchFamily="-112" charset="-128"/>
            </a:endParaRPr>
          </a:p>
        </p:txBody>
      </p:sp>
      <p:sp>
        <p:nvSpPr>
          <p:cNvPr id="50179" name="Rectangle 2"/>
          <p:cNvSpPr>
            <a:spLocks noGrp="1" noRot="1" noChangeAspect="1" noChangeArrowheads="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232BB09-E025-9F4A-82F4-D29525A42F64}" type="slidenum">
              <a:rPr lang="it-IT">
                <a:latin typeface="Times" pitchFamily="-112" charset="0"/>
                <a:ea typeface="ＭＳ Ｐゴシック" pitchFamily="-112" charset="-128"/>
                <a:cs typeface="ＭＳ Ｐゴシック" pitchFamily="-112" charset="-128"/>
              </a:rPr>
              <a:pPr/>
              <a:t>19</a:t>
            </a:fld>
            <a:endParaRPr lang="it-IT">
              <a:latin typeface="Times" pitchFamily="-112" charset="0"/>
              <a:ea typeface="ＭＳ Ｐゴシック" pitchFamily="-112" charset="-128"/>
              <a:cs typeface="ＭＳ Ｐゴシック" pitchFamily="-112" charset="-128"/>
            </a:endParaRPr>
          </a:p>
        </p:txBody>
      </p:sp>
      <p:sp>
        <p:nvSpPr>
          <p:cNvPr id="52227" name="Rectangle 2"/>
          <p:cNvSpPr>
            <a:spLocks noGrp="1" noRot="1" noChangeAspect="1" noChangeArrowheads="1"/>
          </p:cNvSpPr>
          <p:nvPr>
            <p:ph type="sldImg"/>
          </p:nvPr>
        </p:nvSpPr>
        <p:spPr>
          <a:solidFill>
            <a:srgbClr val="FFFFFF"/>
          </a:solidFill>
          <a:ln/>
        </p:spPr>
      </p:sp>
      <p:sp>
        <p:nvSpPr>
          <p:cNvPr id="522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8A3E1794-2F0A-EB44-ABC5-76EFFD6F68F5}" type="slidenum">
              <a:rPr lang="it-IT">
                <a:latin typeface="Times" pitchFamily="-112" charset="0"/>
                <a:ea typeface="ＭＳ Ｐゴシック" pitchFamily="-112" charset="-128"/>
                <a:cs typeface="ＭＳ Ｐゴシック" pitchFamily="-112" charset="-128"/>
              </a:rPr>
              <a:pPr/>
              <a:t>20</a:t>
            </a:fld>
            <a:endParaRPr lang="it-IT">
              <a:latin typeface="Times" pitchFamily="-112" charset="0"/>
              <a:ea typeface="ＭＳ Ｐゴシック" pitchFamily="-112" charset="-128"/>
              <a:cs typeface="ＭＳ Ｐゴシック" pitchFamily="-112" charset="-128"/>
            </a:endParaRPr>
          </a:p>
        </p:txBody>
      </p:sp>
      <p:sp>
        <p:nvSpPr>
          <p:cNvPr id="54275" name="Rectangle 2"/>
          <p:cNvSpPr>
            <a:spLocks noGrp="1" noRot="1" noChangeAspect="1" noChangeArrowheads="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E85DBAA9-8D98-3B43-9CAC-E83FD6280496}" type="slidenum">
              <a:rPr lang="it-IT">
                <a:latin typeface="Times" pitchFamily="-112" charset="0"/>
                <a:ea typeface="ＭＳ Ｐゴシック" pitchFamily="-112" charset="-128"/>
                <a:cs typeface="ＭＳ Ｐゴシック" pitchFamily="-112" charset="-128"/>
              </a:rPr>
              <a:pPr/>
              <a:t>21</a:t>
            </a:fld>
            <a:endParaRPr lang="it-IT">
              <a:latin typeface="Times" pitchFamily="-112" charset="0"/>
              <a:ea typeface="ＭＳ Ｐゴシック" pitchFamily="-112" charset="-128"/>
              <a:cs typeface="ＭＳ Ｐゴシック" pitchFamily="-112" charset="-128"/>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CD981D56-1CE6-4942-8A86-A665EC7EB5B9}" type="slidenum">
              <a:rPr lang="it-IT">
                <a:latin typeface="Times" pitchFamily="-112" charset="0"/>
                <a:ea typeface="ＭＳ Ｐゴシック" pitchFamily="-112" charset="-128"/>
                <a:cs typeface="ＭＳ Ｐゴシック" pitchFamily="-112" charset="-128"/>
              </a:rPr>
              <a:pPr/>
              <a:t>2</a:t>
            </a:fld>
            <a:endParaRPr lang="it-IT">
              <a:latin typeface="Times" pitchFamily="-112" charset="0"/>
              <a:ea typeface="ＭＳ Ｐゴシック" pitchFamily="-112" charset="-128"/>
              <a:cs typeface="ＭＳ Ｐゴシック" pitchFamily="-112" charset="-128"/>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3074"/>
          <p:cNvSpPr>
            <a:spLocks noGrp="1" noRot="1" noChangeAspect="1" noChangeArrowheads="1" noTextEdit="1"/>
          </p:cNvSpPr>
          <p:nvPr>
            <p:ph type="sldImg"/>
          </p:nvPr>
        </p:nvSpPr>
        <p:spPr>
          <a:ln/>
        </p:spPr>
      </p:sp>
      <p:sp>
        <p:nvSpPr>
          <p:cNvPr id="58371" name="Rectangle 3075"/>
          <p:cNvSpPr>
            <a:spLocks noGrp="1" noChangeArrowheads="1"/>
          </p:cNvSpPr>
          <p:nvPr>
            <p:ph type="body" idx="1"/>
          </p:nvPr>
        </p:nvSpPr>
        <p:spPr>
          <a:solidFill>
            <a:srgbClr val="FFFFFF"/>
          </a:solidFill>
          <a:ln>
            <a:solidFill>
              <a:srgbClr val="000000"/>
            </a:solidFill>
          </a:ln>
        </p:spPr>
        <p:txBody>
          <a:bodyPr/>
          <a:lstStyle/>
          <a:p>
            <a:pPr eaLnBrk="1" hangingPunct="1"/>
            <a:endParaRPr lang="es-ES">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3074"/>
          <p:cNvSpPr>
            <a:spLocks noGrp="1" noRot="1" noChangeAspect="1" noChangeArrowheads="1" noTextEdit="1"/>
          </p:cNvSpPr>
          <p:nvPr>
            <p:ph type="sldImg"/>
          </p:nvPr>
        </p:nvSpPr>
        <p:spPr>
          <a:ln/>
        </p:spPr>
      </p:sp>
      <p:sp>
        <p:nvSpPr>
          <p:cNvPr id="60419" name="Rectangle 3075"/>
          <p:cNvSpPr>
            <a:spLocks noGrp="1" noChangeArrowheads="1"/>
          </p:cNvSpPr>
          <p:nvPr>
            <p:ph type="body" idx="1"/>
          </p:nvPr>
        </p:nvSpPr>
        <p:spPr>
          <a:solidFill>
            <a:srgbClr val="FFFFFF"/>
          </a:solidFill>
          <a:ln>
            <a:solidFill>
              <a:srgbClr val="000000"/>
            </a:solidFill>
          </a:ln>
        </p:spPr>
        <p:txBody>
          <a:bodyPr/>
          <a:lstStyle/>
          <a:p>
            <a:pPr eaLnBrk="1" hangingPunct="1"/>
            <a:endParaRPr lang="es-ES">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56D30521-7A14-2A45-B9DD-DE4DD067120F}" type="slidenum">
              <a:rPr lang="it-IT">
                <a:latin typeface="Times" pitchFamily="-112" charset="0"/>
                <a:ea typeface="ＭＳ Ｐゴシック" pitchFamily="-112" charset="-128"/>
                <a:cs typeface="ＭＳ Ｐゴシック" pitchFamily="-112" charset="-128"/>
              </a:rPr>
              <a:pPr/>
              <a:t>24</a:t>
            </a:fld>
            <a:endParaRPr lang="it-IT">
              <a:latin typeface="Times" pitchFamily="-112" charset="0"/>
              <a:ea typeface="ＭＳ Ｐゴシック" pitchFamily="-112" charset="-128"/>
              <a:cs typeface="ＭＳ Ｐゴシック" pitchFamily="-112" charset="-128"/>
            </a:endParaRPr>
          </a:p>
        </p:txBody>
      </p:sp>
      <p:sp>
        <p:nvSpPr>
          <p:cNvPr id="62467" name="Rectangle 2"/>
          <p:cNvSpPr>
            <a:spLocks noGrp="1" noRot="1" noChangeAspect="1" noChangeArrowheads="1"/>
          </p:cNvSpPr>
          <p:nvPr>
            <p:ph type="sldImg"/>
          </p:nvPr>
        </p:nvSpPr>
        <p:spPr>
          <a:solidFill>
            <a:srgbClr val="FFFFFF"/>
          </a:solidFill>
          <a:ln/>
        </p:spPr>
      </p:sp>
      <p:sp>
        <p:nvSpPr>
          <p:cNvPr id="624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4BC22B9-2A68-534E-975B-A8F1C7A5E9EE}" type="slidenum">
              <a:rPr lang="it-IT">
                <a:latin typeface="Times" pitchFamily="-112" charset="0"/>
                <a:ea typeface="ＭＳ Ｐゴシック" pitchFamily="-112" charset="-128"/>
                <a:cs typeface="ＭＳ Ｐゴシック" pitchFamily="-112" charset="-128"/>
              </a:rPr>
              <a:pPr/>
              <a:t>25</a:t>
            </a:fld>
            <a:endParaRPr lang="it-IT">
              <a:latin typeface="Times" pitchFamily="-112" charset="0"/>
              <a:ea typeface="ＭＳ Ｐゴシック" pitchFamily="-112" charset="-128"/>
              <a:cs typeface="ＭＳ Ｐゴシック" pitchFamily="-112"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57F08D25-6F9B-454C-9B67-D21659F8B4A8}" type="slidenum">
              <a:rPr lang="it-IT">
                <a:latin typeface="Times" pitchFamily="-112" charset="0"/>
                <a:ea typeface="ＭＳ Ｐゴシック" pitchFamily="-112" charset="-128"/>
                <a:cs typeface="ＭＳ Ｐゴシック" pitchFamily="-112" charset="-128"/>
              </a:rPr>
              <a:pPr/>
              <a:t>26</a:t>
            </a:fld>
            <a:endParaRPr lang="it-IT">
              <a:latin typeface="Times" pitchFamily="-112" charset="0"/>
              <a:ea typeface="ＭＳ Ｐゴシック" pitchFamily="-112" charset="-128"/>
              <a:cs typeface="ＭＳ Ｐゴシック" pitchFamily="-112"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AFAF50A2-30CF-6549-8E25-B84BD90CAD69}" type="slidenum">
              <a:rPr lang="it-IT">
                <a:latin typeface="Times" pitchFamily="-112" charset="0"/>
                <a:ea typeface="ＭＳ Ｐゴシック" pitchFamily="-112" charset="-128"/>
                <a:cs typeface="ＭＳ Ｐゴシック" pitchFamily="-112" charset="-128"/>
              </a:rPr>
              <a:pPr/>
              <a:t>27</a:t>
            </a:fld>
            <a:endParaRPr lang="it-IT">
              <a:latin typeface="Times" pitchFamily="-112" charset="0"/>
              <a:ea typeface="ＭＳ Ｐゴシック" pitchFamily="-112" charset="-128"/>
              <a:cs typeface="ＭＳ Ｐゴシック" pitchFamily="-112"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89AFEC2-709C-C647-B39A-713A20B56BDE}" type="slidenum">
              <a:rPr lang="it-IT">
                <a:latin typeface="Times" pitchFamily="-112" charset="0"/>
                <a:ea typeface="ＭＳ Ｐゴシック" pitchFamily="-112" charset="-128"/>
                <a:cs typeface="ＭＳ Ｐゴシック" pitchFamily="-112" charset="-128"/>
              </a:rPr>
              <a:pPr/>
              <a:t>28</a:t>
            </a:fld>
            <a:endParaRPr lang="it-IT">
              <a:latin typeface="Times" pitchFamily="-112" charset="0"/>
              <a:ea typeface="ＭＳ Ｐゴシック" pitchFamily="-112" charset="-128"/>
              <a:cs typeface="ＭＳ Ｐゴシック" pitchFamily="-112" charset="-128"/>
            </a:endParaRPr>
          </a:p>
        </p:txBody>
      </p:sp>
      <p:sp>
        <p:nvSpPr>
          <p:cNvPr id="70659" name="Rectangle 2"/>
          <p:cNvSpPr>
            <a:spLocks noGrp="1" noRot="1" noChangeAspect="1" noChangeArrowheads="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15CF595E-BC14-8442-9AB1-5FDBB67E3948}" type="slidenum">
              <a:rPr lang="it-IT">
                <a:latin typeface="Times" pitchFamily="-112" charset="0"/>
                <a:ea typeface="ＭＳ Ｐゴシック" pitchFamily="-112" charset="-128"/>
                <a:cs typeface="ＭＳ Ｐゴシック" pitchFamily="-112" charset="-128"/>
              </a:rPr>
              <a:pPr/>
              <a:t>29</a:t>
            </a:fld>
            <a:endParaRPr lang="it-IT">
              <a:latin typeface="Times" pitchFamily="-112" charset="0"/>
              <a:ea typeface="ＭＳ Ｐゴシック" pitchFamily="-112" charset="-128"/>
              <a:cs typeface="ＭＳ Ｐゴシック" pitchFamily="-112" charset="-128"/>
            </a:endParaRPr>
          </a:p>
        </p:txBody>
      </p:sp>
      <p:sp>
        <p:nvSpPr>
          <p:cNvPr id="72707" name="Rectangle 2"/>
          <p:cNvSpPr>
            <a:spLocks noGrp="1" noRot="1" noChangeAspect="1" noChangeArrowheads="1"/>
          </p:cNvSpPr>
          <p:nvPr>
            <p:ph type="sldImg"/>
          </p:nvPr>
        </p:nvSpPr>
        <p:spPr>
          <a:solidFill>
            <a:srgbClr val="FFFFFF"/>
          </a:solidFill>
          <a:ln/>
        </p:spPr>
      </p:sp>
      <p:sp>
        <p:nvSpPr>
          <p:cNvPr id="727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B30B8216-A8C9-C74B-A65C-0F820C807A2D}" type="slidenum">
              <a:rPr lang="it-IT">
                <a:latin typeface="Times" pitchFamily="-112" charset="0"/>
                <a:ea typeface="ＭＳ Ｐゴシック" pitchFamily="-112" charset="-128"/>
                <a:cs typeface="ＭＳ Ｐゴシック" pitchFamily="-112" charset="-128"/>
              </a:rPr>
              <a:pPr/>
              <a:t>30</a:t>
            </a:fld>
            <a:endParaRPr lang="it-IT">
              <a:latin typeface="Times" pitchFamily="-112" charset="0"/>
              <a:ea typeface="ＭＳ Ｐゴシック" pitchFamily="-112" charset="-128"/>
              <a:cs typeface="ＭＳ Ｐゴシック" pitchFamily="-112" charset="-128"/>
            </a:endParaRPr>
          </a:p>
        </p:txBody>
      </p:sp>
      <p:sp>
        <p:nvSpPr>
          <p:cNvPr id="74755" name="Rectangle 2"/>
          <p:cNvSpPr>
            <a:spLocks noGrp="1" noRot="1" noChangeAspect="1" noChangeArrowheads="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8346E78C-6481-0744-B37B-2BB54774FF5F}" type="slidenum">
              <a:rPr lang="it-IT">
                <a:latin typeface="Times" pitchFamily="-112" charset="0"/>
                <a:ea typeface="ＭＳ Ｐゴシック" pitchFamily="-112" charset="-128"/>
                <a:cs typeface="ＭＳ Ｐゴシック" pitchFamily="-112" charset="-128"/>
              </a:rPr>
              <a:pPr/>
              <a:t>31</a:t>
            </a:fld>
            <a:endParaRPr lang="it-IT">
              <a:latin typeface="Times" pitchFamily="-112" charset="0"/>
              <a:ea typeface="ＭＳ Ｐゴシック" pitchFamily="-112" charset="-128"/>
              <a:cs typeface="ＭＳ Ｐゴシック" pitchFamily="-112" charset="-128"/>
            </a:endParaRPr>
          </a:p>
        </p:txBody>
      </p:sp>
      <p:sp>
        <p:nvSpPr>
          <p:cNvPr id="76803" name="Rectangle 2"/>
          <p:cNvSpPr>
            <a:spLocks noGrp="1" noRot="1" noChangeAspect="1" noChangeArrowheads="1"/>
          </p:cNvSpPr>
          <p:nvPr>
            <p:ph type="sldImg"/>
          </p:nvPr>
        </p:nvSpPr>
        <p:spPr>
          <a:solidFill>
            <a:srgbClr val="FFFFFF"/>
          </a:solidFill>
          <a:ln/>
        </p:spPr>
      </p:sp>
      <p:sp>
        <p:nvSpPr>
          <p:cNvPr id="768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ECD48632-401E-EC4C-BE10-3E44E399863B}" type="slidenum">
              <a:rPr lang="it-IT">
                <a:latin typeface="Times" pitchFamily="-112" charset="0"/>
                <a:ea typeface="ＭＳ Ｐゴシック" pitchFamily="-112" charset="-128"/>
                <a:cs typeface="ＭＳ Ｐゴシック" pitchFamily="-112" charset="-128"/>
              </a:rPr>
              <a:pPr/>
              <a:t>3</a:t>
            </a:fld>
            <a:endParaRPr lang="it-IT">
              <a:latin typeface="Times" pitchFamily="-112" charset="0"/>
              <a:ea typeface="ＭＳ Ｐゴシック" pitchFamily="-112" charset="-128"/>
              <a:cs typeface="ＭＳ Ｐゴシック" pitchFamily="-112"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B1DA19B4-28E1-EF45-8F33-36DD651F9F78}" type="slidenum">
              <a:rPr lang="it-IT">
                <a:latin typeface="Times" pitchFamily="-112" charset="0"/>
                <a:ea typeface="ＭＳ Ｐゴシック" pitchFamily="-112" charset="-128"/>
                <a:cs typeface="ＭＳ Ｐゴシック" pitchFamily="-112" charset="-128"/>
              </a:rPr>
              <a:pPr/>
              <a:t>32</a:t>
            </a:fld>
            <a:endParaRPr lang="it-IT">
              <a:latin typeface="Times" pitchFamily="-112" charset="0"/>
              <a:ea typeface="ＭＳ Ｐゴシック" pitchFamily="-112" charset="-128"/>
              <a:cs typeface="ＭＳ Ｐゴシック" pitchFamily="-112" charset="-128"/>
            </a:endParaRPr>
          </a:p>
        </p:txBody>
      </p:sp>
      <p:sp>
        <p:nvSpPr>
          <p:cNvPr id="78851" name="Rectangle 2"/>
          <p:cNvSpPr>
            <a:spLocks noGrp="1" noRot="1" noChangeAspect="1" noChangeArrowheads="1"/>
          </p:cNvSpPr>
          <p:nvPr>
            <p:ph type="sldImg"/>
          </p:nvPr>
        </p:nvSpPr>
        <p:spPr>
          <a:solidFill>
            <a:srgbClr val="FFFFFF"/>
          </a:solidFill>
          <a:ln/>
        </p:spPr>
      </p:sp>
      <p:sp>
        <p:nvSpPr>
          <p:cNvPr id="788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41D87DD9-E09F-B048-BA10-2F894A536A68}" type="slidenum">
              <a:rPr lang="it-IT">
                <a:latin typeface="Times" pitchFamily="-112" charset="0"/>
                <a:ea typeface="ＭＳ Ｐゴシック" pitchFamily="-112" charset="-128"/>
                <a:cs typeface="ＭＳ Ｐゴシック" pitchFamily="-112" charset="-128"/>
              </a:rPr>
              <a:pPr/>
              <a:t>4</a:t>
            </a:fld>
            <a:endParaRPr lang="it-IT">
              <a:latin typeface="Times" pitchFamily="-112" charset="0"/>
              <a:ea typeface="ＭＳ Ｐゴシック" pitchFamily="-112" charset="-128"/>
              <a:cs typeface="ＭＳ Ｐゴシック" pitchFamily="-112"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AB8E1C2C-E6B2-504B-88F9-A194FBA09F9B}" type="slidenum">
              <a:rPr lang="it-IT">
                <a:latin typeface="Times" pitchFamily="-112" charset="0"/>
                <a:ea typeface="ＭＳ Ｐゴシック" pitchFamily="-112" charset="-128"/>
                <a:cs typeface="ＭＳ Ｐゴシック" pitchFamily="-112" charset="-128"/>
              </a:rPr>
              <a:pPr/>
              <a:t>42</a:t>
            </a:fld>
            <a:endParaRPr lang="it-IT">
              <a:latin typeface="Times" pitchFamily="-112" charset="0"/>
              <a:ea typeface="ＭＳ Ｐゴシック" pitchFamily="-112" charset="-128"/>
              <a:cs typeface="ＭＳ Ｐゴシック" pitchFamily="-112" charset="-128"/>
            </a:endParaRPr>
          </a:p>
        </p:txBody>
      </p:sp>
      <p:sp>
        <p:nvSpPr>
          <p:cNvPr id="99331" name="Rectangle 2"/>
          <p:cNvSpPr>
            <a:spLocks noGrp="1" noRot="1" noChangeAspect="1" noChangeArrowheads="1"/>
          </p:cNvSpPr>
          <p:nvPr>
            <p:ph type="sldImg"/>
          </p:nvPr>
        </p:nvSpPr>
        <p:spPr>
          <a:solidFill>
            <a:srgbClr val="FFFFFF"/>
          </a:solidFill>
          <a:ln/>
        </p:spPr>
      </p:sp>
      <p:sp>
        <p:nvSpPr>
          <p:cNvPr id="993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7EC3FEA3-016E-BF49-AADF-D72E8E279F73}" type="slidenum">
              <a:rPr lang="it-IT">
                <a:latin typeface="Times" pitchFamily="-112" charset="0"/>
                <a:ea typeface="ＭＳ Ｐゴシック" pitchFamily="-112" charset="-128"/>
                <a:cs typeface="ＭＳ Ｐゴシック" pitchFamily="-112" charset="-128"/>
              </a:rPr>
              <a:pPr/>
              <a:t>43</a:t>
            </a:fld>
            <a:endParaRPr lang="it-IT">
              <a:latin typeface="Times" pitchFamily="-112" charset="0"/>
              <a:ea typeface="ＭＳ Ｐゴシック" pitchFamily="-112" charset="-128"/>
              <a:cs typeface="ＭＳ Ｐゴシック" pitchFamily="-112" charset="-128"/>
            </a:endParaRPr>
          </a:p>
        </p:txBody>
      </p:sp>
      <p:sp>
        <p:nvSpPr>
          <p:cNvPr id="101379" name="Rectangle 2"/>
          <p:cNvSpPr>
            <a:spLocks noGrp="1" noRot="1" noChangeAspect="1" noChangeArrowheads="1"/>
          </p:cNvSpPr>
          <p:nvPr>
            <p:ph type="sldImg"/>
          </p:nvPr>
        </p:nvSpPr>
        <p:spPr>
          <a:solidFill>
            <a:srgbClr val="FFFFFF"/>
          </a:solidFill>
          <a:ln/>
        </p:spPr>
      </p:sp>
      <p:sp>
        <p:nvSpPr>
          <p:cNvPr id="1013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F812ED9-17A4-2148-82BF-B97771999BFA}" type="slidenum">
              <a:rPr lang="it-IT">
                <a:latin typeface="Times" pitchFamily="-112" charset="0"/>
                <a:ea typeface="ＭＳ Ｐゴシック" pitchFamily="-112" charset="-128"/>
                <a:cs typeface="ＭＳ Ｐゴシック" pitchFamily="-112" charset="-128"/>
              </a:rPr>
              <a:pPr/>
              <a:t>44</a:t>
            </a:fld>
            <a:endParaRPr lang="it-IT">
              <a:latin typeface="Times" pitchFamily="-112" charset="0"/>
              <a:ea typeface="ＭＳ Ｐゴシック" pitchFamily="-112" charset="-128"/>
              <a:cs typeface="ＭＳ Ｐゴシック" pitchFamily="-112" charset="-128"/>
            </a:endParaRPr>
          </a:p>
        </p:txBody>
      </p:sp>
      <p:sp>
        <p:nvSpPr>
          <p:cNvPr id="103427" name="Rectangle 2"/>
          <p:cNvSpPr>
            <a:spLocks noGrp="1" noRot="1" noChangeAspect="1" noChangeArrowheads="1"/>
          </p:cNvSpPr>
          <p:nvPr>
            <p:ph type="sldImg"/>
          </p:nvPr>
        </p:nvSpPr>
        <p:spPr>
          <a:solidFill>
            <a:srgbClr val="FFFFFF"/>
          </a:solidFill>
          <a:ln/>
        </p:spPr>
      </p:sp>
      <p:sp>
        <p:nvSpPr>
          <p:cNvPr id="103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050"/>
          <p:cNvSpPr>
            <a:spLocks noGrp="1" noRot="1" noChangeAspect="1" noChangeArrowheads="1" noTextEdit="1"/>
          </p:cNvSpPr>
          <p:nvPr>
            <p:ph type="sldImg"/>
          </p:nvPr>
        </p:nvSpPr>
        <p:spPr>
          <a:ln/>
        </p:spPr>
      </p:sp>
      <p:sp>
        <p:nvSpPr>
          <p:cNvPr id="105475" name="Rectangle 2051"/>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1D5EC34-A26B-8F42-A616-EFB8F1E590ED}" type="slidenum">
              <a:rPr lang="it-IT">
                <a:latin typeface="Times" pitchFamily="-112" charset="0"/>
                <a:ea typeface="ＭＳ Ｐゴシック" pitchFamily="-112" charset="-128"/>
                <a:cs typeface="ＭＳ Ｐゴシック" pitchFamily="-112" charset="-128"/>
              </a:rPr>
              <a:pPr/>
              <a:t>5</a:t>
            </a:fld>
            <a:endParaRPr lang="it-IT">
              <a:latin typeface="Times" pitchFamily="-112" charset="0"/>
              <a:ea typeface="ＭＳ Ｐゴシック" pitchFamily="-112" charset="-128"/>
              <a:cs typeface="ＭＳ Ｐゴシック" pitchFamily="-112" charset="-128"/>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AFA2AE29-6070-8D47-AE06-F20BB807520B}" type="slidenum">
              <a:rPr lang="it-IT">
                <a:latin typeface="Times" pitchFamily="-112" charset="0"/>
                <a:ea typeface="ＭＳ Ｐゴシック" pitchFamily="-112" charset="-128"/>
                <a:cs typeface="ＭＳ Ｐゴシック" pitchFamily="-112" charset="-128"/>
              </a:rPr>
              <a:pPr/>
              <a:t>70</a:t>
            </a:fld>
            <a:endParaRPr lang="it-IT">
              <a:latin typeface="Times" pitchFamily="-112" charset="0"/>
              <a:ea typeface="ＭＳ Ｐゴシック" pitchFamily="-112" charset="-128"/>
              <a:cs typeface="ＭＳ Ｐゴシック" pitchFamily="-112"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C95F82F1-9BB7-4C42-8CE3-8A60DA8B9360}" type="slidenum">
              <a:rPr lang="it-IT">
                <a:latin typeface="Times" pitchFamily="-112" charset="0"/>
                <a:ea typeface="ＭＳ Ｐゴシック" pitchFamily="-112" charset="-128"/>
                <a:cs typeface="ＭＳ Ｐゴシック" pitchFamily="-112" charset="-128"/>
              </a:rPr>
              <a:pPr/>
              <a:t>6</a:t>
            </a:fld>
            <a:endParaRPr lang="it-IT">
              <a:latin typeface="Times" pitchFamily="-112" charset="0"/>
              <a:ea typeface="ＭＳ Ｐゴシック" pitchFamily="-112" charset="-128"/>
              <a:cs typeface="ＭＳ Ｐゴシック" pitchFamily="-112"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376BC9E9-8FAF-5545-BF3D-E1C250F5D79F}" type="slidenum">
              <a:rPr lang="it-IT">
                <a:latin typeface="Times" pitchFamily="-112" charset="0"/>
                <a:ea typeface="ＭＳ Ｐゴシック" pitchFamily="-112" charset="-128"/>
                <a:cs typeface="ＭＳ Ｐゴシック" pitchFamily="-112" charset="-128"/>
              </a:rPr>
              <a:pPr/>
              <a:t>71</a:t>
            </a:fld>
            <a:endParaRPr lang="it-IT">
              <a:latin typeface="Times" pitchFamily="-112" charset="0"/>
              <a:ea typeface="ＭＳ Ｐゴシック" pitchFamily="-112" charset="-128"/>
              <a:cs typeface="ＭＳ Ｐゴシック" pitchFamily="-112" charset="-128"/>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3724482-9420-A746-BF1D-6E28EF8E6714}" type="slidenum">
              <a:rPr lang="it-IT">
                <a:latin typeface="Times" pitchFamily="-112" charset="0"/>
                <a:ea typeface="ＭＳ Ｐゴシック" pitchFamily="-112" charset="-128"/>
                <a:cs typeface="ＭＳ Ｐゴシック" pitchFamily="-112" charset="-128"/>
              </a:rPr>
              <a:pPr/>
              <a:t>72</a:t>
            </a:fld>
            <a:endParaRPr lang="it-IT">
              <a:latin typeface="Times" pitchFamily="-112" charset="0"/>
              <a:ea typeface="ＭＳ Ｐゴシック" pitchFamily="-112" charset="-128"/>
              <a:cs typeface="ＭＳ Ｐゴシック" pitchFamily="-112" charset="-128"/>
            </a:endParaRPr>
          </a:p>
        </p:txBody>
      </p:sp>
      <p:sp>
        <p:nvSpPr>
          <p:cNvPr id="151555" name="Rectangle 2"/>
          <p:cNvSpPr>
            <a:spLocks noGrp="1" noRot="1" noChangeAspect="1" noChangeArrowheads="1"/>
          </p:cNvSpPr>
          <p:nvPr>
            <p:ph type="sldImg"/>
          </p:nvPr>
        </p:nvSpPr>
        <p:spPr>
          <a:solidFill>
            <a:srgbClr val="FFFFFF"/>
          </a:solidFill>
          <a:ln/>
        </p:spPr>
      </p:sp>
      <p:sp>
        <p:nvSpPr>
          <p:cNvPr id="1515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90301F97-8817-2344-846A-49EB0E409F8B}" type="slidenum">
              <a:rPr lang="it-IT">
                <a:latin typeface="Times" pitchFamily="-112" charset="0"/>
                <a:ea typeface="ＭＳ Ｐゴシック" pitchFamily="-112" charset="-128"/>
                <a:cs typeface="ＭＳ Ｐゴシック" pitchFamily="-112" charset="-128"/>
              </a:rPr>
              <a:pPr/>
              <a:t>73</a:t>
            </a:fld>
            <a:endParaRPr lang="it-IT">
              <a:latin typeface="Times" pitchFamily="-112" charset="0"/>
              <a:ea typeface="ＭＳ Ｐゴシック" pitchFamily="-112" charset="-128"/>
              <a:cs typeface="ＭＳ Ｐゴシック" pitchFamily="-112" charset="-128"/>
            </a:endParaRPr>
          </a:p>
        </p:txBody>
      </p:sp>
      <p:sp>
        <p:nvSpPr>
          <p:cNvPr id="153603" name="Rectangle 1026"/>
          <p:cNvSpPr>
            <a:spLocks noGrp="1" noRot="1" noChangeAspect="1" noChangeArrowheads="1" noTextEdit="1"/>
          </p:cNvSpPr>
          <p:nvPr>
            <p:ph type="sldImg"/>
          </p:nvPr>
        </p:nvSpPr>
        <p:spPr>
          <a:ln/>
        </p:spPr>
      </p:sp>
      <p:sp>
        <p:nvSpPr>
          <p:cNvPr id="153604" name="Rectangle 1027"/>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865B7356-94DE-4548-95E4-1C4AC4A072CD}" type="slidenum">
              <a:rPr lang="it-IT">
                <a:latin typeface="Times" pitchFamily="-112" charset="0"/>
                <a:ea typeface="ＭＳ Ｐゴシック" pitchFamily="-112" charset="-128"/>
                <a:cs typeface="ＭＳ Ｐゴシック" pitchFamily="-112" charset="-128"/>
              </a:rPr>
              <a:pPr/>
              <a:t>74</a:t>
            </a:fld>
            <a:endParaRPr lang="it-IT">
              <a:latin typeface="Times" pitchFamily="-112" charset="0"/>
              <a:ea typeface="ＭＳ Ｐゴシック" pitchFamily="-112" charset="-128"/>
              <a:cs typeface="ＭＳ Ｐゴシック" pitchFamily="-112" charset="-128"/>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6141A25A-955D-E342-8787-DD093C8CF3C1}" type="slidenum">
              <a:rPr lang="it-IT">
                <a:latin typeface="Times" pitchFamily="-112" charset="0"/>
                <a:ea typeface="ＭＳ Ｐゴシック" pitchFamily="-112" charset="-128"/>
                <a:cs typeface="ＭＳ Ｐゴシック" pitchFamily="-112" charset="-128"/>
              </a:rPr>
              <a:pPr/>
              <a:t>8</a:t>
            </a:fld>
            <a:endParaRPr lang="it-IT">
              <a:latin typeface="Times" pitchFamily="-112" charset="0"/>
              <a:ea typeface="ＭＳ Ｐゴシック" pitchFamily="-112" charset="-128"/>
              <a:cs typeface="ＭＳ Ｐゴシック" pitchFamily="-112" charset="-128"/>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F71738C-7ED7-F848-A0FA-1D2D179964C0}" type="slidenum">
              <a:rPr lang="it-IT">
                <a:latin typeface="Times" pitchFamily="-112" charset="0"/>
                <a:ea typeface="ＭＳ Ｐゴシック" pitchFamily="-112" charset="-128"/>
                <a:cs typeface="ＭＳ Ｐゴシック" pitchFamily="-112" charset="-128"/>
              </a:rPr>
              <a:pPr/>
              <a:t>9</a:t>
            </a:fld>
            <a:endParaRPr lang="it-IT">
              <a:latin typeface="Times" pitchFamily="-112" charset="0"/>
              <a:ea typeface="ＭＳ Ｐゴシック" pitchFamily="-112" charset="-128"/>
              <a:cs typeface="ＭＳ Ｐゴシック" pitchFamily="-112"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CF3B3BE9-3640-CC4A-812B-096CB8B15EC4}" type="slidenum">
              <a:rPr lang="it-IT">
                <a:latin typeface="Times" pitchFamily="-112" charset="0"/>
                <a:ea typeface="ＭＳ Ｐゴシック" pitchFamily="-112" charset="-128"/>
                <a:cs typeface="ＭＳ Ｐゴシック" pitchFamily="-112" charset="-128"/>
              </a:rPr>
              <a:pPr/>
              <a:t>10</a:t>
            </a:fld>
            <a:endParaRPr lang="it-IT">
              <a:latin typeface="Times" pitchFamily="-112" charset="0"/>
              <a:ea typeface="ＭＳ Ｐゴシック" pitchFamily="-112" charset="-128"/>
              <a:cs typeface="ＭＳ Ｐゴシック" pitchFamily="-112"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45C20BD-2B58-4B48-B350-28820654567B}"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920D22C8-7E78-644C-88C3-B0987E66ABD2}"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85800" y="609600"/>
            <a:ext cx="5676900" cy="5486400"/>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F0970CE6-E0A0-D245-9A8E-F5A86C0FC4F9}"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85800" y="609600"/>
            <a:ext cx="7772400" cy="54864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A18EB9E1-FB57-5841-AEEB-CF8A48918529}"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4976F996-81A6-BB42-9CFF-B5B201118B92}"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gli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EFCEF10F-E704-BA4E-8045-83FA1BEE122F}"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42070DA8-DFF6-1F48-A930-245FCC654EC6}"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4AD972FC-8DD5-024A-9E87-A5FED913CF2B}"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F52E1B5E-4A7F-894E-A9C3-0641C8A80CB8}"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9C84D14C-AAD6-2848-921C-409FAA84FF6C}"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056927BC-1743-8E48-A0AA-ADD85FC3F223}"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AF4EE9C6-EE58-A44E-A222-1C4A0600D0E3}"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image" Target="../media/image1.jpeg"/><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Times" pitchFamily="-106" charset="0"/>
                <a:ea typeface="+mn-ea"/>
                <a:cs typeface="+mn-cs"/>
              </a:defRPr>
            </a:lvl1pPr>
          </a:lstStyle>
          <a:p>
            <a:pPr>
              <a:defRPr/>
            </a:pPr>
            <a:endParaRPr lang="it-IT"/>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Times" pitchFamily="-106" charset="0"/>
                <a:ea typeface="+mn-ea"/>
                <a:cs typeface="+mn-cs"/>
              </a:defRPr>
            </a:lvl1pPr>
          </a:lstStyle>
          <a:p>
            <a:pPr>
              <a:defRPr/>
            </a:pPr>
            <a:endParaRPr lang="it-IT"/>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pitchFamily="-106" charset="0"/>
                <a:ea typeface="+mn-ea"/>
                <a:cs typeface="+mn-cs"/>
              </a:defRPr>
            </a:lvl1pPr>
          </a:lstStyle>
          <a:p>
            <a:pPr>
              <a:defRPr/>
            </a:pPr>
            <a:fld id="{F5A9A9CA-65A6-7E44-B08F-563A6EAEE8B2}"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06" charset="0"/>
        </a:defRPr>
      </a:lvl6pPr>
      <a:lvl7pPr marL="914400" algn="ctr" rtl="0" fontAlgn="base">
        <a:spcBef>
          <a:spcPct val="0"/>
        </a:spcBef>
        <a:spcAft>
          <a:spcPct val="0"/>
        </a:spcAft>
        <a:defRPr sz="4400">
          <a:solidFill>
            <a:schemeClr val="tx2"/>
          </a:solidFill>
          <a:latin typeface="Times" pitchFamily="-106" charset="0"/>
        </a:defRPr>
      </a:lvl7pPr>
      <a:lvl8pPr marL="1371600" algn="ctr" rtl="0" fontAlgn="base">
        <a:spcBef>
          <a:spcPct val="0"/>
        </a:spcBef>
        <a:spcAft>
          <a:spcPct val="0"/>
        </a:spcAft>
        <a:defRPr sz="4400">
          <a:solidFill>
            <a:schemeClr val="tx2"/>
          </a:solidFill>
          <a:latin typeface="Times" pitchFamily="-106" charset="0"/>
        </a:defRPr>
      </a:lvl8pPr>
      <a:lvl9pPr marL="1828800" algn="ctr" rtl="0" fontAlgn="base">
        <a:spcBef>
          <a:spcPct val="0"/>
        </a:spcBef>
        <a:spcAft>
          <a:spcPct val="0"/>
        </a:spcAft>
        <a:defRPr sz="4400">
          <a:solidFill>
            <a:schemeClr val="tx2"/>
          </a:solidFill>
          <a:latin typeface="Times"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6" Type="http://schemas.openxmlformats.org/officeDocument/2006/relationships/image" Target="../media/image8.jpeg"/><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5" Type="http://schemas.openxmlformats.org/officeDocument/2006/relationships/image" Target="../media/image7.jpeg"/></Relationships>
</file>

<file path=ppt/slides/_rels/slide13.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Alberto/Desktop/Presentazioni%202012/Pres_Ganimede_2012_DEU/Model%202.AVI" TargetMode="External"/><Relationship Id="rId2" Type="http://schemas.openxmlformats.org/officeDocument/2006/relationships/slideLayout" Target="../slideLayouts/slideLayout12.xml"/><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4" Type="http://schemas.openxmlformats.org/officeDocument/2006/relationships/image" Target="../media/image11.jpeg"/><Relationship Id="rId1" Type="http://schemas.openxmlformats.org/officeDocument/2006/relationships/video" Target="file://localhost/Users/Alberto/Desktop/Presentazioni%202012/Pres_Ganimede_2012_DEU/Filmato%201.mpg" TargetMode="External"/><Relationship Id="rId2" Type="http://schemas.openxmlformats.org/officeDocument/2006/relationships/slideLayout" Target="../slideLayouts/slideLayout1.xml"/><Relationship Id="rId3" Type="http://schemas.openxmlformats.org/officeDocument/2006/relationships/notesSlide" Target="../notesSlides/notesSlide12.xml"/><Relationship Id="rId5"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slide" Target="slide70.xml"/><Relationship Id="rId4" Type="http://schemas.openxmlformats.org/officeDocument/2006/relationships/image" Target="../media/image14.jpeg"/><Relationship Id="rId5" Type="http://schemas.openxmlformats.org/officeDocument/2006/relationships/image" Target="../media/image15.jpe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eg"/><Relationship Id="rId6" Type="http://schemas.openxmlformats.org/officeDocument/2006/relationships/slide" Target="slide71.xml"/></Relationships>
</file>

<file path=ppt/slides/_rels/slide16.xml.rels><?xml version="1.0" encoding="UTF-8" standalone="yes"?>
<Relationships xmlns="http://schemas.openxmlformats.org/package/2006/relationships"><Relationship Id="rId6" Type="http://schemas.openxmlformats.org/officeDocument/2006/relationships/slide" Target="slide24.xml"/><Relationship Id="rId4"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7.jpeg"/><Relationship Id="rId5" Type="http://schemas.openxmlformats.org/officeDocument/2006/relationships/image" Target="../media/image19.jpeg"/></Relationships>
</file>

<file path=ppt/slides/_rels/slide17.xml.rels><?xml version="1.0" encoding="UTF-8" standalone="yes"?>
<Relationships xmlns="http://schemas.openxmlformats.org/package/2006/relationships"><Relationship Id="rId6" Type="http://schemas.openxmlformats.org/officeDocument/2006/relationships/image" Target="../media/image21.jpeg"/><Relationship Id="rId4" Type="http://schemas.openxmlformats.org/officeDocument/2006/relationships/image" Target="../media/image20.png"/><Relationship Id="rId1" Type="http://schemas.openxmlformats.org/officeDocument/2006/relationships/video" Target="file://localhost/Users/Alberto/Desktop/Presentazioni%202012/Pres_Ganimede_2012_DEU/Filmato%202.mpg" TargetMode="External"/><Relationship Id="rId2" Type="http://schemas.openxmlformats.org/officeDocument/2006/relationships/slideLayout" Target="../slideLayouts/slideLayout1.xml"/><Relationship Id="rId3" Type="http://schemas.openxmlformats.org/officeDocument/2006/relationships/notesSlide" Target="../notesSlides/notesSlide15.xml"/><Relationship Id="rId5" Type="http://schemas.openxmlformats.org/officeDocument/2006/relationships/image" Target="../media/image19.jpeg"/></Relationships>
</file>

<file path=ppt/slides/_rels/slide18.xml.rels><?xml version="1.0" encoding="UTF-8" standalone="yes"?>
<Relationships xmlns="http://schemas.openxmlformats.org/package/2006/relationships"><Relationship Id="rId4" Type="http://schemas.openxmlformats.org/officeDocument/2006/relationships/image" Target="../media/image23.jpe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image" Target="../media/image19.jpeg"/><Relationship Id="rId1" Type="http://schemas.openxmlformats.org/officeDocument/2006/relationships/video" Target="file://localhost/Users/Alberto/Desktop/Presentazioni%202012/Pres_Ganimede_2012_DEU/Filmato%203.mpg" TargetMode="External"/><Relationship Id="rId2" Type="http://schemas.openxmlformats.org/officeDocument/2006/relationships/slideLayout" Target="../slideLayouts/slideLayout1.xml"/><Relationship Id="rId3" Type="http://schemas.openxmlformats.org/officeDocument/2006/relationships/notesSlide" Target="../notesSlides/notesSlide18.xml"/><Relationship Id="rId5"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2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image" Target="../media/image30.jpeg"/><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slide" Target="slide72.xml"/><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1.jpeg"/><Relationship Id="rId5"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3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3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3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image" Target="../media/image37.jpeg"/><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6.jpeg"/><Relationship Id="rId5" Type="http://schemas.openxmlformats.org/officeDocument/2006/relationships/image" Target="../media/image38.jpeg"/></Relationships>
</file>

<file path=ppt/slides/_rels/slide38.xml.rels><?xml version="1.0" encoding="UTF-8" standalone="yes"?>
<Relationships xmlns="http://schemas.openxmlformats.org/package/2006/relationships"><Relationship Id="rId4" Type="http://schemas.openxmlformats.org/officeDocument/2006/relationships/image" Target="../media/image40.jpe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9.jpeg"/></Relationships>
</file>

<file path=ppt/slides/_rels/slide39.xml.rels><?xml version="1.0" encoding="UTF-8" standalone="yes"?>
<Relationships xmlns="http://schemas.openxmlformats.org/package/2006/relationships"><Relationship Id="rId4" Type="http://schemas.openxmlformats.org/officeDocument/2006/relationships/image" Target="../media/image42.jpe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4" Type="http://schemas.openxmlformats.org/officeDocument/2006/relationships/image" Target="../media/image44.jpe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3.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4" Type="http://schemas.openxmlformats.org/officeDocument/2006/relationships/image" Target="../media/image46.jpeg"/><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5.wmf"/></Relationships>
</file>

<file path=ppt/slides/_rels/slide46.xml.rels><?xml version="1.0" encoding="UTF-8" standalone="yes"?>
<Relationships xmlns="http://schemas.openxmlformats.org/package/2006/relationships"><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5.wmf"/></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49.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3" Type="http://schemas.openxmlformats.org/officeDocument/2006/relationships/image" Target="../media/image5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4" Type="http://schemas.openxmlformats.org/officeDocument/2006/relationships/image" Target="../media/image52.jpeg"/><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51.jpeg"/></Relationships>
</file>

<file path=ppt/slides/_rels/slide51.xml.rels><?xml version="1.0" encoding="UTF-8" standalone="yes"?>
<Relationships xmlns="http://schemas.openxmlformats.org/package/2006/relationships"><Relationship Id="rId4" Type="http://schemas.openxmlformats.org/officeDocument/2006/relationships/image" Target="../media/image54.jpeg"/><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53.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5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4" Type="http://schemas.openxmlformats.org/officeDocument/2006/relationships/image" Target="../media/image57.jpeg"/><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56.jpeg"/></Relationships>
</file>

<file path=ppt/slides/_rels/slide54.xml.rels><?xml version="1.0" encoding="UTF-8" standalone="yes"?>
<Relationships xmlns="http://schemas.openxmlformats.org/package/2006/relationships"><Relationship Id="rId4" Type="http://schemas.openxmlformats.org/officeDocument/2006/relationships/image" Target="../media/image59.jpeg"/><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58.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3" Type="http://schemas.openxmlformats.org/officeDocument/2006/relationships/image" Target="../media/image6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6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6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6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6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65.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eg"/><Relationship Id="rId3" Type="http://schemas.openxmlformats.org/officeDocument/2006/relationships/image" Target="../media/image7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3.jpeg"/><Relationship Id="rId3" Type="http://schemas.openxmlformats.org/officeDocument/2006/relationships/image" Target="../media/image7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5.jpeg"/><Relationship Id="rId3" Type="http://schemas.openxmlformats.org/officeDocument/2006/relationships/image" Target="../media/image7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4" Type="http://schemas.openxmlformats.org/officeDocument/2006/relationships/image" Target="../media/image78.jpeg"/><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7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4" Type="http://schemas.openxmlformats.org/officeDocument/2006/relationships/image" Target="../media/image14.jpeg"/><Relationship Id="rId5" Type="http://schemas.openxmlformats.org/officeDocument/2006/relationships/slide" Target="slide15.xml"/><Relationship Id="rId7" Type="http://schemas.openxmlformats.org/officeDocument/2006/relationships/image" Target="../media/image79.png"/><Relationship Id="rId1" Type="http://schemas.openxmlformats.org/officeDocument/2006/relationships/video" Target="file://localhost/Users/Alberto/Desktop/Presentazioni%202012/Pres_Ganimede_2012_DEU/Filmato%204.mpg" TargetMode="External"/><Relationship Id="rId2" Type="http://schemas.openxmlformats.org/officeDocument/2006/relationships/slideLayout" Target="../slideLayouts/slideLayout1.xml"/><Relationship Id="rId3" Type="http://schemas.openxmlformats.org/officeDocument/2006/relationships/notesSlide" Target="../notesSlides/notesSlide59.xml"/><Relationship Id="rId6" Type="http://schemas.openxmlformats.org/officeDocument/2006/relationships/slide" Target="slide73.xml"/></Relationships>
</file>

<file path=ppt/slides/_rels/slide71.xml.rels><?xml version="1.0" encoding="UTF-8" standalone="yes"?>
<Relationships xmlns="http://schemas.openxmlformats.org/package/2006/relationships"><Relationship Id="rId6" Type="http://schemas.openxmlformats.org/officeDocument/2006/relationships/image" Target="../media/image80.png"/><Relationship Id="rId4" Type="http://schemas.openxmlformats.org/officeDocument/2006/relationships/image" Target="../media/image15.jpeg"/><Relationship Id="rId1" Type="http://schemas.openxmlformats.org/officeDocument/2006/relationships/video" Target="file://localhost/Users/Alberto/Desktop/Presentazioni%202012/Pres_Ganimede_2012_DEU/Filmato%205.mpg" TargetMode="External"/><Relationship Id="rId2" Type="http://schemas.openxmlformats.org/officeDocument/2006/relationships/slideLayout" Target="../slideLayouts/slideLayout1.xml"/><Relationship Id="rId3" Type="http://schemas.openxmlformats.org/officeDocument/2006/relationships/notesSlide" Target="../notesSlides/notesSlide60.xml"/><Relationship Id="rId5" Type="http://schemas.openxmlformats.org/officeDocument/2006/relationships/slide" Target="slide15.xml"/></Relationships>
</file>

<file path=ppt/slides/_rels/slide72.xml.rels><?xml version="1.0" encoding="UTF-8" standalone="yes"?>
<Relationships xmlns="http://schemas.openxmlformats.org/package/2006/relationships"><Relationship Id="rId6" Type="http://schemas.openxmlformats.org/officeDocument/2006/relationships/image" Target="../media/image81.png"/><Relationship Id="rId4" Type="http://schemas.openxmlformats.org/officeDocument/2006/relationships/image" Target="../media/image31.jpeg"/><Relationship Id="rId1" Type="http://schemas.openxmlformats.org/officeDocument/2006/relationships/video" Target="file://localhost/Users/Alberto/Desktop/Presentazioni%202012/Pres_Ganimede_2012_DEU/macerazione%20bianco%20lunga.mov" TargetMode="External"/><Relationship Id="rId2" Type="http://schemas.openxmlformats.org/officeDocument/2006/relationships/slideLayout" Target="../slideLayouts/slideLayout1.xml"/><Relationship Id="rId3" Type="http://schemas.openxmlformats.org/officeDocument/2006/relationships/notesSlide" Target="../notesSlides/notesSlide61.xml"/><Relationship Id="rId5" Type="http://schemas.openxmlformats.org/officeDocument/2006/relationships/slide" Target="slide32.xml"/></Relationships>
</file>

<file path=ppt/slides/_rels/slide73.xml.rels><?xml version="1.0" encoding="UTF-8" standalone="yes"?>
<Relationships xmlns="http://schemas.openxmlformats.org/package/2006/relationships"><Relationship Id="rId4" Type="http://schemas.openxmlformats.org/officeDocument/2006/relationships/slide" Target="slide15.xml"/><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82.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3.xml"/><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6" name="Picture 1026"/>
          <p:cNvPicPr>
            <a:picLocks noChangeAspect="1" noChangeArrowheads="1"/>
          </p:cNvPicPr>
          <p:nvPr/>
        </p:nvPicPr>
        <p:blipFill>
          <a:blip r:embed="rId3"/>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ext Box 1026"/>
          <p:cNvSpPr>
            <a:spLocks noGrp="1" noChangeArrowheads="1"/>
          </p:cNvSpPr>
          <p:nvPr>
            <p:ph type="ctrTitle"/>
          </p:nvPr>
        </p:nvSpPr>
        <p:spPr>
          <a:xfrm>
            <a:off x="6705600" y="1371600"/>
            <a:ext cx="2362200" cy="4267200"/>
          </a:xfrm>
        </p:spPr>
        <p:txBody>
          <a:bodyPr anchor="t"/>
          <a:lstStyle/>
          <a:p>
            <a:pPr algn="l"/>
            <a:r>
              <a:rPr lang="en-US" sz="1200" smtClean="0">
                <a:solidFill>
                  <a:schemeClr val="bg2"/>
                </a:solidFill>
                <a:latin typeface="Verdana" pitchFamily="-112" charset="0"/>
              </a:rPr>
              <a:t>Der Tresterhut schwimmt auf der Flüssigkeit. Darum erfolgt seine natuerliche Bewegung von unten nach oben. Fast alle traditionelle Systemen, versuchen es, sich diser natürlichen Eigenschaft des Hutes entgegenzusetzen : sie wirken von oben nach unten mit der Umpumpenflüssigkeit oder mit mechanischen Mitteln, um so die Trester wieder innerhalb der Fluessigkeit einzufuehren.</a:t>
            </a:r>
            <a:r>
              <a:rPr lang="it-IT" sz="1200" smtClean="0">
                <a:solidFill>
                  <a:schemeClr val="bg2"/>
                </a:solidFill>
                <a:latin typeface="Verdana" pitchFamily="-112" charset="0"/>
              </a:rPr>
              <a:t/>
            </a:r>
            <a:br>
              <a:rPr lang="it-IT" sz="1200" smtClean="0">
                <a:solidFill>
                  <a:schemeClr val="bg2"/>
                </a:solidFill>
                <a:latin typeface="Verdana" pitchFamily="-112" charset="0"/>
              </a:rPr>
            </a:br>
            <a:r>
              <a:rPr lang="it-IT" sz="1200" b="1" smtClean="0">
                <a:solidFill>
                  <a:schemeClr val="bg2"/>
                </a:solidFill>
                <a:latin typeface="Verdana" pitchFamily="-112" charset="0"/>
              </a:rPr>
              <a:t>Ganimede</a:t>
            </a:r>
            <a:r>
              <a:rPr lang="it-IT" sz="1200" b="1" baseline="30000" smtClean="0">
                <a:solidFill>
                  <a:schemeClr val="bg2"/>
                </a:solidFill>
                <a:latin typeface="Verdana" pitchFamily="-112" charset="0"/>
              </a:rPr>
              <a:t>®</a:t>
            </a:r>
            <a:r>
              <a:rPr lang="en-US" sz="1200" smtClean="0">
                <a:solidFill>
                  <a:schemeClr val="bg2"/>
                </a:solidFill>
                <a:latin typeface="Verdana" pitchFamily="-112" charset="0"/>
              </a:rPr>
              <a:t>, aber, loest diese typischen Problemen gerade beim Beguenstigen dieser natürlichen Tendenz von unten nach oben, dank der Wirkung der Blasen. </a:t>
            </a:r>
            <a:r>
              <a:rPr lang="it-IT" sz="1200" smtClean="0"/>
              <a:t/>
            </a:r>
            <a:br>
              <a:rPr lang="it-IT" sz="1200" smtClean="0"/>
            </a:br>
            <a:endParaRPr lang="it-IT" sz="1200" smtClean="0">
              <a:solidFill>
                <a:schemeClr val="bg2"/>
              </a:solidFill>
              <a:latin typeface="Verdana" pitchFamily="-112" charset="0"/>
            </a:endParaRPr>
          </a:p>
        </p:txBody>
      </p:sp>
      <p:sp>
        <p:nvSpPr>
          <p:cNvPr id="33795" name="Text Box 1027"/>
          <p:cNvSpPr txBox="1">
            <a:spLocks noChangeArrowheads="1"/>
          </p:cNvSpPr>
          <p:nvPr/>
        </p:nvSpPr>
        <p:spPr bwMode="auto">
          <a:xfrm>
            <a:off x="1066800" y="6858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33796" name="Text Box 1028"/>
          <p:cNvSpPr txBox="1">
            <a:spLocks noChangeArrowheads="1"/>
          </p:cNvSpPr>
          <p:nvPr/>
        </p:nvSpPr>
        <p:spPr bwMode="auto">
          <a:xfrm>
            <a:off x="304800" y="1066800"/>
            <a:ext cx="6248400" cy="5702300"/>
          </a:xfrm>
          <a:prstGeom prst="rect">
            <a:avLst/>
          </a:prstGeom>
          <a:noFill/>
          <a:ln w="9525">
            <a:noFill/>
            <a:miter lim="800000"/>
            <a:headEnd/>
            <a:tailEnd/>
          </a:ln>
        </p:spPr>
        <p:txBody>
          <a:bodyPr>
            <a:prstTxWarp prst="textNoShape">
              <a:avLst/>
            </a:prstTxWarp>
            <a:spAutoFit/>
          </a:bodyPr>
          <a:lstStyle/>
          <a:p>
            <a:pPr eaLnBrk="0" hangingPunct="0"/>
            <a:r>
              <a:rPr lang="en-US" sz="1500" b="1">
                <a:solidFill>
                  <a:srgbClr val="80060D"/>
                </a:solidFill>
                <a:latin typeface="Verdana" pitchFamily="-112" charset="0"/>
              </a:rPr>
              <a:t>TRADITIONELLE HAUPTSYSTEMEN UND IHRE WIRKUNG AUF DEM TRESTERHUT</a:t>
            </a:r>
            <a:endParaRPr lang="it-IT" sz="1500" b="1">
              <a:solidFill>
                <a:srgbClr val="80060D"/>
              </a:solidFill>
              <a:latin typeface="Verdana" pitchFamily="-112" charset="0"/>
            </a:endParaRPr>
          </a:p>
          <a:p>
            <a:pPr eaLnBrk="0" hangingPunct="0">
              <a:spcBef>
                <a:spcPct val="50000"/>
              </a:spcBef>
            </a:pPr>
            <a:endParaRPr lang="it-IT" sz="1500" b="1">
              <a:solidFill>
                <a:srgbClr val="80060D"/>
              </a:solidFill>
              <a:latin typeface="Verdana" pitchFamily="-112" charset="0"/>
            </a:endParaRPr>
          </a:p>
          <a:p>
            <a:pPr eaLnBrk="0" hangingPunct="0"/>
            <a:r>
              <a:rPr lang="it-IT" sz="1800" b="1" baseline="26000">
                <a:solidFill>
                  <a:srgbClr val="80060D"/>
                </a:solidFill>
                <a:latin typeface="Verdana" pitchFamily="-112" charset="0"/>
              </a:rPr>
              <a:t>• </a:t>
            </a:r>
            <a:r>
              <a:rPr lang="en-US" sz="1800" b="1" baseline="26000">
                <a:solidFill>
                  <a:srgbClr val="80060D"/>
                </a:solidFill>
                <a:latin typeface="Verdana" pitchFamily="-112" charset="0"/>
              </a:rPr>
              <a:t>UMPUMPEN</a:t>
            </a:r>
            <a:r>
              <a:rPr lang="en-US" sz="1200" b="1"/>
              <a:t> </a:t>
            </a:r>
            <a:endParaRPr lang="it-IT" sz="1200" b="1" baseline="26000">
              <a:solidFill>
                <a:srgbClr val="80060D"/>
              </a:solidFill>
              <a:latin typeface="Verdana" pitchFamily="-112" charset="0"/>
            </a:endParaRPr>
          </a:p>
          <a:p>
            <a:pPr hangingPunct="0"/>
            <a:r>
              <a:rPr lang="en-US" sz="1200" baseline="26000">
                <a:solidFill>
                  <a:srgbClr val="80060D"/>
                </a:solidFill>
                <a:latin typeface="Verdana" pitchFamily="-112" charset="0"/>
              </a:rPr>
              <a:t>Man entnimmt Flüssigkeit  unten im Tank ab und gibt sie mit einem Schlauch wieder oben auf den Tresterhut.</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 </a:t>
            </a:r>
            <a:endParaRPr lang="it-IT" sz="1200" baseline="26000">
              <a:solidFill>
                <a:srgbClr val="80060D"/>
              </a:solidFill>
              <a:latin typeface="Verdana" pitchFamily="-112" charset="0"/>
            </a:endParaRPr>
          </a:p>
          <a:p>
            <a:pPr hangingPunct="0"/>
            <a:r>
              <a:rPr lang="en-US" sz="1200" b="1" baseline="26000">
                <a:solidFill>
                  <a:srgbClr val="80060D"/>
                </a:solidFill>
                <a:latin typeface="Verdana" pitchFamily="-112" charset="0"/>
              </a:rPr>
              <a:t>Nachteile </a:t>
            </a:r>
            <a:r>
              <a:rPr lang="en-US" sz="1200" baseline="26000">
                <a:solidFill>
                  <a:srgbClr val="80060D"/>
                </a:solidFill>
                <a:latin typeface="Verdana" pitchFamily="-112" charset="0"/>
              </a:rPr>
              <a:t>: überhöte Ausstellung der Flüssigkeit in einer nicht kontrollierten Umgebung, Tresterzerkleinerung Risiko in der Pumpe, Bildung Vorzugskanaele für die Flüssigkeit, die nicht die ganze Masse deckt, anomale Gärungen ( Reduktions- Phenomaene) in trochenen und dichten Zonen des Hutes, Schwerigkeiten, um eine homogene Temperatur zu erreichen.</a:t>
            </a:r>
            <a:endParaRPr lang="it-IT" sz="1200" baseline="26000">
              <a:solidFill>
                <a:srgbClr val="80060D"/>
              </a:solidFill>
              <a:latin typeface="Verdana" pitchFamily="-112" charset="0"/>
            </a:endParaRPr>
          </a:p>
          <a:p>
            <a:pPr eaLnBrk="0" hangingPunct="0"/>
            <a:endParaRPr lang="it-IT" sz="1200" baseline="26000">
              <a:solidFill>
                <a:srgbClr val="80060D"/>
              </a:solidFill>
              <a:latin typeface="Verdana" pitchFamily="-112" charset="0"/>
            </a:endParaRPr>
          </a:p>
          <a:p>
            <a:pPr eaLnBrk="0" hangingPunct="0"/>
            <a:endParaRPr lang="it-IT" sz="1200" baseline="26000">
              <a:solidFill>
                <a:srgbClr val="80060D"/>
              </a:solidFill>
              <a:latin typeface="Verdana" pitchFamily="-112" charset="0"/>
            </a:endParaRPr>
          </a:p>
          <a:p>
            <a:pPr eaLnBrk="0" hangingPunct="0"/>
            <a:r>
              <a:rPr lang="it-IT" sz="1800" b="1" baseline="26000">
                <a:solidFill>
                  <a:srgbClr val="80060D"/>
                </a:solidFill>
                <a:latin typeface="Verdana" pitchFamily="-112" charset="0"/>
              </a:rPr>
              <a:t>• </a:t>
            </a:r>
            <a:r>
              <a:rPr lang="en-US" sz="1800" b="1" baseline="26000">
                <a:solidFill>
                  <a:srgbClr val="80060D"/>
                </a:solidFill>
                <a:latin typeface="Verdana" pitchFamily="-112" charset="0"/>
              </a:rPr>
              <a:t>KELTERN</a:t>
            </a:r>
            <a:r>
              <a:rPr lang="it-IT" sz="1200"/>
              <a:t> </a:t>
            </a:r>
            <a:endParaRPr lang="it-IT" sz="1200" b="1" baseline="26000">
              <a:solidFill>
                <a:srgbClr val="80060D"/>
              </a:solidFill>
              <a:latin typeface="Verdana" pitchFamily="-112" charset="0"/>
            </a:endParaRPr>
          </a:p>
          <a:p>
            <a:pPr hangingPunct="0"/>
            <a:r>
              <a:rPr lang="en-US" sz="1200" baseline="26000">
                <a:solidFill>
                  <a:srgbClr val="80060D"/>
                </a:solidFill>
                <a:latin typeface="Verdana" pitchFamily="-112" charset="0"/>
              </a:rPr>
              <a:t>Automatisch oder nicht, in offenen oder geschlossenen Becken, das Keltern besteht darin, den Tresterhut zu brechen, und ihn gezwungen in der unteren Flüssigkeit einzutauchen, mit Handswerkzeugen oder mechanische Kolben.</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 </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Nachteile: überhoeter Einsatz von Arbeitskräfte beim Handskeltern, schwierige Leitung grosser Bearbeitungsmassen, überhöte mechanische Aktion der Trester und Zerkleinerungsrisiko, Gefahr technischer Sperre wegen der Benutzung von mechanischen Geräten, überhöte Ausstellung der Flüssigkeit in einer nicht kontrollierten Umgebung, und Übergehensrisikos im Fall offener Becken, Konsum und Einsatz von elektrischen Energie in den Kolbentanke.</a:t>
            </a:r>
            <a:endParaRPr lang="it-IT" sz="1200" baseline="26000">
              <a:solidFill>
                <a:srgbClr val="80060D"/>
              </a:solidFill>
              <a:latin typeface="Verdana" pitchFamily="-112" charset="0"/>
            </a:endParaRPr>
          </a:p>
          <a:p>
            <a:pPr eaLnBrk="0" hangingPunct="0"/>
            <a:endParaRPr lang="it-IT" sz="1200" baseline="26000">
              <a:solidFill>
                <a:srgbClr val="80060D"/>
              </a:solidFill>
              <a:latin typeface="Verdana" pitchFamily="-112" charset="0"/>
            </a:endParaRPr>
          </a:p>
          <a:p>
            <a:pPr eaLnBrk="0" hangingPunct="0"/>
            <a:endParaRPr lang="it-IT" sz="1200" b="1" baseline="26000">
              <a:solidFill>
                <a:srgbClr val="80060D"/>
              </a:solidFill>
              <a:latin typeface="Verdana" pitchFamily="-112" charset="0"/>
            </a:endParaRPr>
          </a:p>
          <a:p>
            <a:pPr eaLnBrk="0" hangingPunct="0"/>
            <a:r>
              <a:rPr lang="it-IT" sz="1800" b="1" baseline="26000">
                <a:solidFill>
                  <a:srgbClr val="80060D"/>
                </a:solidFill>
                <a:latin typeface="Verdana" pitchFamily="-112" charset="0"/>
              </a:rPr>
              <a:t>• </a:t>
            </a:r>
            <a:r>
              <a:rPr lang="en-US" sz="1800" b="1" baseline="26000">
                <a:solidFill>
                  <a:srgbClr val="80060D"/>
                </a:solidFill>
                <a:latin typeface="Verdana" pitchFamily="-112" charset="0"/>
              </a:rPr>
              <a:t>ROTATIONSTANK</a:t>
            </a:r>
            <a:r>
              <a:rPr lang="it-IT" sz="1200"/>
              <a:t> </a:t>
            </a:r>
            <a:endParaRPr lang="it-IT" sz="1200" b="1" baseline="26000">
              <a:solidFill>
                <a:srgbClr val="80060D"/>
              </a:solidFill>
              <a:latin typeface="Verdana" pitchFamily="-112" charset="0"/>
            </a:endParaRPr>
          </a:p>
          <a:p>
            <a:pPr hangingPunct="0"/>
            <a:r>
              <a:rPr lang="en-US" sz="1200" baseline="26000">
                <a:solidFill>
                  <a:srgbClr val="80060D"/>
                </a:solidFill>
                <a:latin typeface="Verdana" pitchFamily="-112" charset="0"/>
              </a:rPr>
              <a:t>Es handelt sich um motorisierten, horizontalen Tanken, die rund um die eigene Achse kreisen. Diese Bewegung  mischt den Tresterhut und bewahrt ihn nass.</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 </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Nachteile: überhöte mechanische Bänspruchung der Masse, nicht selektive Entziehung ( die Weintraubenkernen werden wieder gemischt), hohe Instandhaltung und Energiekonsum, Gefahr technischer Sperre wegen mechanischen Brüche.</a:t>
            </a:r>
            <a:endParaRPr lang="it-IT" sz="1200" baseline="26000">
              <a:solidFill>
                <a:srgbClr val="80060D"/>
              </a:solidFill>
              <a:latin typeface="Verdana" pitchFamily="-112" charset="0"/>
            </a:endParaRPr>
          </a:p>
          <a:p>
            <a:pPr eaLnBrk="0" hangingPunct="0"/>
            <a:endParaRPr lang="it-IT" sz="1200" baseline="26000">
              <a:solidFill>
                <a:srgbClr val="80060D"/>
              </a:solidFill>
              <a:latin typeface="Verdana" pitchFamily="-112" charset="0"/>
            </a:endParaRPr>
          </a:p>
          <a:p>
            <a:pPr eaLnBrk="0" hangingPunct="0"/>
            <a:endParaRPr lang="it-IT" sz="1200" baseline="26000">
              <a:solidFill>
                <a:srgbClr val="80060D"/>
              </a:solidFill>
              <a:latin typeface="Verdana" pitchFamily="-112" charset="0"/>
            </a:endParaRPr>
          </a:p>
          <a:p>
            <a:pPr eaLnBrk="0" hangingPunct="0"/>
            <a:r>
              <a:rPr lang="it-IT" sz="1800" b="1" baseline="26000">
                <a:solidFill>
                  <a:srgbClr val="80060D"/>
                </a:solidFill>
                <a:latin typeface="Verdana" pitchFamily="-112" charset="0"/>
              </a:rPr>
              <a:t>• </a:t>
            </a:r>
            <a:r>
              <a:rPr lang="en-US" sz="1800" b="1" baseline="26000">
                <a:solidFill>
                  <a:srgbClr val="80060D"/>
                </a:solidFill>
                <a:latin typeface="Verdana" pitchFamily="-112" charset="0"/>
              </a:rPr>
              <a:t>ANDERE</a:t>
            </a:r>
            <a:r>
              <a:rPr lang="it-IT" sz="1200"/>
              <a:t> </a:t>
            </a:r>
            <a:endParaRPr lang="it-IT" sz="1200" b="1" baseline="26000">
              <a:solidFill>
                <a:srgbClr val="80060D"/>
              </a:solidFill>
              <a:latin typeface="Verdana" pitchFamily="-112" charset="0"/>
            </a:endParaRPr>
          </a:p>
          <a:p>
            <a:pPr hangingPunct="0"/>
            <a:r>
              <a:rPr lang="en-US" sz="1200" baseline="26000">
                <a:solidFill>
                  <a:srgbClr val="80060D"/>
                </a:solidFill>
                <a:latin typeface="Verdana" pitchFamily="-112" charset="0"/>
              </a:rPr>
              <a:t>Es wurden viele Versuche gemacht, um immer das selbe problem zu lösen: die Verdichtung des Hutes zu vermeiden, und die Bearbeitungsmasse auf wirksamer Weise zu benutzen. Es gibt verschiedene Fermentierapparäte, die alternative mechanische Geräte verwenden, in der Hoffnung, dieses Problem zu lösen.</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 </a:t>
            </a:r>
            <a:endParaRPr lang="it-IT" sz="1200" baseline="26000">
              <a:solidFill>
                <a:srgbClr val="80060D"/>
              </a:solidFill>
              <a:latin typeface="Verdana" pitchFamily="-112" charset="0"/>
            </a:endParaRPr>
          </a:p>
          <a:p>
            <a:pPr hangingPunct="0"/>
            <a:r>
              <a:rPr lang="en-US" sz="1200" baseline="26000">
                <a:solidFill>
                  <a:srgbClr val="80060D"/>
                </a:solidFill>
                <a:latin typeface="Verdana" pitchFamily="-112" charset="0"/>
              </a:rPr>
              <a:t>Nachteile: Fast immer ist das erste Problem dieser Systemen die erhöte mechanische Beanspruchung, die die Trester angreift, die Unmöglichkeit, einer selektiven Entziehung und die ringe Möglichkeit für den Önologen, waherend der Durchfuehrung der Prozesse, zu überpruefen und beizuwohnen.</a:t>
            </a:r>
            <a:endParaRPr lang="it-IT" sz="1200" baseline="26000">
              <a:solidFill>
                <a:srgbClr val="80060D"/>
              </a:solidFill>
              <a:latin typeface="Verdana" pitchFamily="-112" charset="0"/>
            </a:endParaRPr>
          </a:p>
        </p:txBody>
      </p:sp>
      <p:sp>
        <p:nvSpPr>
          <p:cNvPr id="33797" name="Text Box 1030"/>
          <p:cNvSpPr txBox="1">
            <a:spLocks noChangeArrowheads="1"/>
          </p:cNvSpPr>
          <p:nvPr/>
        </p:nvSpPr>
        <p:spPr bwMode="auto">
          <a:xfrm>
            <a:off x="0" y="66135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8A422C69-15BF-0248-9384-673CE29274C1}" type="slidenum">
              <a:rPr lang="it-IT" sz="1000" b="1">
                <a:solidFill>
                  <a:srgbClr val="80060D"/>
                </a:solidFill>
                <a:latin typeface="Verdana" pitchFamily="-112" charset="0"/>
              </a:rPr>
              <a:pPr eaLnBrk="0" hangingPunct="0">
                <a:spcBef>
                  <a:spcPct val="50000"/>
                </a:spcBef>
              </a:pPr>
              <a:t>10</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ext Box 1026"/>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3. Die Ganimede</a:t>
            </a:r>
            <a:r>
              <a:rPr lang="it-IT" sz="2400" b="1" baseline="30000">
                <a:solidFill>
                  <a:srgbClr val="80060D"/>
                </a:solidFill>
                <a:latin typeface="Verdana" pitchFamily="-112" charset="0"/>
              </a:rPr>
              <a:t>® </a:t>
            </a:r>
            <a:r>
              <a:rPr lang="it-IT" sz="2400" b="1">
                <a:solidFill>
                  <a:srgbClr val="80060D"/>
                </a:solidFill>
                <a:latin typeface="Verdana" pitchFamily="-112" charset="0"/>
              </a:rPr>
              <a:t>Methode </a:t>
            </a:r>
            <a:br>
              <a:rPr lang="it-IT" sz="2400" b="1">
                <a:solidFill>
                  <a:srgbClr val="80060D"/>
                </a:solidFill>
                <a:latin typeface="Verdana" pitchFamily="-112" charset="0"/>
              </a:rPr>
            </a:br>
            <a:r>
              <a:rPr lang="it-IT" sz="1800">
                <a:solidFill>
                  <a:schemeClr val="tx1"/>
                </a:solidFill>
                <a:latin typeface="Verdana" pitchFamily="-112" charset="0"/>
              </a:rPr>
              <a:t>Die Innovation der </a:t>
            </a:r>
            <a:r>
              <a:rPr lang="it-IT" sz="1800" b="1">
                <a:solidFill>
                  <a:schemeClr val="tx1"/>
                </a:solidFill>
                <a:latin typeface="Verdana" pitchFamily="-112" charset="0"/>
              </a:rPr>
              <a:t>Ganimede</a:t>
            </a:r>
            <a:r>
              <a:rPr lang="it-IT" sz="1800" b="1" baseline="30000">
                <a:solidFill>
                  <a:schemeClr val="tx1"/>
                </a:solidFill>
                <a:latin typeface="Verdana" pitchFamily="-112" charset="0"/>
              </a:rPr>
              <a:t>® </a:t>
            </a:r>
            <a:r>
              <a:rPr lang="it-IT" sz="1800">
                <a:solidFill>
                  <a:schemeClr val="tx1"/>
                </a:solidFill>
                <a:latin typeface="Verdana" pitchFamily="-112" charset="0"/>
              </a:rPr>
              <a:t>Fermentierapparate in der selektiven Entziehung</a:t>
            </a:r>
            <a:endParaRPr lang="it-IT" sz="2200">
              <a:solidFill>
                <a:schemeClr val="tx1"/>
              </a:solidFill>
              <a:latin typeface="Verdana" pitchFamily="-112" charset="0"/>
            </a:endParaRPr>
          </a:p>
        </p:txBody>
      </p:sp>
      <p:sp>
        <p:nvSpPr>
          <p:cNvPr id="35843" name="Text Box 1027"/>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83D2F8E-9D91-A547-BA4C-B0B2B89C4D78}" type="slidenum">
              <a:rPr lang="it-IT" sz="1000" b="1">
                <a:solidFill>
                  <a:srgbClr val="80060D"/>
                </a:solidFill>
                <a:latin typeface="Verdana" pitchFamily="-112" charset="0"/>
              </a:rPr>
              <a:pPr eaLnBrk="0" hangingPunct="0">
                <a:spcBef>
                  <a:spcPct val="50000"/>
                </a:spcBef>
              </a:pPr>
              <a:t>11</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050"/>
          <p:cNvSpPr>
            <a:spLocks noChangeArrowheads="1"/>
          </p:cNvSpPr>
          <p:nvPr/>
        </p:nvSpPr>
        <p:spPr bwMode="auto">
          <a:xfrm>
            <a:off x="685800" y="3046413"/>
            <a:ext cx="3124200" cy="461962"/>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By Pass</a:t>
            </a:r>
          </a:p>
          <a:p>
            <a:pPr eaLnBrk="0" hangingPunct="0"/>
            <a:r>
              <a:rPr lang="en-US" sz="800">
                <a:latin typeface="Verdana" pitchFamily="-112" charset="0"/>
              </a:rPr>
              <a:t>(Klappe, die das CO2 Masse mit dem oberen Raum verbindet)</a:t>
            </a:r>
            <a:r>
              <a:rPr lang="it-IT" sz="800">
                <a:latin typeface="Verdana" pitchFamily="-112" charset="0"/>
              </a:rPr>
              <a:t> </a:t>
            </a:r>
          </a:p>
        </p:txBody>
      </p:sp>
      <p:sp>
        <p:nvSpPr>
          <p:cNvPr id="37891" name="Text Box 2052"/>
          <p:cNvSpPr txBox="1">
            <a:spLocks noChangeArrowheads="1"/>
          </p:cNvSpPr>
          <p:nvPr/>
        </p:nvSpPr>
        <p:spPr bwMode="auto">
          <a:xfrm>
            <a:off x="1066800" y="7620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
        <p:nvSpPr>
          <p:cNvPr id="37892" name="Text Box 2053"/>
          <p:cNvSpPr txBox="1">
            <a:spLocks noChangeArrowheads="1"/>
          </p:cNvSpPr>
          <p:nvPr/>
        </p:nvSpPr>
        <p:spPr bwMode="auto">
          <a:xfrm>
            <a:off x="304800" y="1189038"/>
            <a:ext cx="6248400" cy="258762"/>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Die Innovation der Ganimede® Fermentierapparate</a:t>
            </a:r>
          </a:p>
        </p:txBody>
      </p:sp>
      <p:pic>
        <p:nvPicPr>
          <p:cNvPr id="37893" name="Picture 2054"/>
          <p:cNvPicPr>
            <a:picLocks noChangeAspect="1" noChangeArrowheads="1"/>
          </p:cNvPicPr>
          <p:nvPr/>
        </p:nvPicPr>
        <p:blipFill>
          <a:blip r:embed="rId3"/>
          <a:srcRect/>
          <a:stretch>
            <a:fillRect/>
          </a:stretch>
        </p:blipFill>
        <p:spPr bwMode="auto">
          <a:xfrm>
            <a:off x="3581400" y="1828800"/>
            <a:ext cx="2006600" cy="4821238"/>
          </a:xfrm>
          <a:prstGeom prst="rect">
            <a:avLst/>
          </a:prstGeom>
          <a:noFill/>
          <a:ln w="9525">
            <a:noFill/>
            <a:miter lim="800000"/>
            <a:headEnd/>
            <a:tailEnd/>
          </a:ln>
        </p:spPr>
      </p:pic>
      <p:sp>
        <p:nvSpPr>
          <p:cNvPr id="37894" name="Rectangle 2055"/>
          <p:cNvSpPr>
            <a:spLocks noChangeArrowheads="1"/>
          </p:cNvSpPr>
          <p:nvPr/>
        </p:nvSpPr>
        <p:spPr bwMode="auto">
          <a:xfrm>
            <a:off x="685800" y="4597400"/>
            <a:ext cx="2971800" cy="584200"/>
          </a:xfrm>
          <a:prstGeom prst="rect">
            <a:avLst/>
          </a:prstGeom>
          <a:noFill/>
          <a:ln w="9525">
            <a:noFill/>
            <a:miter lim="800000"/>
            <a:headEnd/>
            <a:tailEnd/>
          </a:ln>
        </p:spPr>
        <p:txBody>
          <a:bodyPr>
            <a:prstTxWarp prst="textNoShape">
              <a:avLst/>
            </a:prstTxWarp>
            <a:spAutoFit/>
          </a:bodyPr>
          <a:lstStyle/>
          <a:p>
            <a:pPr eaLnBrk="0" hangingPunct="0"/>
            <a:r>
              <a:rPr lang="en-US" sz="800" b="1">
                <a:latin typeface="Verdana" pitchFamily="-112" charset="0"/>
              </a:rPr>
              <a:t>Untere Tankkammer</a:t>
            </a:r>
            <a:endParaRPr lang="it-IT" sz="800" b="1">
              <a:latin typeface="Verdana" pitchFamily="-112" charset="0"/>
            </a:endParaRPr>
          </a:p>
          <a:p>
            <a:pPr eaLnBrk="0" hangingPunct="0"/>
            <a:endParaRPr lang="it-IT" sz="800" b="1">
              <a:latin typeface="Verdana" pitchFamily="-112" charset="0"/>
            </a:endParaRPr>
          </a:p>
          <a:p>
            <a:pPr eaLnBrk="0" hangingPunct="0"/>
            <a:r>
              <a:rPr lang="en-US" sz="800">
                <a:latin typeface="Verdana" pitchFamily="-112" charset="0"/>
              </a:rPr>
              <a:t>(direkt mit dem oberen Raum durch den Trennwandshals in Verbindung)</a:t>
            </a:r>
            <a:endParaRPr lang="it-IT" sz="800">
              <a:latin typeface="Verdana" pitchFamily="-112" charset="0"/>
            </a:endParaRPr>
          </a:p>
        </p:txBody>
      </p:sp>
      <p:sp>
        <p:nvSpPr>
          <p:cNvPr id="37895" name="Rectangle 2056"/>
          <p:cNvSpPr>
            <a:spLocks noChangeArrowheads="1"/>
          </p:cNvSpPr>
          <p:nvPr/>
        </p:nvSpPr>
        <p:spPr bwMode="auto">
          <a:xfrm>
            <a:off x="2133600" y="3659188"/>
            <a:ext cx="1482725" cy="354012"/>
          </a:xfrm>
          <a:prstGeom prst="rect">
            <a:avLst/>
          </a:prstGeom>
          <a:noFill/>
          <a:ln w="9525">
            <a:noFill/>
            <a:miter lim="800000"/>
            <a:headEnd/>
            <a:tailEnd/>
          </a:ln>
        </p:spPr>
        <p:txBody>
          <a:bodyPr wrap="none">
            <a:prstTxWarp prst="textNoShape">
              <a:avLst/>
            </a:prstTxWarp>
            <a:spAutoFit/>
          </a:bodyPr>
          <a:lstStyle/>
          <a:p>
            <a:pPr eaLnBrk="0" hangingPunct="0"/>
            <a:r>
              <a:rPr lang="en-US" sz="900" b="1">
                <a:latin typeface="Verdana" pitchFamily="-112" charset="0"/>
              </a:rPr>
              <a:t>Trichter-Trennwand</a:t>
            </a:r>
            <a:endParaRPr lang="it-IT" sz="900" b="1">
              <a:latin typeface="Verdana" pitchFamily="-112" charset="0"/>
            </a:endParaRPr>
          </a:p>
          <a:p>
            <a:pPr eaLnBrk="0" hangingPunct="0"/>
            <a:endParaRPr lang="it-IT" sz="800">
              <a:latin typeface="Verdana" pitchFamily="-112" charset="0"/>
            </a:endParaRPr>
          </a:p>
        </p:txBody>
      </p:sp>
      <p:sp>
        <p:nvSpPr>
          <p:cNvPr id="37896" name="Line 2057"/>
          <p:cNvSpPr>
            <a:spLocks noChangeShapeType="1"/>
          </p:cNvSpPr>
          <p:nvPr/>
        </p:nvSpPr>
        <p:spPr bwMode="auto">
          <a:xfrm>
            <a:off x="2209800" y="3886200"/>
            <a:ext cx="22860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897" name="Line 2058"/>
          <p:cNvSpPr>
            <a:spLocks noChangeShapeType="1"/>
          </p:cNvSpPr>
          <p:nvPr/>
        </p:nvSpPr>
        <p:spPr bwMode="auto">
          <a:xfrm>
            <a:off x="2209800" y="5257800"/>
            <a:ext cx="15240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898" name="Rectangle 2059"/>
          <p:cNvSpPr>
            <a:spLocks noChangeArrowheads="1"/>
          </p:cNvSpPr>
          <p:nvPr/>
        </p:nvSpPr>
        <p:spPr bwMode="auto">
          <a:xfrm>
            <a:off x="2133600" y="5257800"/>
            <a:ext cx="1779588" cy="338138"/>
          </a:xfrm>
          <a:prstGeom prst="rect">
            <a:avLst/>
          </a:prstGeom>
          <a:noFill/>
          <a:ln w="9525">
            <a:noFill/>
            <a:miter lim="800000"/>
            <a:headEnd/>
            <a:tailEnd/>
          </a:ln>
        </p:spPr>
        <p:txBody>
          <a:bodyPr wrap="none">
            <a:prstTxWarp prst="textNoShape">
              <a:avLst/>
            </a:prstTxWarp>
            <a:spAutoFit/>
          </a:bodyPr>
          <a:lstStyle/>
          <a:p>
            <a:r>
              <a:rPr lang="it-IT" sz="800" b="1">
                <a:latin typeface="Verdana" pitchFamily="-112" charset="0"/>
              </a:rPr>
              <a:t>Einblasventil für technische</a:t>
            </a:r>
          </a:p>
          <a:p>
            <a:r>
              <a:rPr lang="it-IT" sz="800" b="1">
                <a:latin typeface="Verdana" pitchFamily="-112" charset="0"/>
              </a:rPr>
              <a:t>Gase</a:t>
            </a:r>
          </a:p>
        </p:txBody>
      </p:sp>
      <p:sp>
        <p:nvSpPr>
          <p:cNvPr id="37899" name="Rectangle 2060"/>
          <p:cNvSpPr>
            <a:spLocks noChangeArrowheads="1"/>
          </p:cNvSpPr>
          <p:nvPr/>
        </p:nvSpPr>
        <p:spPr bwMode="auto">
          <a:xfrm>
            <a:off x="685800" y="4038600"/>
            <a:ext cx="2971800" cy="461963"/>
          </a:xfrm>
          <a:prstGeom prst="rect">
            <a:avLst/>
          </a:prstGeom>
          <a:noFill/>
          <a:ln w="9525">
            <a:noFill/>
            <a:miter lim="800000"/>
            <a:headEnd/>
            <a:tailEnd/>
          </a:ln>
        </p:spPr>
        <p:txBody>
          <a:bodyPr>
            <a:prstTxWarp prst="textNoShape">
              <a:avLst/>
            </a:prstTxWarp>
            <a:spAutoFit/>
          </a:bodyPr>
          <a:lstStyle/>
          <a:p>
            <a:pPr eaLnBrk="0" hangingPunct="0"/>
            <a:r>
              <a:rPr lang="en-US" sz="800" b="1">
                <a:latin typeface="Verdana" pitchFamily="-112" charset="0"/>
              </a:rPr>
              <a:t>Zwischenraum fuer die Lagerung dem Fermentation - CO2</a:t>
            </a:r>
            <a:endParaRPr lang="it-IT" sz="800" b="1">
              <a:latin typeface="Verdana" pitchFamily="-112" charset="0"/>
            </a:endParaRPr>
          </a:p>
          <a:p>
            <a:pPr eaLnBrk="0" hangingPunct="0"/>
            <a:endParaRPr lang="it-IT" sz="800" b="1">
              <a:latin typeface="Verdana" pitchFamily="-112" charset="0"/>
            </a:endParaRPr>
          </a:p>
        </p:txBody>
      </p:sp>
      <p:sp>
        <p:nvSpPr>
          <p:cNvPr id="37900" name="Rectangle 2061"/>
          <p:cNvSpPr>
            <a:spLocks noChangeArrowheads="1"/>
          </p:cNvSpPr>
          <p:nvPr/>
        </p:nvSpPr>
        <p:spPr bwMode="auto">
          <a:xfrm>
            <a:off x="685800" y="2159000"/>
            <a:ext cx="2971800" cy="708025"/>
          </a:xfrm>
          <a:prstGeom prst="rect">
            <a:avLst/>
          </a:prstGeom>
          <a:noFill/>
          <a:ln w="9525">
            <a:noFill/>
            <a:miter lim="800000"/>
            <a:headEnd/>
            <a:tailEnd/>
          </a:ln>
        </p:spPr>
        <p:txBody>
          <a:bodyPr>
            <a:prstTxWarp prst="textNoShape">
              <a:avLst/>
            </a:prstTxWarp>
            <a:spAutoFit/>
          </a:bodyPr>
          <a:lstStyle/>
          <a:p>
            <a:pPr eaLnBrk="0" hangingPunct="0"/>
            <a:r>
              <a:rPr lang="en-US" sz="800" b="1">
                <a:latin typeface="Verdana" pitchFamily="-112" charset="0"/>
              </a:rPr>
              <a:t>Obere Tankkammer</a:t>
            </a:r>
            <a:endParaRPr lang="it-IT" sz="800" b="1">
              <a:latin typeface="Verdana" pitchFamily="-112" charset="0"/>
            </a:endParaRPr>
          </a:p>
          <a:p>
            <a:pPr eaLnBrk="0" hangingPunct="0"/>
            <a:endParaRPr lang="it-IT" sz="800" b="1">
              <a:latin typeface="Verdana" pitchFamily="-112" charset="0"/>
            </a:endParaRPr>
          </a:p>
          <a:p>
            <a:pPr eaLnBrk="0" hangingPunct="0"/>
            <a:r>
              <a:rPr lang="en-US" sz="800"/>
              <a:t>(</a:t>
            </a:r>
            <a:r>
              <a:rPr lang="en-US" sz="800">
                <a:latin typeface="Verdana" pitchFamily="-112" charset="0"/>
              </a:rPr>
              <a:t>direkt mit dem unteren Raum durch den Trennwandshals in Verbindung)</a:t>
            </a:r>
            <a:endParaRPr lang="it-IT" sz="800">
              <a:latin typeface="Verdana" pitchFamily="-112" charset="0"/>
            </a:endParaRPr>
          </a:p>
          <a:p>
            <a:pPr eaLnBrk="0" hangingPunct="0"/>
            <a:endParaRPr lang="it-IT" sz="800" b="1">
              <a:latin typeface="Verdana" pitchFamily="-112" charset="0"/>
            </a:endParaRPr>
          </a:p>
        </p:txBody>
      </p:sp>
      <p:sp>
        <p:nvSpPr>
          <p:cNvPr id="37901" name="Line 2062"/>
          <p:cNvSpPr>
            <a:spLocks noChangeShapeType="1"/>
          </p:cNvSpPr>
          <p:nvPr/>
        </p:nvSpPr>
        <p:spPr bwMode="auto">
          <a:xfrm>
            <a:off x="762000" y="2590800"/>
            <a:ext cx="3352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2" name="Rectangle 2063"/>
          <p:cNvSpPr>
            <a:spLocks noChangeArrowheads="1"/>
          </p:cNvSpPr>
          <p:nvPr/>
        </p:nvSpPr>
        <p:spPr bwMode="auto">
          <a:xfrm>
            <a:off x="2133600" y="2743200"/>
            <a:ext cx="800100" cy="215900"/>
          </a:xfrm>
          <a:prstGeom prst="rect">
            <a:avLst/>
          </a:prstGeom>
          <a:noFill/>
          <a:ln w="9525">
            <a:noFill/>
            <a:miter lim="800000"/>
            <a:headEnd/>
            <a:tailEnd/>
          </a:ln>
        </p:spPr>
        <p:txBody>
          <a:bodyPr wrap="none">
            <a:prstTxWarp prst="textNoShape">
              <a:avLst/>
            </a:prstTxWarp>
            <a:spAutoFit/>
          </a:bodyPr>
          <a:lstStyle/>
          <a:p>
            <a:pPr eaLnBrk="0" hangingPunct="0"/>
            <a:r>
              <a:rPr lang="en-US" sz="800" b="1">
                <a:latin typeface="Verdana" pitchFamily="-112" charset="0"/>
              </a:rPr>
              <a:t>Tresterhut</a:t>
            </a:r>
            <a:r>
              <a:rPr lang="it-IT" sz="800"/>
              <a:t> </a:t>
            </a:r>
            <a:endParaRPr lang="it-IT" sz="800" b="1">
              <a:latin typeface="Verdana" pitchFamily="-112" charset="0"/>
            </a:endParaRPr>
          </a:p>
        </p:txBody>
      </p:sp>
      <p:sp>
        <p:nvSpPr>
          <p:cNvPr id="37903" name="Line 2064"/>
          <p:cNvSpPr>
            <a:spLocks noChangeShapeType="1"/>
          </p:cNvSpPr>
          <p:nvPr/>
        </p:nvSpPr>
        <p:spPr bwMode="auto">
          <a:xfrm>
            <a:off x="2209800" y="2971800"/>
            <a:ext cx="1828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4" name="Line 2065"/>
          <p:cNvSpPr>
            <a:spLocks noChangeShapeType="1"/>
          </p:cNvSpPr>
          <p:nvPr/>
        </p:nvSpPr>
        <p:spPr bwMode="auto">
          <a:xfrm>
            <a:off x="762000" y="4038600"/>
            <a:ext cx="3352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5" name="Line 2066"/>
          <p:cNvSpPr>
            <a:spLocks noChangeShapeType="1"/>
          </p:cNvSpPr>
          <p:nvPr/>
        </p:nvSpPr>
        <p:spPr bwMode="auto">
          <a:xfrm>
            <a:off x="762000" y="5029200"/>
            <a:ext cx="3352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6" name="Line 2067"/>
          <p:cNvSpPr>
            <a:spLocks noChangeShapeType="1"/>
          </p:cNvSpPr>
          <p:nvPr/>
        </p:nvSpPr>
        <p:spPr bwMode="auto">
          <a:xfrm>
            <a:off x="762000" y="3503613"/>
            <a:ext cx="27432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7" name="Text Box 2068"/>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503079A-7053-CD44-93C8-D35F1090D883}" type="slidenum">
              <a:rPr lang="it-IT" sz="1000" b="1">
                <a:solidFill>
                  <a:srgbClr val="80060D"/>
                </a:solidFill>
                <a:latin typeface="Verdana" pitchFamily="-112" charset="0"/>
              </a:rPr>
              <a:pPr eaLnBrk="0" hangingPunct="0">
                <a:spcBef>
                  <a:spcPct val="50000"/>
                </a:spcBef>
              </a:pPr>
              <a:t>12</a:t>
            </a:fld>
            <a:endParaRPr lang="it-IT" sz="1200" b="1">
              <a:solidFill>
                <a:srgbClr val="80060D"/>
              </a:solidFill>
              <a:latin typeface="Verdana" pitchFamily="-112" charset="0"/>
            </a:endParaRPr>
          </a:p>
        </p:txBody>
      </p:sp>
      <p:pic>
        <p:nvPicPr>
          <p:cNvPr id="37908" name="Picture 12" descr="PICT0099"/>
          <p:cNvPicPr>
            <a:picLocks noChangeAspect="1" noChangeArrowheads="1"/>
          </p:cNvPicPr>
          <p:nvPr/>
        </p:nvPicPr>
        <p:blipFill>
          <a:blip r:embed="rId4"/>
          <a:srcRect/>
          <a:stretch>
            <a:fillRect/>
          </a:stretch>
        </p:blipFill>
        <p:spPr bwMode="auto">
          <a:xfrm>
            <a:off x="6553200" y="1085850"/>
            <a:ext cx="2438400" cy="1828800"/>
          </a:xfrm>
          <a:prstGeom prst="rect">
            <a:avLst/>
          </a:prstGeom>
          <a:noFill/>
          <a:ln w="15875">
            <a:solidFill>
              <a:srgbClr val="000000"/>
            </a:solidFill>
            <a:miter lim="800000"/>
            <a:headEnd/>
            <a:tailEnd/>
          </a:ln>
        </p:spPr>
      </p:pic>
      <p:pic>
        <p:nvPicPr>
          <p:cNvPr id="37909" name="Picture 13" descr="PICT0118"/>
          <p:cNvPicPr>
            <a:picLocks noChangeAspect="1" noChangeArrowheads="1"/>
          </p:cNvPicPr>
          <p:nvPr/>
        </p:nvPicPr>
        <p:blipFill>
          <a:blip r:embed="rId5"/>
          <a:srcRect/>
          <a:stretch>
            <a:fillRect/>
          </a:stretch>
        </p:blipFill>
        <p:spPr bwMode="auto">
          <a:xfrm>
            <a:off x="6553200" y="2971800"/>
            <a:ext cx="2438400" cy="1828800"/>
          </a:xfrm>
          <a:prstGeom prst="rect">
            <a:avLst/>
          </a:prstGeom>
          <a:noFill/>
          <a:ln w="15875">
            <a:solidFill>
              <a:srgbClr val="000000"/>
            </a:solidFill>
            <a:miter lim="800000"/>
            <a:headEnd/>
            <a:tailEnd/>
          </a:ln>
        </p:spPr>
      </p:pic>
      <p:pic>
        <p:nvPicPr>
          <p:cNvPr id="37910" name="Picture 14" descr="Ganimede"/>
          <p:cNvPicPr>
            <a:picLocks noChangeAspect="1" noChangeArrowheads="1"/>
          </p:cNvPicPr>
          <p:nvPr/>
        </p:nvPicPr>
        <p:blipFill>
          <a:blip r:embed="rId6"/>
          <a:srcRect/>
          <a:stretch>
            <a:fillRect/>
          </a:stretch>
        </p:blipFill>
        <p:spPr bwMode="auto">
          <a:xfrm>
            <a:off x="6553200" y="4876800"/>
            <a:ext cx="2438400" cy="1870075"/>
          </a:xfrm>
          <a:prstGeom prst="rect">
            <a:avLst/>
          </a:prstGeom>
          <a:noFill/>
          <a:ln w="15875">
            <a:solidFill>
              <a:srgbClr val="000000"/>
            </a:solidFill>
            <a:miter lim="800000"/>
            <a:headEnd/>
            <a:tailEnd/>
          </a:ln>
        </p:spPr>
      </p:pic>
      <p:sp>
        <p:nvSpPr>
          <p:cNvPr id="37911" name="Rectangle 18"/>
          <p:cNvSpPr>
            <a:spLocks noChangeArrowheads="1"/>
          </p:cNvSpPr>
          <p:nvPr/>
        </p:nvSpPr>
        <p:spPr bwMode="auto">
          <a:xfrm>
            <a:off x="685800" y="1598613"/>
            <a:ext cx="2154238" cy="276225"/>
          </a:xfrm>
          <a:prstGeom prst="rect">
            <a:avLst/>
          </a:prstGeom>
          <a:noFill/>
          <a:ln w="9525">
            <a:noFill/>
            <a:miter lim="800000"/>
            <a:headEnd/>
            <a:tailEnd/>
          </a:ln>
        </p:spPr>
        <p:txBody>
          <a:bodyPr wrap="none">
            <a:prstTxWarp prst="textNoShape">
              <a:avLst/>
            </a:prstTxWarp>
            <a:spAutoFit/>
          </a:bodyPr>
          <a:lstStyle/>
          <a:p>
            <a:pPr eaLnBrk="0" hangingPunct="0">
              <a:lnSpc>
                <a:spcPct val="99000"/>
              </a:lnSpc>
              <a:buClr>
                <a:srgbClr val="000000"/>
              </a:buClr>
              <a:buFont typeface="Times" pitchFamily="-112" charset="0"/>
              <a:buNone/>
            </a:pPr>
            <a:r>
              <a:rPr lang="it-IT" sz="1200" b="1">
                <a:solidFill>
                  <a:srgbClr val="FF0066"/>
                </a:solidFill>
                <a:latin typeface="Verdana" pitchFamily="-112" charset="0"/>
              </a:rPr>
              <a:t>Offener Tank, drucklos</a:t>
            </a:r>
            <a:endParaRPr lang="en-GB" sz="1200" b="1">
              <a:solidFill>
                <a:srgbClr val="FF0066"/>
              </a:solidFill>
              <a:latin typeface="Verdana" pitchFamily="-112" charset="0"/>
            </a:endParaRPr>
          </a:p>
        </p:txBody>
      </p:sp>
      <p:sp>
        <p:nvSpPr>
          <p:cNvPr id="37912" name="Line 19"/>
          <p:cNvSpPr>
            <a:spLocks noChangeShapeType="1"/>
          </p:cNvSpPr>
          <p:nvPr/>
        </p:nvSpPr>
        <p:spPr bwMode="auto">
          <a:xfrm>
            <a:off x="762000" y="1905000"/>
            <a:ext cx="3222625" cy="0"/>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39938" name="Picture 1026" descr="\\Server\ganimede server\DOCnew\GANIMEDE\METODOGANIMEDE\pubblicità, articoli,  inviti cataloghi immagini\Foto e immagini Ganimede\Immagini fasi Cat.Gani\Immagini\Ganimede_3D_Gas.jpg"/>
          <p:cNvPicPr>
            <a:picLocks noChangeAspect="1" noChangeArrowheads="1"/>
          </p:cNvPicPr>
          <p:nvPr/>
        </p:nvPicPr>
        <p:blipFill>
          <a:blip r:embed="rId3"/>
          <a:srcRect/>
          <a:stretch>
            <a:fillRect/>
          </a:stretch>
        </p:blipFill>
        <p:spPr bwMode="auto">
          <a:xfrm>
            <a:off x="976313" y="566738"/>
            <a:ext cx="2452687" cy="5986462"/>
          </a:xfrm>
          <a:prstGeom prst="rect">
            <a:avLst/>
          </a:prstGeom>
          <a:noFill/>
          <a:ln w="9525">
            <a:noFill/>
            <a:miter lim="800000"/>
            <a:headEnd/>
            <a:tailEnd/>
          </a:ln>
        </p:spPr>
      </p:pic>
      <p:sp>
        <p:nvSpPr>
          <p:cNvPr id="39939" name="Rectangle 1027"/>
          <p:cNvSpPr>
            <a:spLocks noChangeArrowheads="1"/>
          </p:cNvSpPr>
          <p:nvPr/>
        </p:nvSpPr>
        <p:spPr bwMode="auto">
          <a:xfrm>
            <a:off x="6324600" y="5867400"/>
            <a:ext cx="2667000" cy="990600"/>
          </a:xfrm>
          <a:prstGeom prst="rect">
            <a:avLst/>
          </a:prstGeom>
          <a:solidFill>
            <a:schemeClr val="bg1"/>
          </a:solidFill>
          <a:ln w="9525">
            <a:noFill/>
            <a:miter lim="800000"/>
            <a:headEnd/>
            <a:tailEnd/>
          </a:ln>
        </p:spPr>
        <p:txBody>
          <a:bodyPr wrap="none" anchor="ctr">
            <a:prstTxWarp prst="textNoShape">
              <a:avLst/>
            </a:prstTxWarp>
            <a:spAutoFit/>
          </a:bodyPr>
          <a:lstStyle/>
          <a:p>
            <a:pPr eaLnBrk="0" hangingPunct="0"/>
            <a:endParaRPr lang="it-IT"/>
          </a:p>
        </p:txBody>
      </p:sp>
      <p:pic>
        <p:nvPicPr>
          <p:cNvPr id="39940" name="Picture 4" descr="/Users/Alberto/Desktop/Presentazioni 2012/Video Pwp/Model 2.AVI">
            <a:hlinkClick r:id="" action="ppaction://media"/>
          </p:cNvPr>
          <p:cNvPicPr/>
          <p:nvPr>
            <a:videoFile r:link="rId1"/>
          </p:nvPr>
        </p:nvPicPr>
        <p:blipFill>
          <a:blip r:embed="rId4"/>
          <a:srcRect/>
          <a:stretch>
            <a:fillRect/>
          </a:stretch>
        </p:blipFill>
        <p:spPr bwMode="auto">
          <a:xfrm>
            <a:off x="3810000" y="1425575"/>
            <a:ext cx="5029200" cy="4289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000" fill="hold"/>
                                        <p:tgtEl>
                                          <p:spTgt spid="3994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9940"/>
                </p:tgtEl>
              </p:cMediaNode>
            </p:video>
            <p:seq concurrent="1" nextAc="seek">
              <p:cTn id="8" restart="whenNotActive" fill="hold" evtFilter="cancelBubble" nodeType="interactiveSeq">
                <p:stCondLst>
                  <p:cond evt="onClick" delay="0">
                    <p:tgtEl>
                      <p:spTgt spid="3994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9940"/>
                                        </p:tgtEl>
                                      </p:cBhvr>
                                    </p:cmd>
                                  </p:childTnLst>
                                </p:cTn>
                              </p:par>
                            </p:childTnLst>
                          </p:cTn>
                        </p:par>
                      </p:childTnLst>
                    </p:cTn>
                  </p:par>
                </p:childTnLst>
              </p:cTn>
              <p:nextCondLst>
                <p:cond evt="onClick" delay="0">
                  <p:tgtEl>
                    <p:spTgt spid="39940"/>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icture 1026"/>
          <p:cNvPicPr>
            <a:picLocks noChangeAspect="1" noChangeArrowheads="1"/>
          </p:cNvPicPr>
          <p:nvPr/>
        </p:nvPicPr>
        <p:blipFill>
          <a:blip r:embed="rId4"/>
          <a:srcRect/>
          <a:stretch>
            <a:fillRect/>
          </a:stretch>
        </p:blipFill>
        <p:spPr bwMode="auto">
          <a:xfrm>
            <a:off x="152400" y="2057400"/>
            <a:ext cx="2019300" cy="4318000"/>
          </a:xfrm>
          <a:prstGeom prst="rect">
            <a:avLst/>
          </a:prstGeom>
          <a:noFill/>
          <a:ln w="9525">
            <a:noFill/>
            <a:miter lim="800000"/>
            <a:headEnd/>
            <a:tailEnd/>
          </a:ln>
        </p:spPr>
      </p:pic>
      <p:sp>
        <p:nvSpPr>
          <p:cNvPr id="40963" name="Text Box 1028"/>
          <p:cNvSpPr txBox="1">
            <a:spLocks noChangeArrowheads="1"/>
          </p:cNvSpPr>
          <p:nvPr/>
        </p:nvSpPr>
        <p:spPr bwMode="auto">
          <a:xfrm>
            <a:off x="304800" y="1295400"/>
            <a:ext cx="6248400" cy="554038"/>
          </a:xfrm>
          <a:prstGeom prst="rect">
            <a:avLst/>
          </a:prstGeom>
          <a:noFill/>
          <a:ln w="9525">
            <a:noFill/>
            <a:miter lim="800000"/>
            <a:headEnd/>
            <a:tailEnd/>
          </a:ln>
        </p:spPr>
        <p:txBody>
          <a:bodyPr>
            <a:prstTxWarp prst="textNoShape">
              <a:avLst/>
            </a:prstTxWarp>
            <a:spAutoFit/>
          </a:bodyPr>
          <a:lstStyle/>
          <a:p>
            <a:pPr eaLnBrk="0" hangingPunct="0"/>
            <a:r>
              <a:rPr lang="en-US" sz="1500" b="1">
                <a:solidFill>
                  <a:srgbClr val="80060D"/>
                </a:solidFill>
                <a:latin typeface="Verdana" pitchFamily="-112" charset="0"/>
              </a:rPr>
              <a:t>WARUM ÜBERSCHWEMMT SICH DEN ZWISCHENRAUM IN GANIMEDE</a:t>
            </a:r>
            <a:r>
              <a:rPr lang="it-IT" sz="1500" b="1" baseline="30000">
                <a:latin typeface="Verdana" pitchFamily="-112" charset="0"/>
              </a:rPr>
              <a:t>®</a:t>
            </a:r>
            <a:r>
              <a:rPr lang="en-US" sz="1500" b="1">
                <a:solidFill>
                  <a:srgbClr val="80060D"/>
                </a:solidFill>
                <a:latin typeface="Verdana" pitchFamily="-112" charset="0"/>
              </a:rPr>
              <a:t> NICHT?</a:t>
            </a:r>
            <a:endParaRPr lang="it-IT" sz="1500" b="1">
              <a:solidFill>
                <a:srgbClr val="80060D"/>
              </a:solidFill>
              <a:latin typeface="Verdana" pitchFamily="-112" charset="0"/>
            </a:endParaRPr>
          </a:p>
        </p:txBody>
      </p:sp>
      <p:sp>
        <p:nvSpPr>
          <p:cNvPr id="40964" name="Rectangle 1029"/>
          <p:cNvSpPr>
            <a:spLocks noChangeArrowheads="1"/>
          </p:cNvSpPr>
          <p:nvPr/>
        </p:nvSpPr>
        <p:spPr bwMode="auto">
          <a:xfrm>
            <a:off x="-12700" y="28956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0965" name="Text Box 1030"/>
          <p:cNvSpPr>
            <a:spLocks noGrp="1" noChangeArrowheads="1"/>
          </p:cNvSpPr>
          <p:nvPr>
            <p:ph type="ctrTitle"/>
          </p:nvPr>
        </p:nvSpPr>
        <p:spPr>
          <a:xfrm>
            <a:off x="6629400" y="1546225"/>
            <a:ext cx="2514600" cy="5159375"/>
          </a:xfrm>
        </p:spPr>
        <p:txBody>
          <a:bodyPr anchor="t"/>
          <a:lstStyle/>
          <a:p>
            <a:pPr algn="l"/>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Die revolutionaere Präder </a:t>
            </a:r>
            <a:r>
              <a:rPr lang="en-US" sz="1000" b="1" smtClean="0">
                <a:solidFill>
                  <a:schemeClr val="bg2"/>
                </a:solidFill>
                <a:latin typeface="Verdana" pitchFamily="-112" charset="0"/>
              </a:rPr>
              <a:t>Trichter-Trennwand</a:t>
            </a:r>
            <a:r>
              <a:rPr lang="en-US" sz="1000" smtClean="0">
                <a:solidFill>
                  <a:schemeClr val="bg2"/>
                </a:solidFill>
                <a:latin typeface="Verdana" pitchFamily="-112" charset="0"/>
              </a:rPr>
              <a:t>, innerhalb der </a:t>
            </a:r>
            <a:r>
              <a:rPr lang="it-IT" sz="1000" b="1" smtClean="0">
                <a:solidFill>
                  <a:schemeClr val="bg2"/>
                </a:solidFill>
                <a:latin typeface="Verdana" pitchFamily="-112" charset="0"/>
              </a:rPr>
              <a:t>Ganimede</a:t>
            </a:r>
            <a:r>
              <a:rPr lang="it-IT" sz="1000" b="1" baseline="30000" smtClean="0">
                <a:solidFill>
                  <a:schemeClr val="bg2"/>
                </a:solidFill>
                <a:latin typeface="Verdana" pitchFamily="-112" charset="0"/>
              </a:rPr>
              <a:t>®</a:t>
            </a:r>
            <a:r>
              <a:rPr lang="it-IT" sz="1000" smtClean="0">
                <a:solidFill>
                  <a:schemeClr val="bg2"/>
                </a:solidFill>
                <a:latin typeface="Verdana" pitchFamily="-112" charset="0"/>
              </a:rPr>
              <a:t> </a:t>
            </a:r>
            <a:r>
              <a:rPr lang="en-US" sz="1000" smtClean="0">
                <a:solidFill>
                  <a:schemeClr val="bg2"/>
                </a:solidFill>
                <a:latin typeface="Verdana" pitchFamily="-112" charset="0"/>
              </a:rPr>
              <a:t>Gärungsapparate, </a:t>
            </a:r>
            <a:r>
              <a:rPr lang="en-US" sz="1000" b="1" smtClean="0">
                <a:solidFill>
                  <a:schemeClr val="bg2"/>
                </a:solidFill>
                <a:latin typeface="Verdana" pitchFamily="-112" charset="0"/>
              </a:rPr>
              <a:t>bildet einen Zwischenraum, wo sich das CO2 während der Fermentierung ansammeln wird.</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Während der Füllung, wann die Flüssigkeit die Trennwand erreicht, bleibt die Luft im Zwischenraum  komprimiert, wegen der Flüssigkeit, die hinauf stiegen will.</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Da die Flüssigkeit den Zwischenraum nicht füllen kann, wird sie zwangsmässig weiter durch die Trennwand hinaufsteigen, und den oberen Raum füllen.</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Um dieses Konzept besser zu verstehen, denken Sie doch an wann man ein umgekipttes Glas in einer  Flüssigkeit stellt: trotz des Druckes, wird das Wasser nicht einfliessen können, da die Luft nicht austreten kann!</a:t>
            </a:r>
            <a:r>
              <a:rPr lang="it-IT" sz="1000" smtClean="0">
                <a:solidFill>
                  <a:schemeClr val="bg2"/>
                </a:solidFill>
                <a:latin typeface="Verdana" pitchFamily="-112" charset="0"/>
              </a:rPr>
              <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sp>
        <p:nvSpPr>
          <p:cNvPr id="40966" name="Text Box 1032"/>
          <p:cNvSpPr txBox="1">
            <a:spLocks noChangeArrowheads="1"/>
          </p:cNvSpPr>
          <p:nvPr/>
        </p:nvSpPr>
        <p:spPr bwMode="auto">
          <a:xfrm>
            <a:off x="2667000" y="5638800"/>
            <a:ext cx="1524000" cy="90011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700">
                <a:latin typeface="Verdana" pitchFamily="-112" charset="0"/>
              </a:rPr>
              <a:t>Die Luft kann durch den Bypass nicht austreten, bleibt in der Trennwand eingeschlossen, und widersetzt dien Druck der Flüssigkeit.</a:t>
            </a:r>
            <a:endParaRPr lang="it-IT" sz="700">
              <a:latin typeface="Verdana" pitchFamily="-112" charset="0"/>
            </a:endParaRPr>
          </a:p>
          <a:p>
            <a:pPr eaLnBrk="0" hangingPunct="0">
              <a:spcBef>
                <a:spcPct val="50000"/>
              </a:spcBef>
            </a:pPr>
            <a:endParaRPr lang="it-IT" sz="700">
              <a:latin typeface="Verdana" pitchFamily="-112" charset="0"/>
            </a:endParaRPr>
          </a:p>
        </p:txBody>
      </p:sp>
      <p:sp>
        <p:nvSpPr>
          <p:cNvPr id="40967" name="Line 1033"/>
          <p:cNvSpPr>
            <a:spLocks noChangeShapeType="1"/>
          </p:cNvSpPr>
          <p:nvPr/>
        </p:nvSpPr>
        <p:spPr bwMode="auto">
          <a:xfrm>
            <a:off x="2590800" y="5715000"/>
            <a:ext cx="0" cy="457200"/>
          </a:xfrm>
          <a:prstGeom prst="line">
            <a:avLst/>
          </a:prstGeom>
          <a:noFill/>
          <a:ln w="38100">
            <a:solidFill>
              <a:srgbClr val="2394FF"/>
            </a:solidFill>
            <a:round/>
            <a:headEnd/>
            <a:tailEnd type="triangle" w="med" len="med"/>
          </a:ln>
        </p:spPr>
        <p:txBody>
          <a:bodyPr wrap="none" anchor="ctr">
            <a:prstTxWarp prst="textNoShape">
              <a:avLst/>
            </a:prstTxWarp>
          </a:bodyPr>
          <a:lstStyle/>
          <a:p>
            <a:endParaRPr lang="it-IT"/>
          </a:p>
        </p:txBody>
      </p:sp>
      <p:sp>
        <p:nvSpPr>
          <p:cNvPr id="40968" name="Line 1034"/>
          <p:cNvSpPr>
            <a:spLocks noChangeShapeType="1"/>
          </p:cNvSpPr>
          <p:nvPr/>
        </p:nvSpPr>
        <p:spPr bwMode="auto">
          <a:xfrm rot="10800000">
            <a:off x="4724400" y="5715000"/>
            <a:ext cx="0" cy="457200"/>
          </a:xfrm>
          <a:prstGeom prst="line">
            <a:avLst/>
          </a:prstGeom>
          <a:noFill/>
          <a:ln w="38100">
            <a:solidFill>
              <a:srgbClr val="CA188D"/>
            </a:solidFill>
            <a:round/>
            <a:headEnd/>
            <a:tailEnd type="triangle" w="med" len="med"/>
          </a:ln>
        </p:spPr>
        <p:txBody>
          <a:bodyPr wrap="none" anchor="ctr">
            <a:prstTxWarp prst="textNoShape">
              <a:avLst/>
            </a:prstTxWarp>
          </a:bodyPr>
          <a:lstStyle/>
          <a:p>
            <a:endParaRPr lang="it-IT"/>
          </a:p>
        </p:txBody>
      </p:sp>
      <p:sp>
        <p:nvSpPr>
          <p:cNvPr id="40969" name="Text Box 1035"/>
          <p:cNvSpPr txBox="1">
            <a:spLocks noChangeArrowheads="1"/>
          </p:cNvSpPr>
          <p:nvPr/>
        </p:nvSpPr>
        <p:spPr bwMode="auto">
          <a:xfrm>
            <a:off x="4800600" y="5638800"/>
            <a:ext cx="1524000" cy="73818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700">
                <a:latin typeface="Verdana" pitchFamily="-112" charset="0"/>
              </a:rPr>
              <a:t>Die Flüssigkeit kann den Raum unter der Trennwand (wegen der Luft) nicht füllen, und steigt, zum oberen Raum, durch den Hals der Trennwand</a:t>
            </a:r>
            <a:r>
              <a:rPr lang="it-IT" sz="700">
                <a:latin typeface="Verdana" pitchFamily="-112" charset="0"/>
              </a:rPr>
              <a:t> </a:t>
            </a:r>
          </a:p>
        </p:txBody>
      </p:sp>
      <p:sp>
        <p:nvSpPr>
          <p:cNvPr id="40970" name="Text Box 1039"/>
          <p:cNvSpPr txBox="1">
            <a:spLocks noChangeArrowheads="1"/>
          </p:cNvSpPr>
          <p:nvPr/>
        </p:nvSpPr>
        <p:spPr bwMode="auto">
          <a:xfrm>
            <a:off x="228600" y="64770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4891FFF-53EC-BE46-B380-78A1C031C26C}" type="slidenum">
              <a:rPr lang="it-IT" sz="1000" b="1">
                <a:solidFill>
                  <a:srgbClr val="80060D"/>
                </a:solidFill>
                <a:latin typeface="Verdana" pitchFamily="-112" charset="0"/>
              </a:rPr>
              <a:pPr eaLnBrk="0" hangingPunct="0">
                <a:spcBef>
                  <a:spcPct val="50000"/>
                </a:spcBef>
              </a:pPr>
              <a:t>14</a:t>
            </a:fld>
            <a:endParaRPr lang="it-IT" sz="1200" b="1">
              <a:solidFill>
                <a:srgbClr val="80060D"/>
              </a:solidFill>
              <a:latin typeface="Verdana" pitchFamily="-112" charset="0"/>
            </a:endParaRPr>
          </a:p>
        </p:txBody>
      </p:sp>
      <p:sp>
        <p:nvSpPr>
          <p:cNvPr id="40971" name="Rectangle 1040"/>
          <p:cNvSpPr>
            <a:spLocks noChangeArrowheads="1"/>
          </p:cNvSpPr>
          <p:nvPr/>
        </p:nvSpPr>
        <p:spPr bwMode="auto">
          <a:xfrm>
            <a:off x="2403475" y="5251450"/>
            <a:ext cx="615950"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Video 1</a:t>
            </a:r>
          </a:p>
        </p:txBody>
      </p:sp>
      <p:pic>
        <p:nvPicPr>
          <p:cNvPr id="40972" name="Picture 12" descr="/Users/Alberto/Desktop/Presentazioni 2012/Video Pwp/Filmato 1.mpg">
            <a:hlinkClick r:id="" action="ppaction://media"/>
          </p:cNvPr>
          <p:cNvPicPr/>
          <p:nvPr>
            <a:videoFile r:link="rId1"/>
          </p:nvPr>
        </p:nvPicPr>
        <p:blipFill>
          <a:blip r:embed="rId5"/>
          <a:srcRect/>
          <a:stretch>
            <a:fillRect/>
          </a:stretch>
        </p:blipFill>
        <p:spPr bwMode="auto">
          <a:xfrm>
            <a:off x="2540000" y="2057400"/>
            <a:ext cx="3860800" cy="2895600"/>
          </a:xfrm>
          <a:prstGeom prst="rect">
            <a:avLst/>
          </a:prstGeom>
          <a:noFill/>
          <a:ln w="15875">
            <a:solidFill>
              <a:schemeClr val="tx1"/>
            </a:solidFill>
            <a:miter lim="800000"/>
            <a:headEnd/>
            <a:tailEnd/>
          </a:ln>
        </p:spPr>
      </p:pic>
      <p:sp>
        <p:nvSpPr>
          <p:cNvPr id="40973"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60" fill="hold"/>
                                        <p:tgtEl>
                                          <p:spTgt spid="4097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0972"/>
                </p:tgtEl>
              </p:cMediaNode>
            </p:video>
            <p:seq concurrent="1" nextAc="seek">
              <p:cTn id="8" restart="whenNotActive" fill="hold" evtFilter="cancelBubble" nodeType="interactiveSeq">
                <p:stCondLst>
                  <p:cond evt="onClick" delay="0">
                    <p:tgtEl>
                      <p:spTgt spid="4097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0972"/>
                                        </p:tgtEl>
                                      </p:cBhvr>
                                    </p:cmd>
                                  </p:childTnLst>
                                </p:cTn>
                              </p:par>
                            </p:childTnLst>
                          </p:cTn>
                        </p:par>
                      </p:childTnLst>
                    </p:cTn>
                  </p:par>
                </p:childTnLst>
              </p:cTn>
              <p:nextCondLst>
                <p:cond evt="onClick" delay="0">
                  <p:tgtEl>
                    <p:spTgt spid="40972"/>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304800" y="1295400"/>
            <a:ext cx="6248400" cy="261938"/>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Weinherstellungsphasen</a:t>
            </a:r>
            <a:r>
              <a:rPr lang="it-IT" sz="1600" b="1"/>
              <a:t> </a:t>
            </a:r>
            <a:r>
              <a:rPr lang="it-IT" sz="1500" b="1">
                <a:solidFill>
                  <a:srgbClr val="80060D"/>
                </a:solidFill>
                <a:latin typeface="Verdana" pitchFamily="-112" charset="0"/>
              </a:rPr>
              <a:t>mit der Methode Ganimede®?</a:t>
            </a:r>
          </a:p>
        </p:txBody>
      </p:sp>
      <p:pic>
        <p:nvPicPr>
          <p:cNvPr id="43011" name="Picture 4"/>
          <p:cNvPicPr>
            <a:picLocks noChangeAspect="1" noChangeArrowheads="1"/>
          </p:cNvPicPr>
          <p:nvPr/>
        </p:nvPicPr>
        <p:blipFill>
          <a:blip r:embed="rId3"/>
          <a:srcRect/>
          <a:stretch>
            <a:fillRect/>
          </a:stretch>
        </p:blipFill>
        <p:spPr bwMode="auto">
          <a:xfrm>
            <a:off x="609600" y="1676400"/>
            <a:ext cx="1682750" cy="3595688"/>
          </a:xfrm>
          <a:prstGeom prst="rect">
            <a:avLst/>
          </a:prstGeom>
          <a:noFill/>
          <a:ln w="9525">
            <a:noFill/>
            <a:miter lim="800000"/>
            <a:headEnd/>
            <a:tailEnd/>
          </a:ln>
        </p:spPr>
      </p:pic>
      <p:pic>
        <p:nvPicPr>
          <p:cNvPr id="43012" name="Picture 5"/>
          <p:cNvPicPr>
            <a:picLocks noChangeAspect="1" noChangeArrowheads="1"/>
          </p:cNvPicPr>
          <p:nvPr/>
        </p:nvPicPr>
        <p:blipFill>
          <a:blip r:embed="rId4"/>
          <a:srcRect/>
          <a:stretch>
            <a:fillRect/>
          </a:stretch>
        </p:blipFill>
        <p:spPr bwMode="auto">
          <a:xfrm>
            <a:off x="3455988" y="1676400"/>
            <a:ext cx="1649412" cy="3595688"/>
          </a:xfrm>
          <a:prstGeom prst="rect">
            <a:avLst/>
          </a:prstGeom>
          <a:noFill/>
          <a:ln w="9525">
            <a:noFill/>
            <a:miter lim="800000"/>
            <a:headEnd/>
            <a:tailEnd/>
          </a:ln>
        </p:spPr>
      </p:pic>
      <p:pic>
        <p:nvPicPr>
          <p:cNvPr id="43013" name="Picture 6"/>
          <p:cNvPicPr>
            <a:picLocks noChangeAspect="1" noChangeArrowheads="1"/>
          </p:cNvPicPr>
          <p:nvPr/>
        </p:nvPicPr>
        <p:blipFill>
          <a:blip r:embed="rId5"/>
          <a:srcRect/>
          <a:stretch>
            <a:fillRect/>
          </a:stretch>
        </p:blipFill>
        <p:spPr bwMode="auto">
          <a:xfrm>
            <a:off x="6224588" y="1676400"/>
            <a:ext cx="1700212" cy="3595688"/>
          </a:xfrm>
          <a:prstGeom prst="rect">
            <a:avLst/>
          </a:prstGeom>
          <a:noFill/>
          <a:ln w="9525">
            <a:noFill/>
            <a:miter lim="800000"/>
            <a:headEnd/>
            <a:tailEnd/>
          </a:ln>
        </p:spPr>
      </p:pic>
      <p:sp>
        <p:nvSpPr>
          <p:cNvPr id="43014" name="Rectangle 7"/>
          <p:cNvSpPr>
            <a:spLocks noChangeArrowheads="1"/>
          </p:cNvSpPr>
          <p:nvPr/>
        </p:nvSpPr>
        <p:spPr bwMode="auto">
          <a:xfrm>
            <a:off x="228600" y="23622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3015" name="Rectangle 8"/>
          <p:cNvSpPr>
            <a:spLocks noChangeArrowheads="1"/>
          </p:cNvSpPr>
          <p:nvPr/>
        </p:nvSpPr>
        <p:spPr bwMode="auto">
          <a:xfrm>
            <a:off x="2254250" y="5029200"/>
            <a:ext cx="612775"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Füllung</a:t>
            </a:r>
          </a:p>
        </p:txBody>
      </p:sp>
      <p:sp>
        <p:nvSpPr>
          <p:cNvPr id="43016" name="Rectangle 9"/>
          <p:cNvSpPr>
            <a:spLocks noChangeArrowheads="1"/>
          </p:cNvSpPr>
          <p:nvPr/>
        </p:nvSpPr>
        <p:spPr bwMode="auto">
          <a:xfrm>
            <a:off x="3048000" y="23622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3017" name="Rectangle 10"/>
          <p:cNvSpPr>
            <a:spLocks noChangeArrowheads="1"/>
          </p:cNvSpPr>
          <p:nvPr/>
        </p:nvSpPr>
        <p:spPr bwMode="auto">
          <a:xfrm>
            <a:off x="6003925" y="2362200"/>
            <a:ext cx="633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offen</a:t>
            </a:r>
          </a:p>
        </p:txBody>
      </p:sp>
      <p:sp>
        <p:nvSpPr>
          <p:cNvPr id="43018" name="Text Box 11"/>
          <p:cNvSpPr txBox="1">
            <a:spLocks noChangeArrowheads="1"/>
          </p:cNvSpPr>
          <p:nvPr/>
        </p:nvSpPr>
        <p:spPr bwMode="auto">
          <a:xfrm>
            <a:off x="304800" y="5421313"/>
            <a:ext cx="2590800" cy="115411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Phase 1</a:t>
            </a:r>
            <a:endParaRPr lang="it-IT" sz="700">
              <a:latin typeface="Verdana" pitchFamily="-112" charset="0"/>
            </a:endParaRPr>
          </a:p>
          <a:p>
            <a:pPr hangingPunct="0">
              <a:spcBef>
                <a:spcPts val="425"/>
              </a:spcBef>
            </a:pPr>
            <a:r>
              <a:rPr lang="en-US" sz="700">
                <a:latin typeface="Verdana" pitchFamily="-112" charset="0"/>
              </a:rPr>
              <a:t>Fuellung mit geschlossenem Bypass.</a:t>
            </a:r>
            <a:endParaRPr lang="it-IT" sz="700">
              <a:latin typeface="Verdana" pitchFamily="-112" charset="0"/>
            </a:endParaRPr>
          </a:p>
          <a:p>
            <a:pPr hangingPunct="0">
              <a:spcBef>
                <a:spcPts val="425"/>
              </a:spcBef>
            </a:pPr>
            <a:r>
              <a:rPr lang="en-US" sz="700">
                <a:latin typeface="Verdana" pitchFamily="-112" charset="0"/>
              </a:rPr>
              <a:t>Die Luft, die durch den Bypass nicht austreten kann, verhindert die Füllung des Zwischenraums</a:t>
            </a:r>
            <a:endParaRPr lang="it-IT" sz="700">
              <a:latin typeface="Verdana" pitchFamily="-112" charset="0"/>
            </a:endParaRPr>
          </a:p>
          <a:p>
            <a:pPr hangingPunct="0">
              <a:spcBef>
                <a:spcPts val="425"/>
              </a:spcBef>
            </a:pPr>
            <a:r>
              <a:rPr lang="en-US" sz="700">
                <a:latin typeface="Verdana" pitchFamily="-112" charset="0"/>
              </a:rPr>
              <a:t>Der solide Teil sammelt sich auf der Oberfläche, und bildet den Tresterhut </a:t>
            </a:r>
            <a:endParaRPr lang="it-IT" sz="700">
              <a:latin typeface="Verdana" pitchFamily="-112" charset="0"/>
            </a:endParaRPr>
          </a:p>
          <a:p>
            <a:pPr hangingPunct="0"/>
            <a:r>
              <a:rPr lang="en-US" sz="700">
                <a:latin typeface="Verdana" pitchFamily="-112" charset="0"/>
              </a:rPr>
              <a:t> </a:t>
            </a:r>
            <a:endParaRPr lang="it-IT" sz="700">
              <a:latin typeface="Verdana" pitchFamily="-112" charset="0"/>
            </a:endParaRPr>
          </a:p>
          <a:p>
            <a:pPr eaLnBrk="0" hangingPunct="0">
              <a:spcBef>
                <a:spcPct val="50000"/>
              </a:spcBef>
            </a:pPr>
            <a:endParaRPr lang="it-IT" sz="700">
              <a:latin typeface="Verdana" pitchFamily="-112" charset="0"/>
            </a:endParaRPr>
          </a:p>
        </p:txBody>
      </p:sp>
      <p:sp>
        <p:nvSpPr>
          <p:cNvPr id="43019" name="Text Box 12"/>
          <p:cNvSpPr txBox="1">
            <a:spLocks noChangeArrowheads="1"/>
          </p:cNvSpPr>
          <p:nvPr/>
        </p:nvSpPr>
        <p:spPr bwMode="auto">
          <a:xfrm>
            <a:off x="2895600" y="5411788"/>
            <a:ext cx="3124200" cy="15843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Phase 2</a:t>
            </a:r>
            <a:endParaRPr lang="it-IT" sz="700">
              <a:latin typeface="Verdana" pitchFamily="-112" charset="0"/>
            </a:endParaRPr>
          </a:p>
          <a:p>
            <a:pPr hangingPunct="0">
              <a:spcBef>
                <a:spcPts val="425"/>
              </a:spcBef>
            </a:pPr>
            <a:r>
              <a:rPr lang="en-US" sz="700">
                <a:latin typeface="Verdana" pitchFamily="-112" charset="0"/>
                <a:ea typeface="Verdana" pitchFamily="-112" charset="0"/>
                <a:cs typeface="Verdana" pitchFamily="-112" charset="0"/>
              </a:rPr>
              <a:t>Das CO2 der Fermentation ersetzt schnell die Luft, und sättigt den Zwischenraum. </a:t>
            </a:r>
            <a:r>
              <a:rPr lang="en-US" sz="700" b="1">
                <a:latin typeface="Verdana" pitchFamily="-112" charset="0"/>
                <a:ea typeface="Verdana" pitchFamily="-112" charset="0"/>
                <a:cs typeface="Verdana" pitchFamily="-112" charset="0"/>
              </a:rPr>
              <a:t>Die Übermass an Gas, das wegen des Bypasses eingeschlossen bleibt, hat keinen anderen Augang, aussert den Hals der Trennwand, in Form von grossen Blasen, die sanft und dauernd den Tresterhut wieder umrühren, und dadurch die Verdichtung verhindern</a:t>
            </a:r>
            <a:r>
              <a:rPr lang="en-US" sz="700">
                <a:latin typeface="Verdana" pitchFamily="-112" charset="0"/>
                <a:ea typeface="Verdana" pitchFamily="-112" charset="0"/>
                <a:cs typeface="Verdana" pitchFamily="-112" charset="0"/>
              </a:rPr>
              <a:t>. </a:t>
            </a:r>
            <a:endParaRPr lang="it-IT" sz="700">
              <a:latin typeface="Verdana" pitchFamily="-112" charset="0"/>
              <a:ea typeface="Verdana" pitchFamily="-112" charset="0"/>
              <a:cs typeface="Verdana" pitchFamily="-112" charset="0"/>
            </a:endParaRPr>
          </a:p>
          <a:p>
            <a:pPr hangingPunct="0">
              <a:spcBef>
                <a:spcPts val="425"/>
              </a:spcBef>
            </a:pPr>
            <a:r>
              <a:rPr lang="en-US" sz="700">
                <a:latin typeface="Verdana" pitchFamily="-112" charset="0"/>
                <a:ea typeface="Verdana" pitchFamily="-112" charset="0"/>
                <a:cs typeface="Verdana" pitchFamily="-112" charset="0"/>
              </a:rPr>
              <a:t>Die natuerliche Turbolenz des Systems bewirkt ausserdem den Fall, wegen der Schwerkraft, der  Weintraubenkerne die sich auf dem Boden sammeln.</a:t>
            </a:r>
            <a:endParaRPr lang="it-IT" sz="700">
              <a:latin typeface="Verdana" pitchFamily="-112" charset="0"/>
              <a:ea typeface="Verdana" pitchFamily="-112" charset="0"/>
              <a:cs typeface="Verdana" pitchFamily="-112" charset="0"/>
            </a:endParaRPr>
          </a:p>
          <a:p>
            <a:pPr eaLnBrk="0" hangingPunct="0">
              <a:spcBef>
                <a:spcPct val="50000"/>
              </a:spcBef>
            </a:pPr>
            <a:endParaRPr lang="it-IT" sz="700">
              <a:latin typeface="Verdana" pitchFamily="-112" charset="0"/>
            </a:endParaRPr>
          </a:p>
        </p:txBody>
      </p:sp>
      <p:sp>
        <p:nvSpPr>
          <p:cNvPr id="43020"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43021" name="Text Box 14"/>
          <p:cNvSpPr txBox="1">
            <a:spLocks noChangeArrowheads="1"/>
          </p:cNvSpPr>
          <p:nvPr/>
        </p:nvSpPr>
        <p:spPr bwMode="auto">
          <a:xfrm>
            <a:off x="6096000" y="5411788"/>
            <a:ext cx="2895600" cy="13176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Phase 3</a:t>
            </a:r>
            <a:endParaRPr lang="it-IT" sz="700">
              <a:latin typeface="Verdana" pitchFamily="-112" charset="0"/>
            </a:endParaRPr>
          </a:p>
          <a:p>
            <a:pPr hangingPunct="0">
              <a:spcBef>
                <a:spcPts val="425"/>
              </a:spcBef>
            </a:pPr>
            <a:r>
              <a:rPr lang="en-US" sz="700">
                <a:latin typeface="Verdana" pitchFamily="-112" charset="0"/>
                <a:ea typeface="Verdana" pitchFamily="-112" charset="0"/>
                <a:cs typeface="Verdana" pitchFamily="-112" charset="0"/>
              </a:rPr>
              <a:t>Um eine heftigere Mischungskraft zu bewirken, </a:t>
            </a:r>
            <a:r>
              <a:rPr lang="en-US" sz="700" b="1">
                <a:latin typeface="Verdana" pitchFamily="-112" charset="0"/>
                <a:ea typeface="Verdana" pitchFamily="-112" charset="0"/>
                <a:cs typeface="Verdana" pitchFamily="-112" charset="0"/>
              </a:rPr>
              <a:t>muss man den Bypass öffnen, und in wenigen Minuten, wird die grosse Menge Luft im oberen Raum abgelassen. Hier wird sie stark die Flüssigkeit drücken, die den Tresterhut sanft mischen wird.</a:t>
            </a:r>
            <a:endParaRPr lang="it-IT" sz="700">
              <a:latin typeface="Verdana" pitchFamily="-112" charset="0"/>
              <a:ea typeface="Verdana" pitchFamily="-112" charset="0"/>
              <a:cs typeface="Verdana" pitchFamily="-112" charset="0"/>
            </a:endParaRPr>
          </a:p>
          <a:p>
            <a:pPr hangingPunct="0">
              <a:spcBef>
                <a:spcPts val="425"/>
              </a:spcBef>
            </a:pPr>
            <a:r>
              <a:rPr lang="en-US" sz="700">
                <a:latin typeface="Verdana" pitchFamily="-112" charset="0"/>
                <a:ea typeface="Verdana" pitchFamily="-112" charset="0"/>
                <a:cs typeface="Verdana" pitchFamily="-112" charset="0"/>
              </a:rPr>
              <a:t>Den Zwischenraum unter der Trennwand, jetzt ohne CO2, wird sich mit Flüssigkeit füllen. Das bewirkt ein schnelles Senken der Tresterhuthoehe und einen bedeutenden Fall von Weintraubenkerne.</a:t>
            </a:r>
            <a:endParaRPr lang="it-IT" sz="700">
              <a:latin typeface="Verdana" pitchFamily="-112" charset="0"/>
              <a:ea typeface="Verdana" pitchFamily="-112" charset="0"/>
              <a:cs typeface="Verdana" pitchFamily="-112" charset="0"/>
            </a:endParaRPr>
          </a:p>
        </p:txBody>
      </p:sp>
      <p:sp>
        <p:nvSpPr>
          <p:cNvPr id="43022" name="Rectangle 17"/>
          <p:cNvSpPr>
            <a:spLocks noChangeArrowheads="1"/>
          </p:cNvSpPr>
          <p:nvPr/>
        </p:nvSpPr>
        <p:spPr bwMode="auto">
          <a:xfrm>
            <a:off x="3930650" y="5257800"/>
            <a:ext cx="620713"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Video 3</a:t>
            </a:r>
          </a:p>
        </p:txBody>
      </p:sp>
      <p:pic>
        <p:nvPicPr>
          <p:cNvPr id="43023" name="Picture 28" descr="videoss">
            <a:hlinkClick r:id="rId6" action="ppaction://hlinksldjump"/>
          </p:cNvPr>
          <p:cNvPicPr>
            <a:picLocks noChangeAspect="1" noChangeArrowheads="1"/>
          </p:cNvPicPr>
          <p:nvPr/>
        </p:nvPicPr>
        <p:blipFill>
          <a:blip r:embed="rId7"/>
          <a:srcRect/>
          <a:stretch>
            <a:fillRect/>
          </a:stretch>
        </p:blipFill>
        <p:spPr bwMode="auto">
          <a:xfrm>
            <a:off x="7454900" y="5143500"/>
            <a:ext cx="250825" cy="304800"/>
          </a:xfrm>
          <a:prstGeom prst="rect">
            <a:avLst/>
          </a:prstGeom>
          <a:noFill/>
          <a:ln w="9525">
            <a:noFill/>
            <a:miter lim="800000"/>
            <a:headEnd/>
            <a:tailEnd/>
          </a:ln>
        </p:spPr>
      </p:pic>
      <p:sp>
        <p:nvSpPr>
          <p:cNvPr id="43024" name="Rectangle 29"/>
          <p:cNvSpPr>
            <a:spLocks noChangeArrowheads="1"/>
          </p:cNvSpPr>
          <p:nvPr/>
        </p:nvSpPr>
        <p:spPr bwMode="auto">
          <a:xfrm>
            <a:off x="6784975" y="5251450"/>
            <a:ext cx="620713"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Video 4</a:t>
            </a:r>
          </a:p>
        </p:txBody>
      </p:sp>
      <p:pic>
        <p:nvPicPr>
          <p:cNvPr id="43025" name="Picture 30" descr="videoss">
            <a:hlinkClick r:id="rId8" action="ppaction://hlinksldjump"/>
          </p:cNvPr>
          <p:cNvPicPr>
            <a:picLocks noChangeAspect="1" noChangeArrowheads="1"/>
          </p:cNvPicPr>
          <p:nvPr/>
        </p:nvPicPr>
        <p:blipFill>
          <a:blip r:embed="rId7"/>
          <a:srcRect/>
          <a:stretch>
            <a:fillRect/>
          </a:stretch>
        </p:blipFill>
        <p:spPr bwMode="auto">
          <a:xfrm>
            <a:off x="4600575" y="5137150"/>
            <a:ext cx="250825" cy="304800"/>
          </a:xfrm>
          <a:prstGeom prst="rect">
            <a:avLst/>
          </a:prstGeom>
          <a:noFill/>
          <a:ln w="9525">
            <a:noFill/>
            <a:miter lim="800000"/>
            <a:headEnd/>
            <a:tailEnd/>
          </a:ln>
        </p:spPr>
      </p:pic>
      <p:sp>
        <p:nvSpPr>
          <p:cNvPr id="43026" name="Text Box 31"/>
          <p:cNvSpPr txBox="1">
            <a:spLocks noChangeArrowheads="1"/>
          </p:cNvSpPr>
          <p:nvPr/>
        </p:nvSpPr>
        <p:spPr bwMode="auto">
          <a:xfrm>
            <a:off x="2286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9C54246-AB5F-EE49-B06F-67E185C82656}" type="slidenum">
              <a:rPr lang="it-IT" sz="1000" b="1">
                <a:solidFill>
                  <a:srgbClr val="80060D"/>
                </a:solidFill>
                <a:latin typeface="Verdana" pitchFamily="-112" charset="0"/>
              </a:rPr>
              <a:pPr eaLnBrk="0" hangingPunct="0">
                <a:spcBef>
                  <a:spcPct val="50000"/>
                </a:spcBef>
              </a:pPr>
              <a:t>15</a:t>
            </a:fld>
            <a:endParaRPr lang="it-IT" sz="1200" b="1">
              <a:solidFill>
                <a:srgbClr val="80060D"/>
              </a:solidFill>
              <a:latin typeface="Verdana" pitchFamily="-112" charset="0"/>
            </a:endParaRPr>
          </a:p>
        </p:txBody>
      </p:sp>
      <p:sp>
        <p:nvSpPr>
          <p:cNvPr id="43027"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3"/>
          <a:srcRect/>
          <a:stretch>
            <a:fillRect/>
          </a:stretch>
        </p:blipFill>
        <p:spPr bwMode="auto">
          <a:xfrm>
            <a:off x="6364288" y="1698625"/>
            <a:ext cx="1636712" cy="3559175"/>
          </a:xfrm>
          <a:prstGeom prst="rect">
            <a:avLst/>
          </a:prstGeom>
          <a:noFill/>
          <a:ln w="9525">
            <a:noFill/>
            <a:miter lim="800000"/>
            <a:headEnd/>
            <a:tailEnd/>
          </a:ln>
        </p:spPr>
      </p:pic>
      <p:pic>
        <p:nvPicPr>
          <p:cNvPr id="45059" name="Picture 3"/>
          <p:cNvPicPr>
            <a:picLocks noChangeAspect="1" noChangeArrowheads="1"/>
          </p:cNvPicPr>
          <p:nvPr/>
        </p:nvPicPr>
        <p:blipFill>
          <a:blip r:embed="rId4"/>
          <a:srcRect/>
          <a:stretch>
            <a:fillRect/>
          </a:stretch>
        </p:blipFill>
        <p:spPr bwMode="auto">
          <a:xfrm>
            <a:off x="3581400" y="1676400"/>
            <a:ext cx="1636713" cy="3559175"/>
          </a:xfrm>
          <a:prstGeom prst="rect">
            <a:avLst/>
          </a:prstGeom>
          <a:noFill/>
          <a:ln w="9525">
            <a:noFill/>
            <a:miter lim="800000"/>
            <a:headEnd/>
            <a:tailEnd/>
          </a:ln>
        </p:spPr>
      </p:pic>
      <p:pic>
        <p:nvPicPr>
          <p:cNvPr id="45060" name="Picture 4"/>
          <p:cNvPicPr>
            <a:picLocks noChangeAspect="1" noChangeArrowheads="1"/>
          </p:cNvPicPr>
          <p:nvPr/>
        </p:nvPicPr>
        <p:blipFill>
          <a:blip r:embed="rId5"/>
          <a:srcRect/>
          <a:stretch>
            <a:fillRect/>
          </a:stretch>
        </p:blipFill>
        <p:spPr bwMode="auto">
          <a:xfrm>
            <a:off x="609600" y="1676400"/>
            <a:ext cx="1698625" cy="3592513"/>
          </a:xfrm>
          <a:prstGeom prst="rect">
            <a:avLst/>
          </a:prstGeom>
          <a:noFill/>
          <a:ln w="9525">
            <a:noFill/>
            <a:miter lim="800000"/>
            <a:headEnd/>
            <a:tailEnd/>
          </a:ln>
        </p:spPr>
      </p:pic>
      <p:sp>
        <p:nvSpPr>
          <p:cNvPr id="45061" name="Text Box 6"/>
          <p:cNvSpPr txBox="1">
            <a:spLocks noChangeArrowheads="1"/>
          </p:cNvSpPr>
          <p:nvPr/>
        </p:nvSpPr>
        <p:spPr bwMode="auto">
          <a:xfrm>
            <a:off x="304800" y="1295400"/>
            <a:ext cx="6248400" cy="244475"/>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Come funziona </a:t>
            </a:r>
            <a:r>
              <a:rPr lang="it-IT" sz="1500" b="1">
                <a:latin typeface="Verdana" pitchFamily="-112" charset="0"/>
              </a:rPr>
              <a:t>Ganimede</a:t>
            </a:r>
            <a:r>
              <a:rPr lang="it-IT" sz="1500" b="1" baseline="30000">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45062" name="Rectangle 7"/>
          <p:cNvSpPr>
            <a:spLocks noChangeArrowheads="1"/>
          </p:cNvSpPr>
          <p:nvPr/>
        </p:nvSpPr>
        <p:spPr bwMode="auto">
          <a:xfrm>
            <a:off x="228600" y="23622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5063" name="Rectangle 8"/>
          <p:cNvSpPr>
            <a:spLocks noChangeArrowheads="1"/>
          </p:cNvSpPr>
          <p:nvPr/>
        </p:nvSpPr>
        <p:spPr bwMode="auto">
          <a:xfrm>
            <a:off x="2254250" y="4876800"/>
            <a:ext cx="1768475"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ea typeface="Verdana" pitchFamily="-112" charset="0"/>
                <a:cs typeface="Verdana" pitchFamily="-112" charset="0"/>
              </a:rPr>
              <a:t>Ablassen der Traubenkerne</a:t>
            </a:r>
          </a:p>
        </p:txBody>
      </p:sp>
      <p:sp>
        <p:nvSpPr>
          <p:cNvPr id="45064" name="Rectangle 9"/>
          <p:cNvSpPr>
            <a:spLocks noChangeArrowheads="1"/>
          </p:cNvSpPr>
          <p:nvPr/>
        </p:nvSpPr>
        <p:spPr bwMode="auto">
          <a:xfrm>
            <a:off x="3184525" y="23622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5065" name="Rectangle 10"/>
          <p:cNvSpPr>
            <a:spLocks noChangeArrowheads="1"/>
          </p:cNvSpPr>
          <p:nvPr/>
        </p:nvSpPr>
        <p:spPr bwMode="auto">
          <a:xfrm>
            <a:off x="6003925" y="23622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5066" name="Text Box 11">
            <a:hlinkClick r:id="rId6" action="ppaction://hlinksldjump"/>
          </p:cNvPr>
          <p:cNvSpPr txBox="1">
            <a:spLocks noChangeArrowheads="1"/>
          </p:cNvSpPr>
          <p:nvPr/>
        </p:nvSpPr>
        <p:spPr bwMode="auto">
          <a:xfrm>
            <a:off x="76200" y="5487988"/>
            <a:ext cx="3581400" cy="110331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Phase 4 DELESTAGE</a:t>
            </a:r>
            <a:endParaRPr lang="it-IT" sz="700">
              <a:latin typeface="Verdana" pitchFamily="-112" charset="0"/>
            </a:endParaRPr>
          </a:p>
          <a:p>
            <a:pPr hangingPunct="0">
              <a:spcBef>
                <a:spcPts val="425"/>
              </a:spcBef>
            </a:pPr>
            <a:r>
              <a:rPr lang="en-US" sz="700">
                <a:latin typeface="Verdana" pitchFamily="-112" charset="0"/>
                <a:ea typeface="Verdana" pitchFamily="-112" charset="0"/>
                <a:cs typeface="Verdana" pitchFamily="-112" charset="0"/>
              </a:rPr>
              <a:t>Die sofortige Minderung des Niveaus macht es möglich für den Treusterhut, voller Flüssigkeit, sich auf der Trichtertrennwand zu legen, und alle aus den Schalen enzogenen Edelstoffe zu überlassen. </a:t>
            </a:r>
            <a:r>
              <a:rPr lang="en-US" sz="700" b="1">
                <a:latin typeface="Verdana" pitchFamily="-112" charset="0"/>
                <a:ea typeface="Verdana" pitchFamily="-112" charset="0"/>
                <a:cs typeface="Verdana" pitchFamily="-112" charset="0"/>
              </a:rPr>
              <a:t>So fängt die Phase des statischen Abtropfens  des Delestage an</a:t>
            </a:r>
            <a:r>
              <a:rPr lang="en-US" sz="700">
                <a:latin typeface="Verdana" pitchFamily="-112" charset="0"/>
                <a:ea typeface="Verdana" pitchFamily="-112" charset="0"/>
                <a:cs typeface="Verdana" pitchFamily="-112" charset="0"/>
              </a:rPr>
              <a:t>, in einem kontrollierten Milieu, und ohne Benutzung von Pumpen.</a:t>
            </a:r>
            <a:endParaRPr lang="it-IT" sz="700">
              <a:latin typeface="Verdana" pitchFamily="-112" charset="0"/>
              <a:ea typeface="Verdana" pitchFamily="-112" charset="0"/>
              <a:cs typeface="Verdana" pitchFamily="-112" charset="0"/>
            </a:endParaRPr>
          </a:p>
          <a:p>
            <a:pPr>
              <a:spcBef>
                <a:spcPts val="425"/>
              </a:spcBef>
            </a:pPr>
            <a:r>
              <a:rPr lang="en-US" sz="700" b="1">
                <a:latin typeface="Verdana" pitchFamily="-112" charset="0"/>
                <a:ea typeface="Verdana" pitchFamily="-112" charset="0"/>
                <a:cs typeface="Verdana" pitchFamily="-112" charset="0"/>
              </a:rPr>
              <a:t>Die grosse  Menge am Boden abgesetzten Weintraubenkerne ist einfach vom Entziehungsprozess </a:t>
            </a:r>
            <a:endParaRPr lang="it-IT" sz="700">
              <a:latin typeface="Verdana" pitchFamily="-112" charset="0"/>
              <a:ea typeface="Verdana" pitchFamily="-112" charset="0"/>
              <a:cs typeface="Verdana" pitchFamily="-112" charset="0"/>
            </a:endParaRPr>
          </a:p>
        </p:txBody>
      </p:sp>
      <p:sp>
        <p:nvSpPr>
          <p:cNvPr id="45067" name="Text Box 12"/>
          <p:cNvSpPr txBox="1">
            <a:spLocks noChangeArrowheads="1"/>
          </p:cNvSpPr>
          <p:nvPr/>
        </p:nvSpPr>
        <p:spPr bwMode="auto">
          <a:xfrm>
            <a:off x="3657600" y="5475288"/>
            <a:ext cx="2514600" cy="126206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Phase 5</a:t>
            </a:r>
            <a:endParaRPr lang="it-IT" sz="700">
              <a:latin typeface="Verdana" pitchFamily="-112" charset="0"/>
            </a:endParaRPr>
          </a:p>
          <a:p>
            <a:pPr hangingPunct="0">
              <a:spcBef>
                <a:spcPts val="425"/>
              </a:spcBef>
            </a:pPr>
            <a:r>
              <a:rPr lang="en-US" sz="700">
                <a:latin typeface="Verdana" pitchFamily="-112" charset="0"/>
                <a:ea typeface="Verdana" pitchFamily="-112" charset="0"/>
                <a:cs typeface="Verdana" pitchFamily="-112" charset="0"/>
              </a:rPr>
              <a:t>Bei geschlossenem Bypass, saturiert die dauernde Pruduktion von CO2 nochmals schnell den Zwischenraum, und damit treibt sie den Hut nach oben.</a:t>
            </a:r>
            <a:endParaRPr lang="it-IT" sz="700">
              <a:latin typeface="Verdana" pitchFamily="-112" charset="0"/>
              <a:ea typeface="Verdana" pitchFamily="-112" charset="0"/>
              <a:cs typeface="Verdana" pitchFamily="-112" charset="0"/>
            </a:endParaRPr>
          </a:p>
          <a:p>
            <a:pPr hangingPunct="0">
              <a:spcBef>
                <a:spcPts val="425"/>
              </a:spcBef>
            </a:pPr>
            <a:r>
              <a:rPr lang="en-US" sz="700">
                <a:latin typeface="Verdana" pitchFamily="-112" charset="0"/>
                <a:ea typeface="Verdana" pitchFamily="-112" charset="0"/>
                <a:cs typeface="Verdana" pitchFamily="-112" charset="0"/>
              </a:rPr>
              <a:t>Da es noch keine Blasen gibt, die den Hut beleben sollten, </a:t>
            </a:r>
            <a:r>
              <a:rPr lang="en-US" sz="700" b="1">
                <a:latin typeface="Verdana" pitchFamily="-112" charset="0"/>
                <a:ea typeface="Verdana" pitchFamily="-112" charset="0"/>
                <a:cs typeface="Verdana" pitchFamily="-112" charset="0"/>
              </a:rPr>
              <a:t>fuhert auch in dieser Phase die Wirkung des statischen Abtropfens weiter</a:t>
            </a:r>
            <a:endParaRPr lang="it-IT" sz="700">
              <a:latin typeface="Verdana" pitchFamily="-112" charset="0"/>
              <a:ea typeface="Verdana" pitchFamily="-112" charset="0"/>
              <a:cs typeface="Verdana" pitchFamily="-112" charset="0"/>
            </a:endParaRPr>
          </a:p>
          <a:p>
            <a:pPr eaLnBrk="0" hangingPunct="0">
              <a:spcBef>
                <a:spcPct val="50000"/>
              </a:spcBef>
            </a:pPr>
            <a:endParaRPr lang="it-IT" sz="700">
              <a:latin typeface="Verdana" pitchFamily="-112" charset="0"/>
            </a:endParaRPr>
          </a:p>
        </p:txBody>
      </p:sp>
      <p:sp>
        <p:nvSpPr>
          <p:cNvPr id="45068"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45069" name="Text Box 14"/>
          <p:cNvSpPr txBox="1">
            <a:spLocks noChangeArrowheads="1"/>
          </p:cNvSpPr>
          <p:nvPr/>
        </p:nvSpPr>
        <p:spPr bwMode="auto">
          <a:xfrm>
            <a:off x="6172200" y="5443538"/>
            <a:ext cx="2819400" cy="110331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Phase 6 </a:t>
            </a:r>
            <a:r>
              <a:rPr lang="en-US" sz="1000" b="1">
                <a:latin typeface="Verdana" pitchFamily="-112" charset="0"/>
                <a:ea typeface="Verdana" pitchFamily="-112" charset="0"/>
                <a:cs typeface="Verdana" pitchFamily="-112" charset="0"/>
              </a:rPr>
              <a:t>Der Prozess fängt wieder an</a:t>
            </a:r>
            <a:r>
              <a:rPr lang="it-IT" sz="1000" b="1">
                <a:latin typeface="Verdana" pitchFamily="-112" charset="0"/>
                <a:ea typeface="Verdana" pitchFamily="-112" charset="0"/>
                <a:cs typeface="Verdana" pitchFamily="-112" charset="0"/>
              </a:rPr>
              <a:t> </a:t>
            </a:r>
            <a:endParaRPr lang="it-IT" sz="700" b="1">
              <a:latin typeface="Verdana" pitchFamily="-112" charset="0"/>
              <a:ea typeface="Verdana" pitchFamily="-112" charset="0"/>
              <a:cs typeface="Verdana" pitchFamily="-112" charset="0"/>
            </a:endParaRPr>
          </a:p>
          <a:p>
            <a:pPr hangingPunct="0">
              <a:spcBef>
                <a:spcPts val="425"/>
              </a:spcBef>
            </a:pPr>
            <a:r>
              <a:rPr lang="en-US" sz="700">
                <a:latin typeface="Verdana" pitchFamily="-112" charset="0"/>
                <a:ea typeface="Verdana" pitchFamily="-112" charset="0"/>
                <a:cs typeface="Verdana" pitchFamily="-112" charset="0"/>
              </a:rPr>
              <a:t>Mit dem nochmals mit CO2 gefüllten Zwischenraum, fängt der Prozess wieder an, und damit verursacht er erneut die Turbulenz, die dank dem Vermischen des Hutes, die Verdichtung verhindert, </a:t>
            </a:r>
            <a:r>
              <a:rPr lang="en-US" sz="700" b="1">
                <a:latin typeface="Verdana" pitchFamily="-112" charset="0"/>
                <a:ea typeface="Verdana" pitchFamily="-112" charset="0"/>
                <a:cs typeface="Verdana" pitchFamily="-112" charset="0"/>
              </a:rPr>
              <a:t>und eine wirksame, nicht agressive Extraktion der Edelstoffe erlaubt.</a:t>
            </a:r>
            <a:endParaRPr lang="it-IT" sz="700">
              <a:latin typeface="Verdana" pitchFamily="-112" charset="0"/>
              <a:ea typeface="Verdana" pitchFamily="-112" charset="0"/>
              <a:cs typeface="Verdana" pitchFamily="-112" charset="0"/>
            </a:endParaRPr>
          </a:p>
          <a:p>
            <a:pPr hangingPunct="0">
              <a:spcBef>
                <a:spcPts val="425"/>
              </a:spcBef>
            </a:pPr>
            <a:r>
              <a:rPr lang="en-US" sz="700">
                <a:latin typeface="Verdana" pitchFamily="-112" charset="0"/>
                <a:ea typeface="Verdana" pitchFamily="-112" charset="0"/>
                <a:cs typeface="Verdana" pitchFamily="-112" charset="0"/>
              </a:rPr>
              <a:t>Jezt ist es möglich, den Bypass wieder zu öffnen, falls man eine energischere Wirkung auf den Hut erwünscht.</a:t>
            </a:r>
            <a:endParaRPr lang="it-IT" sz="700">
              <a:latin typeface="Verdana" pitchFamily="-112" charset="0"/>
              <a:ea typeface="Verdana" pitchFamily="-112" charset="0"/>
              <a:cs typeface="Verdana" pitchFamily="-112" charset="0"/>
            </a:endParaRPr>
          </a:p>
        </p:txBody>
      </p:sp>
      <p:sp>
        <p:nvSpPr>
          <p:cNvPr id="45070" name="Rectangle 15"/>
          <p:cNvSpPr>
            <a:spLocks noChangeArrowheads="1"/>
          </p:cNvSpPr>
          <p:nvPr/>
        </p:nvSpPr>
        <p:spPr bwMode="auto">
          <a:xfrm>
            <a:off x="1066800" y="2590800"/>
            <a:ext cx="1066800" cy="214313"/>
          </a:xfrm>
          <a:prstGeom prst="rect">
            <a:avLst/>
          </a:prstGeom>
          <a:noFill/>
          <a:ln w="9525">
            <a:noFill/>
            <a:miter lim="800000"/>
            <a:headEnd/>
            <a:tailEnd/>
          </a:ln>
        </p:spPr>
        <p:txBody>
          <a:bodyPr>
            <a:prstTxWarp prst="textNoShape">
              <a:avLst/>
            </a:prstTxWarp>
            <a:spAutoFit/>
          </a:bodyPr>
          <a:lstStyle/>
          <a:p>
            <a:pPr algn="ctr" eaLnBrk="0" hangingPunct="0"/>
            <a:r>
              <a:rPr lang="it-IT" sz="800" b="1">
                <a:latin typeface="Verdana" pitchFamily="-112" charset="0"/>
              </a:rPr>
              <a:t>DELESTAGE</a:t>
            </a:r>
          </a:p>
        </p:txBody>
      </p:sp>
      <p:sp>
        <p:nvSpPr>
          <p:cNvPr id="45071" name="Text Box 16"/>
          <p:cNvSpPr txBox="1">
            <a:spLocks noChangeArrowheads="1"/>
          </p:cNvSpPr>
          <p:nvPr/>
        </p:nvSpPr>
        <p:spPr bwMode="auto">
          <a:xfrm>
            <a:off x="228600" y="66135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B5C4690-FFDC-5042-9B57-B1DAE8703916}" type="slidenum">
              <a:rPr lang="it-IT" sz="1000" b="1">
                <a:solidFill>
                  <a:srgbClr val="80060D"/>
                </a:solidFill>
                <a:latin typeface="Verdana" pitchFamily="-112" charset="0"/>
              </a:rPr>
              <a:pPr eaLnBrk="0" hangingPunct="0">
                <a:spcBef>
                  <a:spcPct val="50000"/>
                </a:spcBef>
              </a:pPr>
              <a:t>16</a:t>
            </a:fld>
            <a:endParaRPr lang="it-IT" sz="1200" b="1">
              <a:solidFill>
                <a:srgbClr val="80060D"/>
              </a:solidFill>
              <a:latin typeface="Verdana" pitchFamily="-112" charset="0"/>
            </a:endParaRPr>
          </a:p>
        </p:txBody>
      </p:sp>
      <p:sp>
        <p:nvSpPr>
          <p:cNvPr id="45072"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2" descr="/Users/Alberto/Desktop/Presentazioni 2012/Video Pwp/Filmato 2.mpg">
            <a:hlinkClick r:id="" action="ppaction://media"/>
          </p:cNvPr>
          <p:cNvPicPr/>
          <p:nvPr>
            <a:videoFile r:link="rId1"/>
          </p:nvPr>
        </p:nvPicPr>
        <p:blipFill>
          <a:blip r:embed="rId4"/>
          <a:srcRect/>
          <a:stretch>
            <a:fillRect/>
          </a:stretch>
        </p:blipFill>
        <p:spPr bwMode="auto">
          <a:xfrm>
            <a:off x="3873500" y="4432300"/>
            <a:ext cx="2641600" cy="1981200"/>
          </a:xfrm>
          <a:prstGeom prst="rect">
            <a:avLst/>
          </a:prstGeom>
          <a:noFill/>
          <a:ln w="9525">
            <a:noFill/>
            <a:miter lim="800000"/>
            <a:headEnd/>
            <a:tailEnd/>
          </a:ln>
        </p:spPr>
      </p:pic>
      <p:pic>
        <p:nvPicPr>
          <p:cNvPr id="47107" name="Picture 2"/>
          <p:cNvPicPr>
            <a:picLocks noChangeAspect="1" noChangeArrowheads="1"/>
          </p:cNvPicPr>
          <p:nvPr/>
        </p:nvPicPr>
        <p:blipFill>
          <a:blip r:embed="rId5"/>
          <a:srcRect/>
          <a:stretch>
            <a:fillRect/>
          </a:stretch>
        </p:blipFill>
        <p:spPr bwMode="auto">
          <a:xfrm>
            <a:off x="152400" y="2200275"/>
            <a:ext cx="2044700" cy="4324350"/>
          </a:xfrm>
          <a:prstGeom prst="rect">
            <a:avLst/>
          </a:prstGeom>
          <a:noFill/>
          <a:ln w="9525">
            <a:noFill/>
            <a:miter lim="800000"/>
            <a:headEnd/>
            <a:tailEnd/>
          </a:ln>
        </p:spPr>
      </p:pic>
      <p:sp>
        <p:nvSpPr>
          <p:cNvPr id="47108" name="Text Box 4"/>
          <p:cNvSpPr txBox="1">
            <a:spLocks noChangeArrowheads="1"/>
          </p:cNvSpPr>
          <p:nvPr/>
        </p:nvSpPr>
        <p:spPr bwMode="auto">
          <a:xfrm>
            <a:off x="304800" y="1020763"/>
            <a:ext cx="6248400" cy="17049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Ausschluss der Traubenkerne vom Vinifizierungsprozess. </a:t>
            </a:r>
            <a:r>
              <a:rPr lang="en-US" sz="1600" b="1">
                <a:solidFill>
                  <a:srgbClr val="80060D"/>
                </a:solidFill>
                <a:latin typeface="Verdana" pitchFamily="-112" charset="0"/>
              </a:rPr>
              <a:t>Nur mit Ganimede</a:t>
            </a:r>
            <a:r>
              <a:rPr lang="it-IT" sz="1600" b="1" baseline="30000">
                <a:latin typeface="Verdana" pitchFamily="-112" charset="0"/>
              </a:rPr>
              <a:t>®</a:t>
            </a:r>
            <a:r>
              <a:rPr lang="en-US" sz="1600" b="1">
                <a:solidFill>
                  <a:srgbClr val="80060D"/>
                </a:solidFill>
                <a:latin typeface="Verdana" pitchFamily="-112" charset="0"/>
              </a:rPr>
              <a:t>.</a:t>
            </a:r>
            <a:endParaRPr lang="it-IT" sz="1600" b="1">
              <a:solidFill>
                <a:srgbClr val="80060D"/>
              </a:solidFill>
              <a:latin typeface="Verdana" pitchFamily="-112" charset="0"/>
            </a:endParaRPr>
          </a:p>
          <a:p>
            <a:pPr eaLnBrk="0" hangingPunct="0">
              <a:lnSpc>
                <a:spcPts val="1800"/>
              </a:lnSpc>
              <a:spcBef>
                <a:spcPct val="50000"/>
              </a:spcBef>
            </a:pPr>
            <a:r>
              <a:rPr lang="it-IT" sz="1200" b="1">
                <a:latin typeface="Verdana" pitchFamily="-112" charset="0"/>
                <a:ea typeface="Verdana" pitchFamily="-112" charset="0"/>
                <a:cs typeface="Verdana" pitchFamily="-112" charset="0"/>
              </a:rPr>
              <a:t>Ganimede</a:t>
            </a:r>
            <a:r>
              <a:rPr lang="it-IT" sz="1200" b="1" baseline="30000">
                <a:latin typeface="Verdana" pitchFamily="-112" charset="0"/>
              </a:rPr>
              <a:t>®</a:t>
            </a:r>
            <a:r>
              <a:rPr lang="it-IT" sz="1200" b="1">
                <a:latin typeface="Verdana" pitchFamily="-112" charset="0"/>
                <a:ea typeface="Verdana" pitchFamily="-112" charset="0"/>
                <a:cs typeface="Verdana" pitchFamily="-112" charset="0"/>
              </a:rPr>
              <a:t> </a:t>
            </a:r>
            <a:r>
              <a:rPr lang="en-US" sz="1200" b="1">
                <a:latin typeface="Verdana" pitchFamily="-112" charset="0"/>
                <a:ea typeface="Verdana" pitchFamily="-112" charset="0"/>
                <a:cs typeface="Verdana" pitchFamily="-112" charset="0"/>
              </a:rPr>
              <a:t>bestatigt die Erleichterung der SELEKTIVEN EXTRAKTION allein von in den Schalen enthaltenen Edelstoffen</a:t>
            </a:r>
            <a:endParaRPr lang="it-IT" sz="1200" b="1">
              <a:latin typeface="Verdana" pitchFamily="-112" charset="0"/>
              <a:ea typeface="Verdana" pitchFamily="-112" charset="0"/>
              <a:cs typeface="Verdana" pitchFamily="-112" charset="0"/>
            </a:endParaRPr>
          </a:p>
          <a:p>
            <a:pPr eaLnBrk="0" hangingPunct="0">
              <a:lnSpc>
                <a:spcPts val="1800"/>
              </a:lnSpc>
              <a:spcBef>
                <a:spcPct val="50000"/>
              </a:spcBef>
            </a:pPr>
            <a:endParaRPr lang="it-IT" sz="1200" b="1">
              <a:latin typeface="Verdana" pitchFamily="-112" charset="0"/>
            </a:endParaRPr>
          </a:p>
          <a:p>
            <a:pPr eaLnBrk="0" hangingPunct="0">
              <a:lnSpc>
                <a:spcPts val="1800"/>
              </a:lnSpc>
              <a:spcBef>
                <a:spcPct val="50000"/>
              </a:spcBef>
            </a:pPr>
            <a:endParaRPr lang="it-IT" sz="1200" b="1" baseline="26000">
              <a:solidFill>
                <a:srgbClr val="80060D"/>
              </a:solidFill>
              <a:latin typeface="Verdana" pitchFamily="-112" charset="0"/>
            </a:endParaRPr>
          </a:p>
        </p:txBody>
      </p:sp>
      <p:sp>
        <p:nvSpPr>
          <p:cNvPr id="47109" name="Rectangle 5"/>
          <p:cNvSpPr>
            <a:spLocks noChangeArrowheads="1"/>
          </p:cNvSpPr>
          <p:nvPr/>
        </p:nvSpPr>
        <p:spPr bwMode="auto">
          <a:xfrm>
            <a:off x="-76200" y="294005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47111" name="Text Box 6"/>
          <p:cNvSpPr>
            <a:spLocks noGrp="1" noChangeArrowheads="1"/>
          </p:cNvSpPr>
          <p:nvPr>
            <p:ph type="ctrTitle"/>
          </p:nvPr>
        </p:nvSpPr>
        <p:spPr>
          <a:xfrm>
            <a:off x="6553200" y="1066800"/>
            <a:ext cx="2590800" cy="5159375"/>
          </a:xfrm>
        </p:spPr>
        <p:txBody>
          <a:bodyPr anchor="t"/>
          <a:lstStyle/>
          <a:p>
            <a:pPr algn="l">
              <a:defRPr/>
            </a:pPr>
            <a:r>
              <a:rPr lang="en-US" sz="950" b="1" dirty="0" err="1" smtClean="0">
                <a:solidFill>
                  <a:schemeClr val="bg2"/>
                </a:solidFill>
                <a:latin typeface="Verdana" pitchFamily="-112" charset="0"/>
              </a:rPr>
              <a:t>Ganimede</a:t>
            </a:r>
            <a:r>
              <a:rPr lang="en-US" sz="950" b="1" dirty="0" smtClean="0">
                <a:solidFill>
                  <a:schemeClr val="bg2"/>
                </a:solidFill>
                <a:latin typeface="Verdana" pitchFamily="-112" charset="0"/>
              </a:rPr>
              <a:t> </a:t>
            </a:r>
            <a:r>
              <a:rPr lang="en-US" sz="950" b="1" dirty="0" err="1" smtClean="0">
                <a:solidFill>
                  <a:schemeClr val="bg2"/>
                </a:solidFill>
                <a:latin typeface="Verdana" pitchFamily="-112" charset="0"/>
              </a:rPr>
              <a:t>ist</a:t>
            </a:r>
            <a:r>
              <a:rPr lang="en-US" sz="950" b="1" dirty="0" smtClean="0">
                <a:solidFill>
                  <a:schemeClr val="bg2"/>
                </a:solidFill>
                <a:latin typeface="Verdana" pitchFamily="-112" charset="0"/>
              </a:rPr>
              <a:t> das </a:t>
            </a:r>
            <a:r>
              <a:rPr lang="en-US" sz="950" b="1" dirty="0" err="1" smtClean="0">
                <a:solidFill>
                  <a:schemeClr val="bg2"/>
                </a:solidFill>
                <a:latin typeface="Verdana" pitchFamily="-112" charset="0"/>
              </a:rPr>
              <a:t>einzige</a:t>
            </a:r>
            <a:r>
              <a:rPr lang="en-US" sz="950" b="1" dirty="0" smtClean="0">
                <a:solidFill>
                  <a:schemeClr val="bg2"/>
                </a:solidFill>
                <a:latin typeface="Verdana" pitchFamily="-112" charset="0"/>
              </a:rPr>
              <a:t> </a:t>
            </a:r>
            <a:r>
              <a:rPr lang="en-US" sz="950" b="1" dirty="0" err="1" smtClean="0">
                <a:solidFill>
                  <a:schemeClr val="bg2"/>
                </a:solidFill>
                <a:latin typeface="Verdana" pitchFamily="-112" charset="0"/>
              </a:rPr>
              <a:t>Fermentierapparat</a:t>
            </a:r>
            <a:r>
              <a:rPr lang="en-US" sz="950" b="1" dirty="0" smtClean="0">
                <a:solidFill>
                  <a:schemeClr val="bg2"/>
                </a:solidFill>
                <a:latin typeface="Verdana" pitchFamily="-112" charset="0"/>
              </a:rPr>
              <a:t> auf </a:t>
            </a:r>
            <a:r>
              <a:rPr lang="en-US" sz="950" b="1" dirty="0" err="1" smtClean="0">
                <a:solidFill>
                  <a:schemeClr val="bg2"/>
                </a:solidFill>
                <a:latin typeface="Verdana" pitchFamily="-112" charset="0"/>
              </a:rPr>
              <a:t>der</a:t>
            </a:r>
            <a:r>
              <a:rPr lang="en-US" sz="950" b="1" dirty="0" smtClean="0">
                <a:solidFill>
                  <a:schemeClr val="bg2"/>
                </a:solidFill>
                <a:latin typeface="Verdana" pitchFamily="-112" charset="0"/>
              </a:rPr>
              <a:t> Welt, das das Problem von den </a:t>
            </a:r>
            <a:r>
              <a:rPr lang="en-US" sz="950" b="1" dirty="0" err="1" smtClean="0">
                <a:solidFill>
                  <a:schemeClr val="bg2"/>
                </a:solidFill>
                <a:latin typeface="Verdana" pitchFamily="-112" charset="0"/>
              </a:rPr>
              <a:t>Weintraubenkerne</a:t>
            </a:r>
            <a:r>
              <a:rPr lang="en-US" sz="950" b="1" dirty="0" smtClean="0">
                <a:solidFill>
                  <a:schemeClr val="bg2"/>
                </a:solidFill>
                <a:latin typeface="Verdana" pitchFamily="-112" charset="0"/>
              </a:rPr>
              <a:t> in </a:t>
            </a:r>
            <a:r>
              <a:rPr lang="en-US" sz="950" b="1" dirty="0" err="1" smtClean="0">
                <a:solidFill>
                  <a:schemeClr val="bg2"/>
                </a:solidFill>
                <a:latin typeface="Verdana" pitchFamily="-112" charset="0"/>
              </a:rPr>
              <a:t>der</a:t>
            </a:r>
            <a:r>
              <a:rPr lang="en-US" sz="950" b="1" dirty="0" smtClean="0">
                <a:solidFill>
                  <a:schemeClr val="bg2"/>
                </a:solidFill>
                <a:latin typeface="Verdana" pitchFamily="-112" charset="0"/>
              </a:rPr>
              <a:t> </a:t>
            </a:r>
            <a:r>
              <a:rPr lang="en-US" sz="950" b="1" dirty="0" err="1" smtClean="0">
                <a:solidFill>
                  <a:schemeClr val="bg2"/>
                </a:solidFill>
                <a:latin typeface="Verdana" pitchFamily="-112" charset="0"/>
              </a:rPr>
              <a:t>Gaerung</a:t>
            </a:r>
            <a:r>
              <a:rPr lang="en-US" sz="950" b="1" dirty="0" smtClean="0">
                <a:solidFill>
                  <a:schemeClr val="bg2"/>
                </a:solidFill>
                <a:latin typeface="Verdana" pitchFamily="-112" charset="0"/>
              </a:rPr>
              <a:t> </a:t>
            </a:r>
            <a:r>
              <a:rPr lang="en-US" sz="950" b="1" dirty="0" err="1" smtClean="0">
                <a:solidFill>
                  <a:schemeClr val="bg2"/>
                </a:solidFill>
                <a:latin typeface="Verdana" pitchFamily="-112" charset="0"/>
              </a:rPr>
              <a:t>löst</a:t>
            </a:r>
            <a:r>
              <a:rPr lang="en-US" sz="950" b="1" dirty="0" smtClean="0">
                <a:solidFill>
                  <a:schemeClr val="bg2"/>
                </a:solidFill>
                <a:latin typeface="Verdana" pitchFamily="-112" charset="0"/>
              </a:rPr>
              <a:t>.</a:t>
            </a:r>
            <a:r>
              <a:rPr lang="it-IT" sz="950" b="1" dirty="0" smtClean="0">
                <a:solidFill>
                  <a:schemeClr val="bg2"/>
                </a:solidFill>
                <a:latin typeface="Verdana" pitchFamily="-112" charset="0"/>
              </a:rPr>
              <a:t/>
            </a:r>
            <a:br>
              <a:rPr lang="it-IT" sz="950" b="1" dirty="0" smtClean="0">
                <a:solidFill>
                  <a:schemeClr val="bg2"/>
                </a:solidFill>
                <a:latin typeface="Verdana" pitchFamily="-112" charset="0"/>
              </a:rPr>
            </a:br>
            <a:r>
              <a:rPr lang="en-US" sz="950" b="1" dirty="0" smtClean="0">
                <a:solidFill>
                  <a:schemeClr val="bg2"/>
                </a:solidFill>
                <a:latin typeface="Verdana" pitchFamily="-112" charset="0"/>
              </a:rPr>
              <a:t> </a:t>
            </a:r>
            <a:r>
              <a:rPr lang="it-IT" sz="950" dirty="0" smtClean="0">
                <a:solidFill>
                  <a:schemeClr val="bg2"/>
                </a:solidFill>
                <a:latin typeface="Verdana" pitchFamily="-112" charset="0"/>
              </a:rPr>
              <a:t/>
            </a:r>
            <a:br>
              <a:rPr lang="it-IT" sz="950" dirty="0" smtClean="0">
                <a:solidFill>
                  <a:schemeClr val="bg2"/>
                </a:solidFill>
                <a:latin typeface="Verdana" pitchFamily="-112" charset="0"/>
              </a:rPr>
            </a:br>
            <a:r>
              <a:rPr lang="en-US" sz="950" dirty="0" smtClean="0">
                <a:solidFill>
                  <a:schemeClr val="bg2"/>
                </a:solidFill>
                <a:latin typeface="Verdana" pitchFamily="-112" charset="0"/>
              </a:rPr>
              <a:t>Die </a:t>
            </a:r>
            <a:r>
              <a:rPr lang="en-US" sz="950" dirty="0" err="1" smtClean="0">
                <a:solidFill>
                  <a:schemeClr val="bg2"/>
                </a:solidFill>
                <a:latin typeface="Verdana" pitchFamily="-112" charset="0"/>
              </a:rPr>
              <a:t>Weintraubenkerne</a:t>
            </a:r>
            <a:r>
              <a:rPr lang="en-US" sz="950" dirty="0" smtClean="0">
                <a:solidFill>
                  <a:schemeClr val="bg2"/>
                </a:solidFill>
                <a:latin typeface="Verdana" pitchFamily="-112" charset="0"/>
              </a:rPr>
              <a:t> (3-5% </a:t>
            </a:r>
            <a:r>
              <a:rPr lang="en-US" sz="950" dirty="0" err="1" smtClean="0">
                <a:solidFill>
                  <a:schemeClr val="bg2"/>
                </a:solidFill>
                <a:latin typeface="Verdana" pitchFamily="-112" charset="0"/>
              </a:rPr>
              <a:t>der</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trockenen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Stoffe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sind</a:t>
            </a:r>
            <a:r>
              <a:rPr lang="en-US" sz="950" dirty="0" smtClean="0">
                <a:solidFill>
                  <a:schemeClr val="bg2"/>
                </a:solidFill>
                <a:latin typeface="Verdana" pitchFamily="-112" charset="0"/>
              </a:rPr>
              <a:t> oft </a:t>
            </a:r>
            <a:r>
              <a:rPr lang="en-US" sz="950" dirty="0" err="1" smtClean="0">
                <a:solidFill>
                  <a:schemeClr val="bg2"/>
                </a:solidFill>
                <a:latin typeface="Verdana" pitchFamily="-112" charset="0"/>
              </a:rPr>
              <a:t>Grund</a:t>
            </a:r>
            <a:r>
              <a:rPr lang="en-US" sz="950" dirty="0" smtClean="0">
                <a:solidFill>
                  <a:schemeClr val="bg2"/>
                </a:solidFill>
                <a:latin typeface="Verdana" pitchFamily="-112" charset="0"/>
              </a:rPr>
              <a:t> von </a:t>
            </a:r>
            <a:r>
              <a:rPr lang="en-US" sz="950" dirty="0" err="1" smtClean="0">
                <a:solidFill>
                  <a:schemeClr val="bg2"/>
                </a:solidFill>
                <a:latin typeface="Verdana" pitchFamily="-112" charset="0"/>
              </a:rPr>
              <a:t>bitteren</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agressiven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Tanninen</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sind</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ein</a:t>
            </a:r>
            <a:r>
              <a:rPr lang="en-US" sz="950" dirty="0" smtClean="0">
                <a:solidFill>
                  <a:schemeClr val="bg2"/>
                </a:solidFill>
                <a:latin typeface="Verdana" pitchFamily="-112" charset="0"/>
              </a:rPr>
              <a:t> Element das, </a:t>
            </a:r>
            <a:r>
              <a:rPr lang="en-US" sz="950" dirty="0" err="1" smtClean="0">
                <a:solidFill>
                  <a:schemeClr val="bg2"/>
                </a:solidFill>
                <a:latin typeface="Verdana" pitchFamily="-112" charset="0"/>
              </a:rPr>
              <a:t>abhängig</a:t>
            </a:r>
            <a:r>
              <a:rPr lang="en-US" sz="950" dirty="0" smtClean="0">
                <a:solidFill>
                  <a:schemeClr val="bg2"/>
                </a:solidFill>
                <a:latin typeface="Verdana" pitchFamily="-112" charset="0"/>
              </a:rPr>
              <a:t> von den </a:t>
            </a:r>
            <a:r>
              <a:rPr lang="en-US" sz="950" dirty="0" err="1" smtClean="0">
                <a:solidFill>
                  <a:schemeClr val="bg2"/>
                </a:solidFill>
                <a:latin typeface="Verdana" pitchFamily="-112" charset="0"/>
              </a:rPr>
              <a:t>verschiedenen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Jahrgeangen</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Weinstoecke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mit</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grossem</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Interesse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betrachtet</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werden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soll</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Bei</a:t>
            </a:r>
            <a:r>
              <a:rPr lang="en-US" sz="950" dirty="0" smtClean="0">
                <a:solidFill>
                  <a:schemeClr val="bg2"/>
                </a:solidFill>
                <a:latin typeface="Verdana" pitchFamily="-112" charset="0"/>
              </a:rPr>
              <a:t> den </a:t>
            </a:r>
            <a:r>
              <a:rPr lang="en-US" sz="950" dirty="0" err="1" smtClean="0">
                <a:solidFill>
                  <a:schemeClr val="bg2"/>
                </a:solidFill>
                <a:latin typeface="Verdana" pitchFamily="-112" charset="0"/>
              </a:rPr>
              <a:t>traditionellen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Fermentierapparäte</a:t>
            </a:r>
            <a:r>
              <a:rPr lang="en-US" sz="950" dirty="0" smtClean="0">
                <a:solidFill>
                  <a:schemeClr val="bg2"/>
                </a:solidFill>
                <a:latin typeface="Verdana" pitchFamily="-112" charset="0"/>
              </a:rPr>
              <a:t>, die </a:t>
            </a:r>
            <a:r>
              <a:rPr lang="en-US" sz="950" dirty="0" err="1" smtClean="0">
                <a:solidFill>
                  <a:schemeClr val="bg2"/>
                </a:solidFill>
                <a:latin typeface="Verdana" pitchFamily="-112" charset="0"/>
              </a:rPr>
              <a:t>mechanische</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auswaschende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Wirkung</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der</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Umpumpen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zusammen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mit</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der</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Aktion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der</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Temperatur</a:t>
            </a:r>
            <a:r>
              <a:rPr lang="en-US" sz="950" dirty="0" smtClean="0">
                <a:solidFill>
                  <a:schemeClr val="bg2"/>
                </a:solidFill>
                <a:latin typeface="Verdana" pitchFamily="-112" charset="0"/>
              </a:rPr>
              <a:t> und des </a:t>
            </a:r>
            <a:r>
              <a:rPr lang="en-US" sz="950" dirty="0" err="1" smtClean="0">
                <a:solidFill>
                  <a:schemeClr val="bg2"/>
                </a:solidFill>
                <a:latin typeface="Verdana" pitchFamily="-112" charset="0"/>
              </a:rPr>
              <a:t>Alkohols</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lösen</a:t>
            </a:r>
            <a:r>
              <a:rPr lang="en-US" sz="950" dirty="0" smtClean="0">
                <a:solidFill>
                  <a:schemeClr val="bg2"/>
                </a:solidFill>
                <a:latin typeface="Verdana" pitchFamily="-112" charset="0"/>
              </a:rPr>
              <a:t> das </a:t>
            </a:r>
            <a:r>
              <a:rPr lang="en-US" sz="950" dirty="0" err="1" smtClean="0">
                <a:solidFill>
                  <a:schemeClr val="bg2"/>
                </a:solidFill>
                <a:latin typeface="Verdana" pitchFamily="-112" charset="0"/>
              </a:rPr>
              <a:t>Weintraubenkerne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fettige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umhuellende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schuetzende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Oberheutchen</a:t>
            </a:r>
            <a:r>
              <a:rPr lang="en-US" sz="950" dirty="0" smtClean="0">
                <a:solidFill>
                  <a:schemeClr val="bg2"/>
                </a:solidFill>
                <a:latin typeface="Verdana" pitchFamily="-112" charset="0"/>
              </a:rPr>
              <a:t> auf, und </a:t>
            </a:r>
            <a:r>
              <a:rPr lang="en-US" sz="950" dirty="0" err="1" smtClean="0">
                <a:solidFill>
                  <a:schemeClr val="bg2"/>
                </a:solidFill>
                <a:latin typeface="Verdana" pitchFamily="-112" charset="0"/>
              </a:rPr>
              <a:t>daher</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verursachen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sie</a:t>
            </a:r>
            <a:r>
              <a:rPr lang="en-US" sz="950" dirty="0" smtClean="0">
                <a:solidFill>
                  <a:schemeClr val="bg2"/>
                </a:solidFill>
                <a:latin typeface="Verdana" pitchFamily="-112" charset="0"/>
              </a:rPr>
              <a:t> die </a:t>
            </a:r>
            <a:r>
              <a:rPr lang="en-US" sz="950" dirty="0" err="1" smtClean="0">
                <a:solidFill>
                  <a:schemeClr val="bg2"/>
                </a:solidFill>
                <a:latin typeface="Verdana" pitchFamily="-112" charset="0"/>
              </a:rPr>
              <a:t>Umwandlung</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der</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im</a:t>
            </a:r>
            <a:r>
              <a:rPr lang="en-US" sz="950" dirty="0" smtClean="0">
                <a:solidFill>
                  <a:schemeClr val="bg2"/>
                </a:solidFill>
                <a:latin typeface="Verdana" pitchFamily="-112" charset="0"/>
              </a:rPr>
              <a:t> Most-</a:t>
            </a:r>
            <a:r>
              <a:rPr lang="en-US" sz="950" dirty="0" err="1" smtClean="0">
                <a:solidFill>
                  <a:schemeClr val="bg2"/>
                </a:solidFill>
                <a:latin typeface="Verdana" pitchFamily="-112" charset="0"/>
              </a:rPr>
              <a:t>Wein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enthaltenen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Substanzen</a:t>
            </a:r>
            <a:r>
              <a:rPr lang="en-US" sz="950" dirty="0" smtClean="0">
                <a:solidFill>
                  <a:schemeClr val="bg2"/>
                </a:solidFill>
                <a:latin typeface="Verdana" pitchFamily="-112" charset="0"/>
              </a:rPr>
              <a:t>.</a:t>
            </a:r>
            <a:r>
              <a:rPr lang="it-IT" sz="950" dirty="0" smtClean="0">
                <a:solidFill>
                  <a:schemeClr val="bg2"/>
                </a:solidFill>
                <a:latin typeface="Verdana" pitchFamily="-112" charset="0"/>
              </a:rPr>
              <a:t/>
            </a:r>
            <a:br>
              <a:rPr lang="it-IT" sz="950" dirty="0" smtClean="0">
                <a:solidFill>
                  <a:schemeClr val="bg2"/>
                </a:solidFill>
                <a:latin typeface="Verdana" pitchFamily="-112" charset="0"/>
              </a:rPr>
            </a:br>
            <a:r>
              <a:rPr lang="en-US" sz="950" dirty="0" smtClean="0">
                <a:solidFill>
                  <a:schemeClr val="bg2"/>
                </a:solidFill>
                <a:latin typeface="Verdana" pitchFamily="-112" charset="0"/>
              </a:rPr>
              <a:t>Die </a:t>
            </a:r>
            <a:r>
              <a:rPr lang="en-US" sz="950" dirty="0" err="1" smtClean="0">
                <a:solidFill>
                  <a:schemeClr val="bg2"/>
                </a:solidFill>
                <a:latin typeface="Verdana" pitchFamily="-112" charset="0"/>
              </a:rPr>
              <a:t>unreifen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Weintraubenkerne</a:t>
            </a:r>
            <a:r>
              <a:rPr lang="en-US" sz="950" dirty="0" smtClean="0">
                <a:solidFill>
                  <a:schemeClr val="bg2"/>
                </a:solidFill>
                <a:latin typeface="Verdana" pitchFamily="-112" charset="0"/>
              </a:rPr>
              <a:t>, (die </a:t>
            </a:r>
            <a:r>
              <a:rPr lang="en-US" sz="950" dirty="0" err="1" smtClean="0">
                <a:solidFill>
                  <a:schemeClr val="bg2"/>
                </a:solidFill>
                <a:latin typeface="Verdana" pitchFamily="-112" charset="0"/>
              </a:rPr>
              <a:t>sich</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während</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einigen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Jahrgängen</a:t>
            </a:r>
            <a:r>
              <a:rPr lang="en-US" sz="950" dirty="0" smtClean="0">
                <a:solidFill>
                  <a:schemeClr val="bg2"/>
                </a:solidFill>
                <a:latin typeface="Verdana" pitchFamily="-112" charset="0"/>
              </a:rPr>
              <a:t> in grosser </a:t>
            </a:r>
            <a:r>
              <a:rPr lang="en-US" sz="950" dirty="0" err="1" smtClean="0">
                <a:solidFill>
                  <a:schemeClr val="bg2"/>
                </a:solidFill>
                <a:latin typeface="Verdana" pitchFamily="-112" charset="0"/>
              </a:rPr>
              <a:t>Menge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ergeben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werden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deshalb</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ihre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bitteren</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agressiven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tanninischen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Elementen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dem</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Produkt</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weitergeben</a:t>
            </a:r>
            <a:r>
              <a:rPr lang="en-US" sz="950" dirty="0" smtClean="0">
                <a:solidFill>
                  <a:schemeClr val="bg2"/>
                </a:solidFill>
                <a:latin typeface="Verdana" pitchFamily="-112" charset="0"/>
              </a:rPr>
              <a:t>: so </a:t>
            </a:r>
            <a:r>
              <a:rPr lang="en-US" sz="950" dirty="0" err="1" smtClean="0">
                <a:solidFill>
                  <a:schemeClr val="bg2"/>
                </a:solidFill>
                <a:latin typeface="Verdana" pitchFamily="-112" charset="0"/>
              </a:rPr>
              <a:t>entstehen</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Weine</a:t>
            </a:r>
            <a:r>
              <a:rPr lang="en-US" sz="950" dirty="0" smtClean="0">
                <a:solidFill>
                  <a:schemeClr val="bg2"/>
                </a:solidFill>
                <a:latin typeface="Verdana" pitchFamily="-112" charset="0"/>
              </a:rPr>
              <a:t>, die </a:t>
            </a:r>
            <a:r>
              <a:rPr lang="en-US" sz="950" dirty="0" err="1" smtClean="0">
                <a:solidFill>
                  <a:schemeClr val="bg2"/>
                </a:solidFill>
                <a:latin typeface="Verdana" pitchFamily="-112" charset="0"/>
              </a:rPr>
              <a:t>nicht</a:t>
            </a:r>
            <a:r>
              <a:rPr lang="en-US" sz="950" dirty="0" smtClean="0">
                <a:solidFill>
                  <a:schemeClr val="bg2"/>
                </a:solidFill>
                <a:latin typeface="Verdana" pitchFamily="-112" charset="0"/>
              </a:rPr>
              <a:t> elegant, </a:t>
            </a:r>
            <a:r>
              <a:rPr lang="en-US" sz="950" dirty="0" err="1" smtClean="0">
                <a:solidFill>
                  <a:schemeClr val="bg2"/>
                </a:solidFill>
                <a:latin typeface="Verdana" pitchFamily="-112" charset="0"/>
              </a:rPr>
              <a:t>adstringierend</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grasriechend</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sind</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vorallem</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Weine</a:t>
            </a:r>
            <a:r>
              <a:rPr lang="en-US" sz="950" dirty="0" smtClean="0">
                <a:solidFill>
                  <a:schemeClr val="bg2"/>
                </a:solidFill>
                <a:latin typeface="Verdana" pitchFamily="-112" charset="0"/>
              </a:rPr>
              <a:t>, die </a:t>
            </a:r>
            <a:r>
              <a:rPr lang="en-US" sz="950" dirty="0" err="1" smtClean="0">
                <a:solidFill>
                  <a:schemeClr val="bg2"/>
                </a:solidFill>
                <a:latin typeface="Verdana" pitchFamily="-112" charset="0"/>
              </a:rPr>
              <a:t>mehrere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Affinierungsprozesse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benötigen</a:t>
            </a:r>
            <a:r>
              <a:rPr lang="en-US" sz="950" dirty="0" smtClean="0">
                <a:solidFill>
                  <a:schemeClr val="bg2"/>
                </a:solidFill>
                <a:latin typeface="Verdana" pitchFamily="-112" charset="0"/>
              </a:rPr>
              <a:t>, und </a:t>
            </a:r>
            <a:r>
              <a:rPr lang="en-US" sz="950" dirty="0" err="1" smtClean="0">
                <a:solidFill>
                  <a:schemeClr val="bg2"/>
                </a:solidFill>
                <a:latin typeface="Verdana" pitchFamily="-112" charset="0"/>
              </a:rPr>
              <a:t>damit</a:t>
            </a:r>
            <a:r>
              <a:rPr lang="en-US" sz="950" dirty="0" smtClean="0">
                <a:solidFill>
                  <a:schemeClr val="bg2"/>
                </a:solidFill>
                <a:latin typeface="Verdana" pitchFamily="-112" charset="0"/>
              </a:rPr>
              <a:t> die </a:t>
            </a:r>
            <a:r>
              <a:rPr lang="en-US" sz="950" dirty="0" err="1" smtClean="0">
                <a:solidFill>
                  <a:schemeClr val="bg2"/>
                </a:solidFill>
                <a:latin typeface="Verdana" pitchFamily="-112" charset="0"/>
              </a:rPr>
              <a:t>Koste</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erhölen</a:t>
            </a:r>
            <a:r>
              <a:rPr lang="en-US" sz="950" dirty="0" smtClean="0">
                <a:solidFill>
                  <a:schemeClr val="bg2"/>
                </a:solidFill>
                <a:latin typeface="Verdana" pitchFamily="-112" charset="0"/>
              </a:rPr>
              <a:t>, und den </a:t>
            </a:r>
            <a:r>
              <a:rPr lang="en-US" sz="950" dirty="0" err="1" smtClean="0">
                <a:solidFill>
                  <a:schemeClr val="bg2"/>
                </a:solidFill>
                <a:latin typeface="Verdana" pitchFamily="-112" charset="0"/>
              </a:rPr>
              <a:t>Verkauf</a:t>
            </a:r>
            <a:r>
              <a:rPr lang="en-US" sz="950" dirty="0" smtClean="0">
                <a:solidFill>
                  <a:schemeClr val="bg2"/>
                </a:solidFill>
                <a:latin typeface="Verdana" pitchFamily="-112" charset="0"/>
              </a:rPr>
              <a:t> </a:t>
            </a:r>
            <a:r>
              <a:rPr lang="en-US" sz="950" dirty="0" err="1" smtClean="0">
                <a:solidFill>
                  <a:schemeClr val="bg2"/>
                </a:solidFill>
                <a:latin typeface="Verdana" pitchFamily="-112" charset="0"/>
              </a:rPr>
              <a:t>verspäten</a:t>
            </a:r>
            <a:r>
              <a:rPr lang="en-US" sz="950" dirty="0" smtClean="0">
                <a:latin typeface="Verdana"/>
                <a:cs typeface="Verdana"/>
              </a:rPr>
              <a:t>.</a:t>
            </a:r>
            <a:endParaRPr lang="it-IT" sz="950" dirty="0">
              <a:latin typeface="Verdana"/>
              <a:cs typeface="Verdana"/>
            </a:endParaRPr>
          </a:p>
        </p:txBody>
      </p:sp>
      <p:sp>
        <p:nvSpPr>
          <p:cNvPr id="2" name="Rectangle 7"/>
          <p:cNvSpPr>
            <a:spLocks noChangeArrowheads="1"/>
          </p:cNvSpPr>
          <p:nvPr/>
        </p:nvSpPr>
        <p:spPr bwMode="auto">
          <a:xfrm>
            <a:off x="2209800" y="5486400"/>
            <a:ext cx="1768475"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ea typeface="Verdana" pitchFamily="-112" charset="0"/>
                <a:cs typeface="Verdana" pitchFamily="-112" charset="0"/>
              </a:rPr>
              <a:t>Ablassen der Traubenkerne</a:t>
            </a:r>
          </a:p>
        </p:txBody>
      </p:sp>
      <p:pic>
        <p:nvPicPr>
          <p:cNvPr id="47112" name="Picture 8"/>
          <p:cNvPicPr>
            <a:picLocks noChangeAspect="1" noChangeArrowheads="1"/>
          </p:cNvPicPr>
          <p:nvPr/>
        </p:nvPicPr>
        <p:blipFill>
          <a:blip r:embed="rId6"/>
          <a:srcRect/>
          <a:stretch>
            <a:fillRect/>
          </a:stretch>
        </p:blipFill>
        <p:spPr bwMode="auto">
          <a:xfrm>
            <a:off x="3886200" y="2271713"/>
            <a:ext cx="2590800" cy="2071687"/>
          </a:xfrm>
          <a:prstGeom prst="rect">
            <a:avLst/>
          </a:prstGeom>
          <a:noFill/>
          <a:ln w="12700">
            <a:solidFill>
              <a:schemeClr val="tx1"/>
            </a:solidFill>
            <a:miter lim="800000"/>
            <a:headEnd/>
            <a:tailEnd/>
          </a:ln>
        </p:spPr>
      </p:pic>
      <p:sp>
        <p:nvSpPr>
          <p:cNvPr id="47113" name="Text Box 10"/>
          <p:cNvSpPr txBox="1">
            <a:spLocks noChangeArrowheads="1"/>
          </p:cNvSpPr>
          <p:nvPr/>
        </p:nvSpPr>
        <p:spPr bwMode="auto">
          <a:xfrm>
            <a:off x="2286000" y="2205038"/>
            <a:ext cx="1600200" cy="1169987"/>
          </a:xfrm>
          <a:prstGeom prst="rect">
            <a:avLst/>
          </a:prstGeom>
          <a:noFill/>
          <a:ln w="9525">
            <a:noFill/>
            <a:miter lim="800000"/>
            <a:headEnd/>
            <a:tailEnd/>
          </a:ln>
        </p:spPr>
        <p:txBody>
          <a:bodyPr>
            <a:prstTxWarp prst="textNoShape">
              <a:avLst/>
            </a:prstTxWarp>
            <a:spAutoFit/>
          </a:bodyPr>
          <a:lstStyle/>
          <a:p>
            <a:pPr hangingPunct="0"/>
            <a:r>
              <a:rPr lang="en-US" sz="700">
                <a:latin typeface="Verdana" pitchFamily="-112" charset="0"/>
                <a:ea typeface="Verdana" pitchFamily="-112" charset="0"/>
                <a:cs typeface="Verdana" pitchFamily="-112" charset="0"/>
              </a:rPr>
              <a:t>Die typische Turbulenz verursacht den Fall der Weintraubenkerne, die sich auf dem Boden des Fermentierapparates sammeln, und woher sie durch die Klappe, auf einfacher Weise heruasgezogen werden können, falls der Önologe es zweckmässig findet.</a:t>
            </a:r>
            <a:endParaRPr lang="it-IT" sz="700">
              <a:latin typeface="Verdana" pitchFamily="-112" charset="0"/>
              <a:ea typeface="Verdana" pitchFamily="-112" charset="0"/>
              <a:cs typeface="Verdana" pitchFamily="-112" charset="0"/>
            </a:endParaRPr>
          </a:p>
        </p:txBody>
      </p:sp>
      <p:sp>
        <p:nvSpPr>
          <p:cNvPr id="47114" name="Oval 11"/>
          <p:cNvSpPr>
            <a:spLocks noChangeArrowheads="1"/>
          </p:cNvSpPr>
          <p:nvPr/>
        </p:nvSpPr>
        <p:spPr bwMode="auto">
          <a:xfrm>
            <a:off x="457200" y="4800600"/>
            <a:ext cx="1828800" cy="1828800"/>
          </a:xfrm>
          <a:prstGeom prst="ellipse">
            <a:avLst/>
          </a:prstGeom>
          <a:noFill/>
          <a:ln w="57150" cap="rnd">
            <a:solidFill>
              <a:schemeClr val="folHlink"/>
            </a:solidFill>
            <a:prstDash val="sysDot"/>
            <a:round/>
            <a:headEnd/>
            <a:tailEnd/>
          </a:ln>
        </p:spPr>
        <p:txBody>
          <a:bodyPr wrap="none" anchor="ctr">
            <a:prstTxWarp prst="textNoShape">
              <a:avLst/>
            </a:prstTxWarp>
          </a:bodyPr>
          <a:lstStyle/>
          <a:p>
            <a:pPr eaLnBrk="0" hangingPunct="0"/>
            <a:endParaRPr lang="it-IT"/>
          </a:p>
        </p:txBody>
      </p:sp>
      <p:sp>
        <p:nvSpPr>
          <p:cNvPr id="47115" name="Line 12"/>
          <p:cNvSpPr>
            <a:spLocks noChangeShapeType="1"/>
          </p:cNvSpPr>
          <p:nvPr/>
        </p:nvSpPr>
        <p:spPr bwMode="auto">
          <a:xfrm>
            <a:off x="2286000" y="5715000"/>
            <a:ext cx="2971800" cy="0"/>
          </a:xfrm>
          <a:prstGeom prst="lin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7116" name="Line 13"/>
          <p:cNvSpPr>
            <a:spLocks noChangeShapeType="1"/>
          </p:cNvSpPr>
          <p:nvPr/>
        </p:nvSpPr>
        <p:spPr bwMode="auto">
          <a:xfrm flipV="1">
            <a:off x="4191000" y="3657600"/>
            <a:ext cx="0" cy="2057400"/>
          </a:xfrm>
          <a:prstGeom prst="lin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7117" name="Line 14"/>
          <p:cNvSpPr>
            <a:spLocks noChangeShapeType="1"/>
          </p:cNvSpPr>
          <p:nvPr/>
        </p:nvSpPr>
        <p:spPr bwMode="auto">
          <a:xfrm>
            <a:off x="1219200" y="4335463"/>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7118" name="Line 15"/>
          <p:cNvSpPr>
            <a:spLocks noChangeShapeType="1"/>
          </p:cNvSpPr>
          <p:nvPr/>
        </p:nvSpPr>
        <p:spPr bwMode="auto">
          <a:xfrm>
            <a:off x="1371600" y="4343400"/>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7119" name="Line 16"/>
          <p:cNvSpPr>
            <a:spLocks noChangeShapeType="1"/>
          </p:cNvSpPr>
          <p:nvPr/>
        </p:nvSpPr>
        <p:spPr bwMode="auto">
          <a:xfrm>
            <a:off x="1524000" y="4335463"/>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7120" name="Text Box 19"/>
          <p:cNvSpPr txBox="1">
            <a:spLocks noChangeArrowheads="1"/>
          </p:cNvSpPr>
          <p:nvPr/>
        </p:nvSpPr>
        <p:spPr bwMode="auto">
          <a:xfrm>
            <a:off x="2286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E67A03B-242A-B748-A5F3-AC7DF66CB9B4}" type="slidenum">
              <a:rPr lang="it-IT" sz="1000" b="1">
                <a:solidFill>
                  <a:srgbClr val="80060D"/>
                </a:solidFill>
                <a:latin typeface="Verdana" pitchFamily="-112" charset="0"/>
              </a:rPr>
              <a:pPr eaLnBrk="0" hangingPunct="0">
                <a:spcBef>
                  <a:spcPct val="50000"/>
                </a:spcBef>
              </a:pPr>
              <a:t>17</a:t>
            </a:fld>
            <a:endParaRPr lang="it-IT" sz="1200" b="1">
              <a:solidFill>
                <a:srgbClr val="80060D"/>
              </a:solidFill>
              <a:latin typeface="Verdana" pitchFamily="-112" charset="0"/>
            </a:endParaRPr>
          </a:p>
        </p:txBody>
      </p:sp>
      <p:sp>
        <p:nvSpPr>
          <p:cNvPr id="47121" name="Rectangle 20"/>
          <p:cNvSpPr>
            <a:spLocks noChangeArrowheads="1"/>
          </p:cNvSpPr>
          <p:nvPr/>
        </p:nvSpPr>
        <p:spPr bwMode="auto">
          <a:xfrm>
            <a:off x="3810000" y="6491288"/>
            <a:ext cx="620713"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Video 5</a:t>
            </a:r>
          </a:p>
        </p:txBody>
      </p:sp>
      <p:sp>
        <p:nvSpPr>
          <p:cNvPr id="47122"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00" fill="hold"/>
                                        <p:tgtEl>
                                          <p:spTgt spid="4710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7106"/>
                </p:tgtEl>
              </p:cMediaNode>
            </p:video>
            <p:seq concurrent="1" nextAc="seek">
              <p:cTn id="8" restart="whenNotActive" fill="hold" evtFilter="cancelBubble" nodeType="interactiveSeq">
                <p:stCondLst>
                  <p:cond evt="onClick" delay="0">
                    <p:tgtEl>
                      <p:spTgt spid="4710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7106"/>
                                        </p:tgtEl>
                                      </p:cBhvr>
                                    </p:cmd>
                                  </p:childTnLst>
                                </p:cTn>
                              </p:par>
                            </p:childTnLst>
                          </p:cTn>
                        </p:par>
                      </p:childTnLst>
                    </p:cTn>
                  </p:par>
                </p:childTnLst>
              </p:cTn>
              <p:nextCondLst>
                <p:cond evt="onClick" delay="0">
                  <p:tgtEl>
                    <p:spTgt spid="47106"/>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Text Box 4"/>
          <p:cNvSpPr txBox="1">
            <a:spLocks noChangeArrowheads="1"/>
          </p:cNvSpPr>
          <p:nvPr/>
        </p:nvSpPr>
        <p:spPr bwMode="auto">
          <a:xfrm>
            <a:off x="1066800" y="981075"/>
            <a:ext cx="4191000" cy="1000125"/>
          </a:xfrm>
          <a:prstGeom prst="rect">
            <a:avLst/>
          </a:prstGeom>
          <a:noFill/>
          <a:ln w="9525">
            <a:noFill/>
            <a:miter lim="800000"/>
            <a:headEnd/>
            <a:tailEnd/>
          </a:ln>
        </p:spPr>
        <p:txBody>
          <a:bodyPr>
            <a:prstTxWarp prst="textNoShape">
              <a:avLst/>
            </a:prstTxWarp>
            <a:spAutoFit/>
          </a:bodyPr>
          <a:lstStyle/>
          <a:p>
            <a:pPr eaLnBrk="0" hangingPunct="0"/>
            <a:r>
              <a:rPr lang="en-US" sz="1600" b="1">
                <a:solidFill>
                  <a:srgbClr val="80060D"/>
                </a:solidFill>
                <a:latin typeface="Verdana" pitchFamily="-112" charset="0"/>
              </a:rPr>
              <a:t>Kleine und grosse Ganimede</a:t>
            </a:r>
            <a:r>
              <a:rPr lang="it-IT" sz="1600" b="1" baseline="30000">
                <a:latin typeface="Verdana" pitchFamily="-112" charset="0"/>
              </a:rPr>
              <a:t>®</a:t>
            </a:r>
            <a:r>
              <a:rPr lang="en-US" sz="1600" b="1">
                <a:solidFill>
                  <a:srgbClr val="80060D"/>
                </a:solidFill>
                <a:latin typeface="Verdana" pitchFamily="-112" charset="0"/>
              </a:rPr>
              <a:t> Fermentierungsapparäte: </a:t>
            </a:r>
          </a:p>
          <a:p>
            <a:pPr eaLnBrk="0" hangingPunct="0"/>
            <a:r>
              <a:rPr lang="en-US" sz="1600" b="1">
                <a:solidFill>
                  <a:srgbClr val="80060D"/>
                </a:solidFill>
                <a:latin typeface="Verdana" pitchFamily="-112" charset="0"/>
              </a:rPr>
              <a:t>der gute Wein im grossen Fass!</a:t>
            </a:r>
            <a:endParaRPr lang="it-IT" sz="1600" b="1">
              <a:solidFill>
                <a:srgbClr val="80060D"/>
              </a:solidFill>
              <a:latin typeface="Verdana" pitchFamily="-112" charset="0"/>
            </a:endParaRPr>
          </a:p>
          <a:p>
            <a:pPr eaLnBrk="0" hangingPunct="0">
              <a:lnSpc>
                <a:spcPts val="1200"/>
              </a:lnSpc>
            </a:pPr>
            <a:endParaRPr lang="it-IT" sz="1600" b="1">
              <a:solidFill>
                <a:srgbClr val="80060D"/>
              </a:solidFill>
              <a:latin typeface="Verdana" pitchFamily="-112" charset="0"/>
            </a:endParaRPr>
          </a:p>
        </p:txBody>
      </p:sp>
      <p:sp>
        <p:nvSpPr>
          <p:cNvPr id="49155" name="Text Box 6"/>
          <p:cNvSpPr>
            <a:spLocks noGrp="1" noChangeArrowheads="1"/>
          </p:cNvSpPr>
          <p:nvPr>
            <p:ph type="ctrTitle"/>
          </p:nvPr>
        </p:nvSpPr>
        <p:spPr>
          <a:xfrm>
            <a:off x="5943600" y="1219200"/>
            <a:ext cx="3048000" cy="4876800"/>
          </a:xfrm>
        </p:spPr>
        <p:txBody>
          <a:bodyPr anchor="t"/>
          <a:lstStyle/>
          <a:p>
            <a:pPr algn="l">
              <a:lnSpc>
                <a:spcPct val="110000"/>
              </a:lnSpc>
            </a:pPr>
            <a:r>
              <a:rPr lang="en-US" sz="1000" b="1" smtClean="0">
                <a:solidFill>
                  <a:schemeClr val="bg2"/>
                </a:solidFill>
                <a:latin typeface="Verdana" pitchFamily="-112" charset="0"/>
              </a:rPr>
              <a:t>Der Erfolg der Serie Ganimede Small( von 35 bis 600 hl) wurde durch die Serie Big (600-2000 hl) bestätigt.</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Im Gegensatz zu den traditionellen Systemen, beinflusst die grösse des Fermentierapparates die Qualität des Fertigproduktes nicht, da die Wirksamkeit  der typischen Turbulenz des Systems der Grösse des Apparats und der Menge angemessen ist: grösseren Apparat, grösseren Zwischenraum, mehr  Fermentation -CO2 etc etc.</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b="1" smtClean="0">
                <a:solidFill>
                  <a:schemeClr val="bg2"/>
                </a:solidFill>
                <a:latin typeface="Verdana" pitchFamily="-112" charset="0"/>
              </a:rPr>
              <a:t>Es ist also möglich, ausserordentliche Ergebnisse mit einem 1800 hl Ganimede zu erreichen, statt drei traditionelle  600 hl Appareate zu benutzen.</a:t>
            </a:r>
            <a:r>
              <a:rPr lang="it-IT" sz="1000" b="1" smtClean="0">
                <a:solidFill>
                  <a:schemeClr val="bg2"/>
                </a:solidFill>
                <a:latin typeface="Verdana" pitchFamily="-112" charset="0"/>
              </a:rPr>
              <a:t/>
            </a:r>
            <a:br>
              <a:rPr lang="it-IT" sz="1000" b="1" smtClean="0">
                <a:solidFill>
                  <a:schemeClr val="bg2"/>
                </a:solidFill>
                <a:latin typeface="Verdana" pitchFamily="-112" charset="0"/>
              </a:rPr>
            </a:br>
            <a:r>
              <a:rPr lang="en-US" sz="1000" b="1"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b="1" smtClean="0">
                <a:solidFill>
                  <a:schemeClr val="bg2"/>
                </a:solidFill>
                <a:latin typeface="Verdana" pitchFamily="-112" charset="0"/>
              </a:rPr>
              <a:t>Die Ganimede Methode  </a:t>
            </a:r>
            <a:r>
              <a:rPr lang="en-US" sz="1000" smtClean="0">
                <a:solidFill>
                  <a:schemeClr val="bg2"/>
                </a:solidFill>
                <a:latin typeface="Verdana" pitchFamily="-112" charset="0"/>
              </a:rPr>
              <a:t>kann auf homogener und wirksamer Art auch grosse Mengen, bis zu 2, 5 m dicke Trester bearbeiten, mit der 100%igen Verwertung aller vorandenen Beeren.</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Dies bringt zu einer bedeutenden Zunahme der Qualität der produzierten Weinen mit den grossen Ganimede Apparäte, im gegensatz zu den traditionellen.</a:t>
            </a:r>
            <a:r>
              <a:rPr lang="it-IT" sz="1000" smtClean="0">
                <a:solidFill>
                  <a:schemeClr val="bg2"/>
                </a:solidFill>
                <a:latin typeface="Verdana" pitchFamily="-112" charset="0"/>
              </a:rPr>
              <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pic>
        <p:nvPicPr>
          <p:cNvPr id="49156" name="Picture 9"/>
          <p:cNvPicPr>
            <a:picLocks noChangeAspect="1" noChangeArrowheads="1"/>
          </p:cNvPicPr>
          <p:nvPr/>
        </p:nvPicPr>
        <p:blipFill>
          <a:blip r:embed="rId3"/>
          <a:srcRect/>
          <a:stretch>
            <a:fillRect/>
          </a:stretch>
        </p:blipFill>
        <p:spPr bwMode="auto">
          <a:xfrm>
            <a:off x="304800" y="2286000"/>
            <a:ext cx="4800600" cy="3825875"/>
          </a:xfrm>
          <a:prstGeom prst="rect">
            <a:avLst/>
          </a:prstGeom>
          <a:noFill/>
          <a:ln w="9525">
            <a:noFill/>
            <a:miter lim="800000"/>
            <a:headEnd/>
            <a:tailEnd/>
          </a:ln>
        </p:spPr>
      </p:pic>
      <p:pic>
        <p:nvPicPr>
          <p:cNvPr id="49157" name="Picture 11"/>
          <p:cNvPicPr>
            <a:picLocks noChangeAspect="1" noChangeArrowheads="1"/>
          </p:cNvPicPr>
          <p:nvPr/>
        </p:nvPicPr>
        <p:blipFill>
          <a:blip r:embed="rId4"/>
          <a:srcRect/>
          <a:stretch>
            <a:fillRect/>
          </a:stretch>
        </p:blipFill>
        <p:spPr bwMode="auto">
          <a:xfrm>
            <a:off x="381000" y="1905000"/>
            <a:ext cx="1447800" cy="1373188"/>
          </a:xfrm>
          <a:prstGeom prst="rect">
            <a:avLst/>
          </a:prstGeom>
          <a:noFill/>
          <a:ln w="9525">
            <a:noFill/>
            <a:miter lim="800000"/>
            <a:headEnd/>
            <a:tailEnd/>
          </a:ln>
        </p:spPr>
      </p:pic>
      <p:sp>
        <p:nvSpPr>
          <p:cNvPr id="49158" name="Text Box 12"/>
          <p:cNvSpPr txBox="1">
            <a:spLocks noChangeArrowheads="1"/>
          </p:cNvSpPr>
          <p:nvPr/>
        </p:nvSpPr>
        <p:spPr bwMode="auto">
          <a:xfrm>
            <a:off x="228600" y="6248400"/>
            <a:ext cx="2514600" cy="4016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2000" b="1">
                <a:latin typeface="Verdana" pitchFamily="-112" charset="0"/>
              </a:rPr>
              <a:t>Von 30 hl…</a:t>
            </a:r>
            <a:endParaRPr lang="it-IT" sz="2000"/>
          </a:p>
        </p:txBody>
      </p:sp>
      <p:sp>
        <p:nvSpPr>
          <p:cNvPr id="49159" name="Text Box 13"/>
          <p:cNvSpPr txBox="1">
            <a:spLocks noChangeArrowheads="1"/>
          </p:cNvSpPr>
          <p:nvPr/>
        </p:nvSpPr>
        <p:spPr bwMode="auto">
          <a:xfrm>
            <a:off x="3048000" y="6248400"/>
            <a:ext cx="2286000" cy="4000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2000" b="1">
                <a:latin typeface="Verdana" pitchFamily="-112" charset="0"/>
              </a:rPr>
              <a:t>…bis 2.000 hl!</a:t>
            </a:r>
          </a:p>
        </p:txBody>
      </p:sp>
      <p:sp>
        <p:nvSpPr>
          <p:cNvPr id="49160" name="Line 16"/>
          <p:cNvSpPr>
            <a:spLocks noChangeShapeType="1"/>
          </p:cNvSpPr>
          <p:nvPr/>
        </p:nvSpPr>
        <p:spPr bwMode="auto">
          <a:xfrm flipV="1">
            <a:off x="1066800" y="3581400"/>
            <a:ext cx="2743200" cy="1582738"/>
          </a:xfrm>
          <a:prstGeom prst="line">
            <a:avLst/>
          </a:prstGeom>
          <a:noFill/>
          <a:ln w="101600">
            <a:solidFill>
              <a:srgbClr val="2394FF"/>
            </a:solidFill>
            <a:round/>
            <a:headEnd/>
            <a:tailEnd type="triangle" w="med" len="med"/>
          </a:ln>
        </p:spPr>
        <p:txBody>
          <a:bodyPr wrap="none" anchor="ctr">
            <a:prstTxWarp prst="textNoShape">
              <a:avLst/>
            </a:prstTxWarp>
          </a:bodyPr>
          <a:lstStyle/>
          <a:p>
            <a:endParaRPr lang="it-IT"/>
          </a:p>
        </p:txBody>
      </p:sp>
      <p:sp>
        <p:nvSpPr>
          <p:cNvPr id="49161" name="Text Box 18"/>
          <p:cNvSpPr txBox="1">
            <a:spLocks noChangeArrowheads="1"/>
          </p:cNvSpPr>
          <p:nvPr/>
        </p:nvSpPr>
        <p:spPr bwMode="auto">
          <a:xfrm>
            <a:off x="1905000" y="1860550"/>
            <a:ext cx="1676400" cy="733425"/>
          </a:xfrm>
          <a:prstGeom prst="rect">
            <a:avLst/>
          </a:prstGeom>
          <a:noFill/>
          <a:ln w="9525">
            <a:noFill/>
            <a:miter lim="800000"/>
            <a:headEnd/>
            <a:tailEnd/>
          </a:ln>
        </p:spPr>
        <p:txBody>
          <a:bodyPr>
            <a:prstTxWarp prst="textNoShape">
              <a:avLst/>
            </a:prstTxWarp>
            <a:spAutoFit/>
          </a:bodyPr>
          <a:lstStyle/>
          <a:p>
            <a:pPr eaLnBrk="0" hangingPunct="0">
              <a:spcBef>
                <a:spcPts val="400"/>
              </a:spcBef>
            </a:pPr>
            <a:r>
              <a:rPr lang="en-US" sz="700">
                <a:latin typeface="Verdana" pitchFamily="-112" charset="0"/>
                <a:ea typeface="Verdana" pitchFamily="-112" charset="0"/>
                <a:cs typeface="Verdana" pitchFamily="-112" charset="0"/>
              </a:rPr>
              <a:t>Der grösste </a:t>
            </a:r>
            <a:r>
              <a:rPr lang="en-US" sz="700" b="1">
                <a:latin typeface="Verdana" pitchFamily="-112" charset="0"/>
                <a:ea typeface="Verdana" pitchFamily="-112" charset="0"/>
                <a:cs typeface="Verdana" pitchFamily="-112" charset="0"/>
              </a:rPr>
              <a:t>Ganimede</a:t>
            </a:r>
            <a:r>
              <a:rPr lang="it-IT" sz="700" b="1" baseline="30000">
                <a:latin typeface="Verdana" pitchFamily="-112" charset="0"/>
              </a:rPr>
              <a:t>®</a:t>
            </a:r>
            <a:r>
              <a:rPr lang="en-US" sz="700" b="1">
                <a:latin typeface="Verdana" pitchFamily="-112" charset="0"/>
                <a:ea typeface="Verdana" pitchFamily="-112" charset="0"/>
                <a:cs typeface="Verdana" pitchFamily="-112" charset="0"/>
              </a:rPr>
              <a:t> Fermentierungsapparat: </a:t>
            </a:r>
          </a:p>
          <a:p>
            <a:pPr eaLnBrk="0" hangingPunct="0">
              <a:spcBef>
                <a:spcPts val="400"/>
              </a:spcBef>
            </a:pPr>
            <a:r>
              <a:rPr lang="en-US" sz="700">
                <a:latin typeface="Verdana" pitchFamily="-112" charset="0"/>
                <a:ea typeface="Verdana" pitchFamily="-112" charset="0"/>
                <a:cs typeface="Verdana" pitchFamily="-112" charset="0"/>
              </a:rPr>
              <a:t>15 m gross, 5 m Durchschnitt,  über 2000 hl Kapazität .</a:t>
            </a:r>
            <a:endParaRPr lang="it-IT" sz="700">
              <a:latin typeface="Verdana" pitchFamily="-112" charset="0"/>
              <a:ea typeface="Verdana" pitchFamily="-112" charset="0"/>
              <a:cs typeface="Verdana" pitchFamily="-112" charset="0"/>
            </a:endParaRPr>
          </a:p>
          <a:p>
            <a:pPr eaLnBrk="0" hangingPunct="0">
              <a:spcBef>
                <a:spcPts val="400"/>
              </a:spcBef>
            </a:pPr>
            <a:endParaRPr lang="it-IT" sz="700">
              <a:latin typeface="Verdana" pitchFamily="-112" charset="0"/>
            </a:endParaRPr>
          </a:p>
        </p:txBody>
      </p:sp>
      <p:sp>
        <p:nvSpPr>
          <p:cNvPr id="49162" name="Text Box 19"/>
          <p:cNvSpPr txBox="1">
            <a:spLocks noChangeArrowheads="1"/>
          </p:cNvSpPr>
          <p:nvPr/>
        </p:nvSpPr>
        <p:spPr bwMode="auto">
          <a:xfrm>
            <a:off x="152400" y="66135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797EE3F-17BE-6149-B6FA-89A3106C794D}" type="slidenum">
              <a:rPr lang="it-IT" sz="1000" b="1">
                <a:solidFill>
                  <a:srgbClr val="80060D"/>
                </a:solidFill>
                <a:latin typeface="Verdana" pitchFamily="-112" charset="0"/>
              </a:rPr>
              <a:pPr eaLnBrk="0" hangingPunct="0">
                <a:spcBef>
                  <a:spcPct val="50000"/>
                </a:spcBef>
              </a:pPr>
              <a:t>18</a:t>
            </a:fld>
            <a:endParaRPr lang="it-IT" sz="1200" b="1">
              <a:solidFill>
                <a:srgbClr val="80060D"/>
              </a:solidFill>
              <a:latin typeface="Verdana" pitchFamily="-112" charset="0"/>
            </a:endParaRPr>
          </a:p>
        </p:txBody>
      </p:sp>
      <p:sp>
        <p:nvSpPr>
          <p:cNvPr id="49163"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ext Box 2"/>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4. Der Délestage nach Ganimede</a:t>
            </a:r>
            <a:r>
              <a:rPr lang="it-IT" sz="24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800">
                <a:solidFill>
                  <a:schemeClr val="tx1"/>
                </a:solidFill>
                <a:latin typeface="Verdana" pitchFamily="-112" charset="0"/>
              </a:rPr>
              <a:t>Von der Tradition zur Innovation.</a:t>
            </a:r>
            <a:endParaRPr lang="it-IT" sz="2200">
              <a:solidFill>
                <a:schemeClr val="tx1"/>
              </a:solidFill>
              <a:latin typeface="Verdana" pitchFamily="-112" charset="0"/>
            </a:endParaRPr>
          </a:p>
        </p:txBody>
      </p:sp>
      <p:sp>
        <p:nvSpPr>
          <p:cNvPr id="51203" name="Text Box 4"/>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EA6C85B-71F8-C744-9FFE-29B541DD1B26}" type="slidenum">
              <a:rPr lang="it-IT" sz="1000" b="1">
                <a:solidFill>
                  <a:srgbClr val="80060D"/>
                </a:solidFill>
                <a:latin typeface="Verdana" pitchFamily="-112" charset="0"/>
              </a:rPr>
              <a:pPr eaLnBrk="0" hangingPunct="0">
                <a:spcBef>
                  <a:spcPct val="50000"/>
                </a:spcBef>
              </a:pPr>
              <a:t>19</a:t>
            </a:fld>
            <a:endParaRPr lang="it-IT" sz="1200" b="1">
              <a:solidFill>
                <a:srgbClr val="80060D"/>
              </a:solidFill>
              <a:latin typeface="Verdana" pitchFamily="-112"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Text Box 1026"/>
          <p:cNvSpPr>
            <a:spLocks noGrp="1" noChangeArrowheads="1"/>
          </p:cNvSpPr>
          <p:nvPr>
            <p:ph type="ctrTitle"/>
          </p:nvPr>
        </p:nvSpPr>
        <p:spPr>
          <a:xfrm>
            <a:off x="2971800" y="3810000"/>
            <a:ext cx="6019800" cy="1143000"/>
          </a:xfrm>
        </p:spPr>
        <p:txBody>
          <a:bodyPr/>
          <a:lstStyle/>
          <a:p>
            <a:pPr algn="l">
              <a:lnSpc>
                <a:spcPct val="110000"/>
              </a:lnSpc>
            </a:pPr>
            <a:r>
              <a:rPr lang="it-IT" sz="2400" b="1" smtClean="0">
                <a:solidFill>
                  <a:srgbClr val="80060D"/>
                </a:solidFill>
                <a:latin typeface="Verdana" pitchFamily="-112" charset="0"/>
              </a:rPr>
              <a:t>1. Von den Trauben zum Wein mit Kriterium</a:t>
            </a:r>
            <a:br>
              <a:rPr lang="it-IT" sz="2400" b="1" smtClean="0">
                <a:solidFill>
                  <a:srgbClr val="80060D"/>
                </a:solidFill>
                <a:latin typeface="Verdana" pitchFamily="-112" charset="0"/>
              </a:rPr>
            </a:br>
            <a:r>
              <a:rPr lang="it-IT" sz="1800" smtClean="0">
                <a:solidFill>
                  <a:schemeClr val="tx1"/>
                </a:solidFill>
                <a:latin typeface="Verdana" pitchFamily="-112" charset="0"/>
              </a:rPr>
              <a:t>Wirksamkeit und Vielseitigkeit der Prozessen.</a:t>
            </a:r>
            <a:endParaRPr lang="it-IT" sz="2200" smtClean="0">
              <a:solidFill>
                <a:schemeClr val="tx1"/>
              </a:solidFill>
              <a:latin typeface="Verdana" pitchFamily="-112" charset="0"/>
            </a:endParaRPr>
          </a:p>
        </p:txBody>
      </p:sp>
      <p:sp>
        <p:nvSpPr>
          <p:cNvPr id="18435" name="Text Box 1027"/>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85D79A5-B9EA-CB44-8DDB-9B54F5702756}" type="slidenum">
              <a:rPr lang="it-IT" sz="1000" b="1">
                <a:solidFill>
                  <a:srgbClr val="80060D"/>
                </a:solidFill>
                <a:latin typeface="Verdana" pitchFamily="-112" charset="0"/>
              </a:rPr>
              <a:pPr eaLnBrk="0" hangingPunct="0">
                <a:spcBef>
                  <a:spcPct val="50000"/>
                </a:spcBef>
              </a:pPr>
              <a:t>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47"/>
          <p:cNvSpPr>
            <a:spLocks noChangeArrowheads="1"/>
          </p:cNvSpPr>
          <p:nvPr/>
        </p:nvSpPr>
        <p:spPr bwMode="auto">
          <a:xfrm>
            <a:off x="133350" y="1993900"/>
            <a:ext cx="2057400" cy="3865563"/>
          </a:xfrm>
          <a:prstGeom prst="rect">
            <a:avLst/>
          </a:prstGeom>
          <a:noFill/>
          <a:ln w="9525">
            <a:noFill/>
            <a:miter lim="800000"/>
            <a:headEnd/>
            <a:tailEnd/>
          </a:ln>
        </p:spPr>
        <p:txBody>
          <a:bodyPr>
            <a:prstTxWarp prst="textNoShape">
              <a:avLst/>
            </a:prstTxWarp>
            <a:spAutoFit/>
          </a:bodyPr>
          <a:lstStyle/>
          <a:p>
            <a:pPr eaLnBrk="0" hangingPunct="0">
              <a:lnSpc>
                <a:spcPts val="1100"/>
              </a:lnSpc>
            </a:pPr>
            <a:endParaRPr lang="it-IT" sz="700">
              <a:latin typeface="Verdana" pitchFamily="-112" charset="0"/>
            </a:endParaRPr>
          </a:p>
          <a:p>
            <a:pPr eaLnBrk="0" hangingPunct="0">
              <a:lnSpc>
                <a:spcPts val="1100"/>
              </a:lnSpc>
            </a:pPr>
            <a:endParaRPr lang="it-IT" sz="700">
              <a:latin typeface="Verdana" pitchFamily="-112" charset="0"/>
            </a:endParaRPr>
          </a:p>
          <a:p>
            <a:pPr hangingPunct="0">
              <a:lnSpc>
                <a:spcPts val="1100"/>
              </a:lnSpc>
            </a:pPr>
            <a:r>
              <a:rPr lang="en-US" sz="800">
                <a:solidFill>
                  <a:schemeClr val="bg2"/>
                </a:solidFill>
                <a:latin typeface="Verdana" pitchFamily="-112" charset="0"/>
              </a:rPr>
              <a:t>Die von dem ICV Montpellier Protokoll über die Delestagetechnick erwünschte Sauerstoffanreicherung ist mit  Ganimede, nach der Meinung des Önologes, auf einer kontrollierten und wissenschaftlicher Weise durchführbar, dank der Einfuehrung von </a:t>
            </a:r>
            <a:r>
              <a:rPr lang="it-IT" sz="800">
                <a:solidFill>
                  <a:schemeClr val="bg2"/>
                </a:solidFill>
                <a:latin typeface="Verdana" pitchFamily="-112" charset="0"/>
              </a:rPr>
              <a:t>O2</a:t>
            </a:r>
            <a:r>
              <a:rPr lang="en-US" sz="800">
                <a:solidFill>
                  <a:schemeClr val="bg2"/>
                </a:solidFill>
                <a:latin typeface="Verdana" pitchFamily="-112" charset="0"/>
              </a:rPr>
              <a:t> durch der dazu bestimmten Klappe.</a:t>
            </a:r>
            <a:endParaRPr lang="it-IT" sz="800">
              <a:solidFill>
                <a:schemeClr val="bg2"/>
              </a:solidFill>
              <a:latin typeface="Verdana" pitchFamily="-112" charset="0"/>
            </a:endParaRPr>
          </a:p>
          <a:p>
            <a:pPr hangingPunct="0">
              <a:lnSpc>
                <a:spcPts val="1100"/>
              </a:lnSpc>
            </a:pPr>
            <a:r>
              <a:rPr lang="en-US" sz="800">
                <a:solidFill>
                  <a:schemeClr val="bg2"/>
                </a:solidFill>
                <a:latin typeface="Verdana" pitchFamily="-112" charset="0"/>
              </a:rPr>
              <a:t> </a:t>
            </a:r>
            <a:endParaRPr lang="it-IT" sz="800">
              <a:solidFill>
                <a:schemeClr val="bg2"/>
              </a:solidFill>
              <a:latin typeface="Verdana" pitchFamily="-112" charset="0"/>
            </a:endParaRPr>
          </a:p>
          <a:p>
            <a:pPr hangingPunct="0">
              <a:lnSpc>
                <a:spcPts val="1100"/>
              </a:lnSpc>
            </a:pPr>
            <a:r>
              <a:rPr lang="en-US" sz="800">
                <a:solidFill>
                  <a:schemeClr val="bg2"/>
                </a:solidFill>
                <a:latin typeface="Verdana" pitchFamily="-112" charset="0"/>
              </a:rPr>
              <a:t>Nur auf dieser Weise wird das eingeführte Gas verbleieben: innerhalb des Zwischenraums gedrückt, in Kontakt mit der Flüssigkeit nach der gewünschten Zeitspanne und Menge, der spezifischen Bestimmungen des Önologes gemäss.</a:t>
            </a:r>
          </a:p>
          <a:p>
            <a:pPr hangingPunct="0">
              <a:lnSpc>
                <a:spcPts val="1100"/>
              </a:lnSpc>
            </a:pPr>
            <a:endParaRPr lang="en-US" sz="800">
              <a:solidFill>
                <a:schemeClr val="bg2"/>
              </a:solidFill>
              <a:latin typeface="Verdana" pitchFamily="-112" charset="0"/>
            </a:endParaRPr>
          </a:p>
          <a:p>
            <a:pPr hangingPunct="0">
              <a:lnSpc>
                <a:spcPts val="1100"/>
              </a:lnSpc>
            </a:pPr>
            <a:endParaRPr lang="it-IT" sz="700">
              <a:latin typeface="Verdana" pitchFamily="-112" charset="0"/>
            </a:endParaRPr>
          </a:p>
          <a:p>
            <a:pPr eaLnBrk="0" hangingPunct="0">
              <a:lnSpc>
                <a:spcPts val="1100"/>
              </a:lnSpc>
            </a:pPr>
            <a:endParaRPr lang="it-IT" sz="700">
              <a:latin typeface="Verdana" pitchFamily="-112" charset="0"/>
            </a:endParaRPr>
          </a:p>
          <a:p>
            <a:pPr eaLnBrk="0" hangingPunct="0">
              <a:lnSpc>
                <a:spcPts val="1100"/>
              </a:lnSpc>
            </a:pPr>
            <a:r>
              <a:rPr lang="it-IT" sz="2000" b="1">
                <a:solidFill>
                  <a:schemeClr val="accent1"/>
                </a:solidFill>
                <a:latin typeface="Verdana" pitchFamily="-112" charset="0"/>
              </a:rPr>
              <a:t>O</a:t>
            </a:r>
            <a:r>
              <a:rPr lang="it-IT" sz="2000" b="1" baseline="-25000">
                <a:solidFill>
                  <a:schemeClr val="accent1"/>
                </a:solidFill>
                <a:latin typeface="Verdana" pitchFamily="-112" charset="0"/>
              </a:rPr>
              <a:t>2</a:t>
            </a:r>
            <a:endParaRPr lang="it-IT" sz="700">
              <a:latin typeface="Verdana" pitchFamily="-112" charset="0"/>
            </a:endParaRPr>
          </a:p>
          <a:p>
            <a:pPr eaLnBrk="0" hangingPunct="0">
              <a:lnSpc>
                <a:spcPts val="1100"/>
              </a:lnSpc>
            </a:pPr>
            <a:endParaRPr lang="it-IT" sz="700">
              <a:latin typeface="Verdana" pitchFamily="-112" charset="0"/>
            </a:endParaRPr>
          </a:p>
          <a:p>
            <a:pPr hangingPunct="0"/>
            <a:r>
              <a:rPr lang="en-US" sz="800">
                <a:solidFill>
                  <a:schemeClr val="bg2"/>
                </a:solidFill>
                <a:latin typeface="Verdana" pitchFamily="-112" charset="0"/>
              </a:rPr>
              <a:t>Verwendung technischer Gasen in der Gaerung</a:t>
            </a:r>
            <a:endParaRPr lang="it-IT" sz="800">
              <a:solidFill>
                <a:schemeClr val="bg2"/>
              </a:solidFill>
              <a:latin typeface="Verdana" pitchFamily="-112" charset="0"/>
            </a:endParaRPr>
          </a:p>
        </p:txBody>
      </p:sp>
      <p:pic>
        <p:nvPicPr>
          <p:cNvPr id="53251" name="Picture 18"/>
          <p:cNvPicPr>
            <a:picLocks noChangeAspect="1" noChangeArrowheads="1"/>
          </p:cNvPicPr>
          <p:nvPr/>
        </p:nvPicPr>
        <p:blipFill>
          <a:blip r:embed="rId4"/>
          <a:srcRect/>
          <a:stretch>
            <a:fillRect/>
          </a:stretch>
        </p:blipFill>
        <p:spPr bwMode="auto">
          <a:xfrm>
            <a:off x="2222500" y="1981200"/>
            <a:ext cx="2044700" cy="4324350"/>
          </a:xfrm>
          <a:prstGeom prst="rect">
            <a:avLst/>
          </a:prstGeom>
          <a:noFill/>
          <a:ln w="9525">
            <a:noFill/>
            <a:miter lim="800000"/>
            <a:headEnd/>
            <a:tailEnd/>
          </a:ln>
        </p:spPr>
      </p:pic>
      <p:sp>
        <p:nvSpPr>
          <p:cNvPr id="53252" name="Text Box 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4. Der Délestage nach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53253" name="Text Box 8"/>
          <p:cNvSpPr txBox="1">
            <a:spLocks noChangeArrowheads="1"/>
          </p:cNvSpPr>
          <p:nvPr/>
        </p:nvSpPr>
        <p:spPr bwMode="auto">
          <a:xfrm>
            <a:off x="304800" y="1143000"/>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Vorteile des “Délestage” mit Methode Ganimede</a:t>
            </a:r>
            <a:r>
              <a:rPr lang="it-IT" sz="1600" b="1" baseline="30000">
                <a:latin typeface="Verdana" pitchFamily="-112" charset="0"/>
              </a:rPr>
              <a:t>®</a:t>
            </a:r>
            <a:endParaRPr lang="it-IT" sz="1600" b="1" baseline="26000">
              <a:solidFill>
                <a:srgbClr val="80060D"/>
              </a:solidFill>
              <a:latin typeface="Verdana" pitchFamily="-112" charset="0"/>
            </a:endParaRPr>
          </a:p>
        </p:txBody>
      </p:sp>
      <p:sp>
        <p:nvSpPr>
          <p:cNvPr id="53254" name="Rectangle 19"/>
          <p:cNvSpPr>
            <a:spLocks noChangeArrowheads="1"/>
          </p:cNvSpPr>
          <p:nvPr/>
        </p:nvSpPr>
        <p:spPr bwMode="auto">
          <a:xfrm>
            <a:off x="2133600" y="2895600"/>
            <a:ext cx="887413"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53255" name="Rectangle 20"/>
          <p:cNvSpPr>
            <a:spLocks noChangeArrowheads="1"/>
          </p:cNvSpPr>
          <p:nvPr/>
        </p:nvSpPr>
        <p:spPr bwMode="auto">
          <a:xfrm>
            <a:off x="2971800" y="6062663"/>
            <a:ext cx="1012825" cy="338137"/>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ea typeface="Verdana" pitchFamily="-112" charset="0"/>
                <a:cs typeface="Verdana" pitchFamily="-112" charset="0"/>
              </a:rPr>
              <a:t>Ablassen der Traubenkerne</a:t>
            </a:r>
          </a:p>
        </p:txBody>
      </p:sp>
      <p:sp>
        <p:nvSpPr>
          <p:cNvPr id="53256" name="Oval 22"/>
          <p:cNvSpPr>
            <a:spLocks noChangeArrowheads="1"/>
          </p:cNvSpPr>
          <p:nvPr/>
        </p:nvSpPr>
        <p:spPr bwMode="auto">
          <a:xfrm>
            <a:off x="2873375" y="46482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57" name="Oval 23"/>
          <p:cNvSpPr>
            <a:spLocks noChangeArrowheads="1"/>
          </p:cNvSpPr>
          <p:nvPr/>
        </p:nvSpPr>
        <p:spPr bwMode="auto">
          <a:xfrm>
            <a:off x="2895600" y="38862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58" name="Oval 24"/>
          <p:cNvSpPr>
            <a:spLocks noChangeArrowheads="1"/>
          </p:cNvSpPr>
          <p:nvPr/>
        </p:nvSpPr>
        <p:spPr bwMode="auto">
          <a:xfrm>
            <a:off x="3025775" y="39624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59" name="Oval 25"/>
          <p:cNvSpPr>
            <a:spLocks noChangeArrowheads="1"/>
          </p:cNvSpPr>
          <p:nvPr/>
        </p:nvSpPr>
        <p:spPr bwMode="auto">
          <a:xfrm>
            <a:off x="2797175" y="3657600"/>
            <a:ext cx="71438" cy="71438"/>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0" name="Oval 26"/>
          <p:cNvSpPr>
            <a:spLocks noChangeArrowheads="1"/>
          </p:cNvSpPr>
          <p:nvPr/>
        </p:nvSpPr>
        <p:spPr bwMode="auto">
          <a:xfrm>
            <a:off x="3787775" y="38100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1" name="Oval 27"/>
          <p:cNvSpPr>
            <a:spLocks noChangeArrowheads="1"/>
          </p:cNvSpPr>
          <p:nvPr/>
        </p:nvSpPr>
        <p:spPr bwMode="auto">
          <a:xfrm>
            <a:off x="3940175" y="35814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2" name="Oval 29"/>
          <p:cNvSpPr>
            <a:spLocks noChangeArrowheads="1"/>
          </p:cNvSpPr>
          <p:nvPr/>
        </p:nvSpPr>
        <p:spPr bwMode="auto">
          <a:xfrm>
            <a:off x="2859088" y="4572000"/>
            <a:ext cx="36512"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3" name="Oval 31"/>
          <p:cNvSpPr>
            <a:spLocks noChangeArrowheads="1"/>
          </p:cNvSpPr>
          <p:nvPr/>
        </p:nvSpPr>
        <p:spPr bwMode="auto">
          <a:xfrm>
            <a:off x="2949575" y="43434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4" name="Oval 32"/>
          <p:cNvSpPr>
            <a:spLocks noChangeArrowheads="1"/>
          </p:cNvSpPr>
          <p:nvPr/>
        </p:nvSpPr>
        <p:spPr bwMode="auto">
          <a:xfrm>
            <a:off x="2873375" y="4114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5" name="Oval 34"/>
          <p:cNvSpPr>
            <a:spLocks noChangeArrowheads="1"/>
          </p:cNvSpPr>
          <p:nvPr/>
        </p:nvSpPr>
        <p:spPr bwMode="auto">
          <a:xfrm>
            <a:off x="3025775" y="38100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6" name="Oval 35"/>
          <p:cNvSpPr>
            <a:spLocks noChangeArrowheads="1"/>
          </p:cNvSpPr>
          <p:nvPr/>
        </p:nvSpPr>
        <p:spPr bwMode="auto">
          <a:xfrm>
            <a:off x="2797175" y="38100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7" name="Oval 36"/>
          <p:cNvSpPr>
            <a:spLocks noChangeArrowheads="1"/>
          </p:cNvSpPr>
          <p:nvPr/>
        </p:nvSpPr>
        <p:spPr bwMode="auto">
          <a:xfrm>
            <a:off x="3787775" y="39624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8" name="Oval 37"/>
          <p:cNvSpPr>
            <a:spLocks noChangeArrowheads="1"/>
          </p:cNvSpPr>
          <p:nvPr/>
        </p:nvSpPr>
        <p:spPr bwMode="auto">
          <a:xfrm>
            <a:off x="3940175" y="39624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9" name="Oval 38"/>
          <p:cNvSpPr>
            <a:spLocks noChangeArrowheads="1"/>
          </p:cNvSpPr>
          <p:nvPr/>
        </p:nvSpPr>
        <p:spPr bwMode="auto">
          <a:xfrm>
            <a:off x="3940175" y="37338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0" name="Oval 39"/>
          <p:cNvSpPr>
            <a:spLocks noChangeArrowheads="1"/>
          </p:cNvSpPr>
          <p:nvPr/>
        </p:nvSpPr>
        <p:spPr bwMode="auto">
          <a:xfrm>
            <a:off x="2873375" y="44196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1" name="Oval 40"/>
          <p:cNvSpPr>
            <a:spLocks noChangeArrowheads="1"/>
          </p:cNvSpPr>
          <p:nvPr/>
        </p:nvSpPr>
        <p:spPr bwMode="auto">
          <a:xfrm>
            <a:off x="2873375" y="4876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2" name="Oval 41"/>
          <p:cNvSpPr>
            <a:spLocks noChangeArrowheads="1"/>
          </p:cNvSpPr>
          <p:nvPr/>
        </p:nvSpPr>
        <p:spPr bwMode="auto">
          <a:xfrm>
            <a:off x="2949575" y="41910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3" name="Oval 42"/>
          <p:cNvSpPr>
            <a:spLocks noChangeArrowheads="1"/>
          </p:cNvSpPr>
          <p:nvPr/>
        </p:nvSpPr>
        <p:spPr bwMode="auto">
          <a:xfrm>
            <a:off x="2797175" y="38862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4" name="Oval 43"/>
          <p:cNvSpPr>
            <a:spLocks noChangeArrowheads="1"/>
          </p:cNvSpPr>
          <p:nvPr/>
        </p:nvSpPr>
        <p:spPr bwMode="auto">
          <a:xfrm>
            <a:off x="2873375" y="37338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5" name="Line 44"/>
          <p:cNvSpPr>
            <a:spLocks noChangeShapeType="1"/>
          </p:cNvSpPr>
          <p:nvPr/>
        </p:nvSpPr>
        <p:spPr bwMode="auto">
          <a:xfrm>
            <a:off x="228600" y="5080000"/>
            <a:ext cx="2362200" cy="0"/>
          </a:xfrm>
          <a:prstGeom prst="line">
            <a:avLst/>
          </a:prstGeom>
          <a:noFill/>
          <a:ln w="63500">
            <a:solidFill>
              <a:schemeClr val="accent1"/>
            </a:solidFill>
            <a:round/>
            <a:headEnd/>
            <a:tailEnd type="triangle" w="med" len="med"/>
          </a:ln>
        </p:spPr>
        <p:txBody>
          <a:bodyPr wrap="none" anchor="ctr">
            <a:prstTxWarp prst="textNoShape">
              <a:avLst/>
            </a:prstTxWarp>
          </a:bodyPr>
          <a:lstStyle/>
          <a:p>
            <a:endParaRPr lang="it-IT"/>
          </a:p>
        </p:txBody>
      </p:sp>
      <p:sp>
        <p:nvSpPr>
          <p:cNvPr id="53276" name="Oval 45"/>
          <p:cNvSpPr>
            <a:spLocks noChangeArrowheads="1"/>
          </p:cNvSpPr>
          <p:nvPr/>
        </p:nvSpPr>
        <p:spPr bwMode="auto">
          <a:xfrm>
            <a:off x="2873375" y="4267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7" name="Oval 46"/>
          <p:cNvSpPr>
            <a:spLocks noChangeArrowheads="1"/>
          </p:cNvSpPr>
          <p:nvPr/>
        </p:nvSpPr>
        <p:spPr bwMode="auto">
          <a:xfrm>
            <a:off x="3711575" y="3886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8" name="Oval 48"/>
          <p:cNvSpPr>
            <a:spLocks noChangeArrowheads="1"/>
          </p:cNvSpPr>
          <p:nvPr/>
        </p:nvSpPr>
        <p:spPr bwMode="auto">
          <a:xfrm>
            <a:off x="2819400" y="51054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9" name="Oval 50"/>
          <p:cNvSpPr>
            <a:spLocks noChangeArrowheads="1"/>
          </p:cNvSpPr>
          <p:nvPr/>
        </p:nvSpPr>
        <p:spPr bwMode="auto">
          <a:xfrm>
            <a:off x="2895600" y="5029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0" name="Oval 51"/>
          <p:cNvSpPr>
            <a:spLocks noChangeArrowheads="1"/>
          </p:cNvSpPr>
          <p:nvPr/>
        </p:nvSpPr>
        <p:spPr bwMode="auto">
          <a:xfrm>
            <a:off x="2971800" y="4876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1" name="Oval 52"/>
          <p:cNvSpPr>
            <a:spLocks noChangeArrowheads="1"/>
          </p:cNvSpPr>
          <p:nvPr/>
        </p:nvSpPr>
        <p:spPr bwMode="auto">
          <a:xfrm>
            <a:off x="2819400" y="48006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2" name="Oval 54"/>
          <p:cNvSpPr>
            <a:spLocks noChangeArrowheads="1"/>
          </p:cNvSpPr>
          <p:nvPr/>
        </p:nvSpPr>
        <p:spPr bwMode="auto">
          <a:xfrm>
            <a:off x="2971800" y="4495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3" name="Oval 55"/>
          <p:cNvSpPr>
            <a:spLocks noChangeArrowheads="1"/>
          </p:cNvSpPr>
          <p:nvPr/>
        </p:nvSpPr>
        <p:spPr bwMode="auto">
          <a:xfrm>
            <a:off x="2895600" y="48006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4" name="Oval 56"/>
          <p:cNvSpPr>
            <a:spLocks noChangeArrowheads="1"/>
          </p:cNvSpPr>
          <p:nvPr/>
        </p:nvSpPr>
        <p:spPr bwMode="auto">
          <a:xfrm>
            <a:off x="2819400" y="5029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5" name="Rectangle 57"/>
          <p:cNvSpPr>
            <a:spLocks noChangeArrowheads="1"/>
          </p:cNvSpPr>
          <p:nvPr/>
        </p:nvSpPr>
        <p:spPr bwMode="auto">
          <a:xfrm>
            <a:off x="2819400" y="3200400"/>
            <a:ext cx="1219200" cy="214313"/>
          </a:xfrm>
          <a:prstGeom prst="rect">
            <a:avLst/>
          </a:prstGeom>
          <a:noFill/>
          <a:ln w="9525">
            <a:noFill/>
            <a:miter lim="800000"/>
            <a:headEnd/>
            <a:tailEnd/>
          </a:ln>
        </p:spPr>
        <p:txBody>
          <a:bodyPr>
            <a:prstTxWarp prst="textNoShape">
              <a:avLst/>
            </a:prstTxWarp>
            <a:spAutoFit/>
          </a:bodyPr>
          <a:lstStyle/>
          <a:p>
            <a:pPr algn="ctr" eaLnBrk="0" hangingPunct="0"/>
            <a:r>
              <a:rPr lang="it-IT" sz="800" b="1">
                <a:latin typeface="Verdana" pitchFamily="-112" charset="0"/>
              </a:rPr>
              <a:t>DELESTAGE</a:t>
            </a:r>
          </a:p>
        </p:txBody>
      </p:sp>
      <p:sp>
        <p:nvSpPr>
          <p:cNvPr id="53286" name="Text Box 59"/>
          <p:cNvSpPr txBox="1">
            <a:spLocks noChangeArrowheads="1"/>
          </p:cNvSpPr>
          <p:nvPr/>
        </p:nvSpPr>
        <p:spPr bwMode="auto">
          <a:xfrm>
            <a:off x="4648200" y="4800600"/>
            <a:ext cx="4343400" cy="2032000"/>
          </a:xfrm>
          <a:prstGeom prst="rect">
            <a:avLst/>
          </a:prstGeom>
          <a:solidFill>
            <a:schemeClr val="bg1"/>
          </a:solidFill>
          <a:ln w="9525">
            <a:noFill/>
            <a:miter lim="800000"/>
            <a:headEnd/>
            <a:tailEnd/>
          </a:ln>
        </p:spPr>
        <p:txBody>
          <a:bodyPr>
            <a:prstTxWarp prst="textNoShape">
              <a:avLst/>
            </a:prstTxWarp>
            <a:spAutoFit/>
          </a:bodyPr>
          <a:lstStyle/>
          <a:p>
            <a:pPr hangingPunct="0">
              <a:buFontTx/>
              <a:buChar char="-"/>
            </a:pPr>
            <a:r>
              <a:rPr lang="en-US" sz="900" b="1">
                <a:latin typeface="Verdana" pitchFamily="-112" charset="0"/>
                <a:ea typeface="Verdana" pitchFamily="-112" charset="0"/>
                <a:cs typeface="Verdana" pitchFamily="-112" charset="0"/>
              </a:rPr>
              <a:t> die ganze Operation kann  AUTOMATISCH , durch ein Kontrollpaneel angelegen werden, und von 3 bis zu 12 mal am Tag, ohne Personaleinsatz widerholt werden!</a:t>
            </a:r>
          </a:p>
          <a:p>
            <a:pPr hangingPunct="0">
              <a:buFontTx/>
              <a:buChar char="-"/>
            </a:pPr>
            <a:endParaRPr lang="it-IT" sz="900">
              <a:latin typeface="Verdana" pitchFamily="-112" charset="0"/>
              <a:ea typeface="Verdana" pitchFamily="-112" charset="0"/>
              <a:cs typeface="Verdana" pitchFamily="-112" charset="0"/>
            </a:endParaRPr>
          </a:p>
          <a:p>
            <a:pPr hangingPunct="0">
              <a:buFontTx/>
              <a:buChar char="-"/>
            </a:pPr>
            <a:r>
              <a:rPr lang="en-US" sz="900">
                <a:latin typeface="Verdana" pitchFamily="-112" charset="0"/>
                <a:ea typeface="Verdana" pitchFamily="-112" charset="0"/>
                <a:cs typeface="Verdana" pitchFamily="-112" charset="0"/>
              </a:rPr>
              <a:t> Die selbe Turbulenz ermöglicht den Fall der Weintraubenkerne auf den Boden des Apparates : da kan man sie einfach herausziehen, um sie vom Extraktionsprozess auszuschliessen, oder, im Fall von reifen Weintraubenkerne, um sie wieder zu  benutzen.</a:t>
            </a:r>
          </a:p>
          <a:p>
            <a:pPr hangingPunct="0">
              <a:buFontTx/>
              <a:buChar char="-"/>
            </a:pPr>
            <a:endParaRPr lang="it-IT" sz="900">
              <a:latin typeface="Verdana" pitchFamily="-112" charset="0"/>
              <a:ea typeface="Verdana" pitchFamily="-112" charset="0"/>
              <a:cs typeface="Verdana" pitchFamily="-112" charset="0"/>
            </a:endParaRPr>
          </a:p>
          <a:p>
            <a:pPr hangingPunct="0"/>
            <a:r>
              <a:rPr lang="en-US" sz="900">
                <a:latin typeface="Verdana" pitchFamily="-112" charset="0"/>
                <a:ea typeface="Verdana" pitchFamily="-112" charset="0"/>
                <a:cs typeface="Verdana" pitchFamily="-112" charset="0"/>
              </a:rPr>
              <a:t>- Ausserdem ist es mit Ganimede möglich, eine </a:t>
            </a:r>
            <a:r>
              <a:rPr lang="en-US" sz="900" b="1">
                <a:latin typeface="Verdana" pitchFamily="-112" charset="0"/>
                <a:ea typeface="Verdana" pitchFamily="-112" charset="0"/>
                <a:cs typeface="Verdana" pitchFamily="-112" charset="0"/>
              </a:rPr>
              <a:t>wissenschaftliche statt einer empirischen Massensauerstoffanreicherung</a:t>
            </a:r>
            <a:r>
              <a:rPr lang="en-US" sz="900">
                <a:latin typeface="Verdana" pitchFamily="-112" charset="0"/>
                <a:ea typeface="Verdana" pitchFamily="-112" charset="0"/>
                <a:cs typeface="Verdana" pitchFamily="-112" charset="0"/>
              </a:rPr>
              <a:t> zu haben: diese Phase ist der Sensibilität un der realen Produktionsbeduerfnissen des Önologen anvertraut.</a:t>
            </a:r>
            <a:endParaRPr lang="it-IT" sz="900">
              <a:latin typeface="Verdana" pitchFamily="-112" charset="0"/>
              <a:ea typeface="Verdana" pitchFamily="-112" charset="0"/>
              <a:cs typeface="Verdana" pitchFamily="-112" charset="0"/>
            </a:endParaRPr>
          </a:p>
          <a:p>
            <a:pPr eaLnBrk="0" hangingPunct="0">
              <a:lnSpc>
                <a:spcPts val="1200"/>
              </a:lnSpc>
              <a:spcBef>
                <a:spcPts val="538"/>
              </a:spcBef>
            </a:pPr>
            <a:endParaRPr lang="it-IT" sz="900">
              <a:latin typeface="Verdana" pitchFamily="-112" charset="0"/>
              <a:ea typeface="Verdana" pitchFamily="-112" charset="0"/>
              <a:cs typeface="Verdana" pitchFamily="-112" charset="0"/>
            </a:endParaRPr>
          </a:p>
        </p:txBody>
      </p:sp>
      <p:sp>
        <p:nvSpPr>
          <p:cNvPr id="53287" name="Text Box 60"/>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99755AF2-0DC5-744E-8A89-ECF05322B1FE}" type="slidenum">
              <a:rPr lang="it-IT" sz="1000" b="1">
                <a:solidFill>
                  <a:srgbClr val="80060D"/>
                </a:solidFill>
                <a:latin typeface="Verdana" pitchFamily="-112" charset="0"/>
              </a:rPr>
              <a:pPr eaLnBrk="0" hangingPunct="0">
                <a:spcBef>
                  <a:spcPct val="50000"/>
                </a:spcBef>
              </a:pPr>
              <a:t>20</a:t>
            </a:fld>
            <a:endParaRPr lang="it-IT" sz="1200" b="1">
              <a:solidFill>
                <a:srgbClr val="80060D"/>
              </a:solidFill>
              <a:latin typeface="Verdana" pitchFamily="-112" charset="0"/>
            </a:endParaRPr>
          </a:p>
        </p:txBody>
      </p:sp>
      <p:sp>
        <p:nvSpPr>
          <p:cNvPr id="53288" name="Rectangle 61"/>
          <p:cNvSpPr>
            <a:spLocks noChangeArrowheads="1"/>
          </p:cNvSpPr>
          <p:nvPr/>
        </p:nvSpPr>
        <p:spPr bwMode="auto">
          <a:xfrm>
            <a:off x="4495800" y="4648200"/>
            <a:ext cx="620713"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Video 6</a:t>
            </a:r>
          </a:p>
        </p:txBody>
      </p:sp>
      <p:pic>
        <p:nvPicPr>
          <p:cNvPr id="53289" name="Picture 41" descr="/Users/Alberto/Desktop/Presentazioni 2012/Video Pwp/Filmato 3.mpg">
            <a:hlinkClick r:id="" action="ppaction://media"/>
          </p:cNvPr>
          <p:cNvPicPr/>
          <p:nvPr>
            <a:videoFile r:link="rId1"/>
          </p:nvPr>
        </p:nvPicPr>
        <p:blipFill>
          <a:blip r:embed="rId5"/>
          <a:srcRect/>
          <a:stretch>
            <a:fillRect/>
          </a:stretch>
        </p:blipFill>
        <p:spPr bwMode="auto">
          <a:xfrm>
            <a:off x="4584700" y="1498600"/>
            <a:ext cx="4267200" cy="320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80" fill="hold"/>
                                        <p:tgtEl>
                                          <p:spTgt spid="5328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3289"/>
                </p:tgtEl>
              </p:cMediaNode>
            </p:video>
            <p:seq concurrent="1" nextAc="seek">
              <p:cTn id="8" restart="whenNotActive" fill="hold" evtFilter="cancelBubble" nodeType="interactiveSeq">
                <p:stCondLst>
                  <p:cond evt="onClick" delay="0">
                    <p:tgtEl>
                      <p:spTgt spid="5328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3289"/>
                                        </p:tgtEl>
                                      </p:cBhvr>
                                    </p:cmd>
                                  </p:childTnLst>
                                </p:cTn>
                              </p:par>
                            </p:childTnLst>
                          </p:cTn>
                        </p:par>
                      </p:childTnLst>
                    </p:cTn>
                  </p:par>
                </p:childTnLst>
              </p:cTn>
              <p:nextCondLst>
                <p:cond evt="onClick" delay="0">
                  <p:tgtEl>
                    <p:spTgt spid="53289"/>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5298" name="Picture 1026"/>
          <p:cNvPicPr>
            <a:picLocks noChangeAspect="1" noChangeArrowheads="1"/>
          </p:cNvPicPr>
          <p:nvPr/>
        </p:nvPicPr>
        <p:blipFill>
          <a:blip r:embed="rId3"/>
          <a:srcRect/>
          <a:stretch>
            <a:fillRect/>
          </a:stretch>
        </p:blipFill>
        <p:spPr bwMode="auto">
          <a:xfrm>
            <a:off x="990600" y="1752600"/>
            <a:ext cx="2144713" cy="4678363"/>
          </a:xfrm>
          <a:prstGeom prst="rect">
            <a:avLst/>
          </a:prstGeom>
          <a:noFill/>
          <a:ln w="9525">
            <a:noFill/>
            <a:miter lim="800000"/>
            <a:headEnd/>
            <a:tailEnd/>
          </a:ln>
        </p:spPr>
      </p:pic>
      <p:sp>
        <p:nvSpPr>
          <p:cNvPr id="55299" name="Line 1027"/>
          <p:cNvSpPr>
            <a:spLocks noChangeShapeType="1"/>
          </p:cNvSpPr>
          <p:nvPr/>
        </p:nvSpPr>
        <p:spPr bwMode="auto">
          <a:xfrm>
            <a:off x="914400" y="2971800"/>
            <a:ext cx="609600" cy="0"/>
          </a:xfrm>
          <a:prstGeom prst="line">
            <a:avLst/>
          </a:prstGeom>
          <a:noFill/>
          <a:ln w="63500">
            <a:solidFill>
              <a:schemeClr val="accent2">
                <a:alpha val="70979"/>
              </a:schemeClr>
            </a:solidFill>
            <a:round/>
            <a:headEnd/>
            <a:tailEnd type="triangle" w="med" len="med"/>
          </a:ln>
        </p:spPr>
        <p:txBody>
          <a:bodyPr wrap="none" anchor="ctr">
            <a:prstTxWarp prst="textNoShape">
              <a:avLst/>
            </a:prstTxWarp>
          </a:bodyPr>
          <a:lstStyle/>
          <a:p>
            <a:endParaRPr lang="it-IT"/>
          </a:p>
        </p:txBody>
      </p:sp>
      <p:sp>
        <p:nvSpPr>
          <p:cNvPr id="55300" name="Line 1028"/>
          <p:cNvSpPr>
            <a:spLocks noChangeShapeType="1"/>
          </p:cNvSpPr>
          <p:nvPr/>
        </p:nvSpPr>
        <p:spPr bwMode="auto">
          <a:xfrm>
            <a:off x="914400" y="4343400"/>
            <a:ext cx="609600" cy="0"/>
          </a:xfrm>
          <a:prstGeom prst="line">
            <a:avLst/>
          </a:prstGeom>
          <a:noFill/>
          <a:ln w="63500">
            <a:solidFill>
              <a:schemeClr val="accent2">
                <a:alpha val="70979"/>
              </a:schemeClr>
            </a:solidFill>
            <a:round/>
            <a:headEnd/>
            <a:tailEnd type="triangle" w="med" len="med"/>
          </a:ln>
        </p:spPr>
        <p:txBody>
          <a:bodyPr wrap="none" anchor="ctr">
            <a:prstTxWarp prst="textNoShape">
              <a:avLst/>
            </a:prstTxWarp>
          </a:bodyPr>
          <a:lstStyle/>
          <a:p>
            <a:endParaRPr lang="it-IT"/>
          </a:p>
        </p:txBody>
      </p:sp>
      <p:sp>
        <p:nvSpPr>
          <p:cNvPr id="55301"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en-US" sz="1600" b="1">
                <a:solidFill>
                  <a:srgbClr val="80060D"/>
                </a:solidFill>
                <a:latin typeface="Verdana" pitchFamily="-112" charset="0"/>
              </a:rPr>
              <a:t>Leitung der Temperatur mit dem </a:t>
            </a:r>
            <a:r>
              <a:rPr lang="it-IT" sz="1600" b="1">
                <a:solidFill>
                  <a:srgbClr val="80060D"/>
                </a:solidFill>
                <a:latin typeface="Verdana" pitchFamily="-112" charset="0"/>
              </a:rPr>
              <a:t>Metodo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sp>
        <p:nvSpPr>
          <p:cNvPr id="55302" name="Text Box 1031"/>
          <p:cNvSpPr>
            <a:spLocks noGrp="1" noChangeArrowheads="1"/>
          </p:cNvSpPr>
          <p:nvPr>
            <p:ph type="ctrTitle"/>
          </p:nvPr>
        </p:nvSpPr>
        <p:spPr>
          <a:xfrm>
            <a:off x="3429000" y="1828800"/>
            <a:ext cx="5638800" cy="4343400"/>
          </a:xfrm>
        </p:spPr>
        <p:txBody>
          <a:bodyPr anchor="t"/>
          <a:lstStyle/>
          <a:p>
            <a:pPr algn="l">
              <a:lnSpc>
                <a:spcPts val="1125"/>
              </a:lnSpc>
            </a:pPr>
            <a:r>
              <a:rPr lang="en-US" sz="900" b="1" smtClean="0">
                <a:solidFill>
                  <a:schemeClr val="bg2"/>
                </a:solidFill>
                <a:latin typeface="Verdana" pitchFamily="-112" charset="0"/>
              </a:rPr>
              <a:t>Bei den traditionellen Fermentierapparäte erfolgt die Temperaturleitung auf empirischer und nicht homogener Weise.</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Die Kühlungsbaende erniedrigen die Temperatur des Fluessigkeit die am nächsten am Tankrand ist, und vernachlässigen den zentraleren Teil, weil die kalte, schwerere  Fluessigkeit, nach den bekannten Gesetzten der Physik, hinunterfliesst. </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Darum können die zentralere und die obere Menge, wo den Hut entsteht, nicht mehr genug abgekuehlt werden. Mit den traditionellen Systemen, sollte  man jezt die Technikumpumpen benutzen, mit dem Pumpen der kälteren Fluessigkeit (manchmal auch 10‹ weniger gegenueber die Temperatur des Hutes)direkt auf dem Hut, in Intervallen von einigen Stunden. Damit bewirkt man plötzliche Temperatrurwechsel, die die Hefen stressen, mit der Möglichkeit einer Verlangsamung der  Fermentation, und einer erhöten Produktion von acetaldeide.</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 </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b="1" smtClean="0">
                <a:solidFill>
                  <a:schemeClr val="bg2"/>
                </a:solidFill>
                <a:latin typeface="Verdana" pitchFamily="-112" charset="0"/>
              </a:rPr>
              <a:t>Die typische Turbulenz des Systems und die besondere innere Gestalt der Ganimede-Fermentierapparäte, dagegen, ermöglichen eine homogene und kontrollierte Leitung der Temperatur der ganzen Verarbeitungsmenge.</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Die im Kontakt des Randes von Ganimede liegende Fluessigkeit wird abgekuehlt während sie hinunterfliesst,  und nachdem sie die Trennwand trifft, bewegt sie sich gegen die Mitte der Masse.</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Hier fliesst ein Teil der kühlen Flüssigkeit gegen  unten, um die untere  zentrale Masse abzukuehlen ( damit wird die Kühlungsaktion der unteren Teiles ergänzt). Wahrenddessen, nehmen die wegen der Sättigung des Zwischenraums ausgetretene Gasblasen Teil der kalten Flüssigkeit gegen oben mit, um die oberen Masse auf einer konstanten und stabilen Art zu kühlen.</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 </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b="1" smtClean="0">
                <a:solidFill>
                  <a:schemeClr val="bg2"/>
                </a:solidFill>
                <a:latin typeface="Verdana" pitchFamily="-112" charset="0"/>
              </a:rPr>
              <a:t>Die Temperatur der Masse unter Kontrolle zu halten ist sicherlich ein Vorteil, der auch die Auflösbarkeit der technischen Gase des Most-Weins erleichtern.</a:t>
            </a:r>
            <a:r>
              <a:rPr lang="it-IT" sz="900" smtClean="0">
                <a:solidFill>
                  <a:schemeClr val="bg2"/>
                </a:solidFill>
                <a:latin typeface="Verdana" pitchFamily="-112" charset="0"/>
              </a:rPr>
              <a:t/>
            </a:r>
            <a:br>
              <a:rPr lang="it-IT" sz="900" smtClean="0">
                <a:solidFill>
                  <a:schemeClr val="bg2"/>
                </a:solidFill>
                <a:latin typeface="Verdana" pitchFamily="-112" charset="0"/>
              </a:rPr>
            </a:br>
            <a:r>
              <a:rPr lang="en-US" sz="900" smtClean="0">
                <a:solidFill>
                  <a:schemeClr val="bg2"/>
                </a:solidFill>
                <a:latin typeface="Verdana" pitchFamily="-112" charset="0"/>
              </a:rPr>
              <a:t>Die innovativen Eigenschaften der </a:t>
            </a:r>
            <a:r>
              <a:rPr lang="en-US" sz="900" b="1" smtClean="0">
                <a:solidFill>
                  <a:schemeClr val="bg2"/>
                </a:solidFill>
                <a:latin typeface="Verdana" pitchFamily="-112" charset="0"/>
              </a:rPr>
              <a:t>Ganimede</a:t>
            </a:r>
            <a:r>
              <a:rPr lang="it-IT" sz="900" b="1" baseline="30000" smtClean="0">
                <a:solidFill>
                  <a:schemeClr val="bg2"/>
                </a:solidFill>
                <a:latin typeface="Verdana" pitchFamily="-112" charset="0"/>
              </a:rPr>
              <a:t>®</a:t>
            </a:r>
            <a:r>
              <a:rPr lang="en-US" sz="900" b="1" smtClean="0">
                <a:solidFill>
                  <a:schemeClr val="bg2"/>
                </a:solidFill>
                <a:latin typeface="Verdana" pitchFamily="-112" charset="0"/>
              </a:rPr>
              <a:t> Methode </a:t>
            </a:r>
            <a:r>
              <a:rPr lang="en-US" sz="900" smtClean="0">
                <a:solidFill>
                  <a:schemeClr val="bg2"/>
                </a:solidFill>
                <a:latin typeface="Verdana" pitchFamily="-112" charset="0"/>
              </a:rPr>
              <a:t>helfen uns auch in disem Sinn.</a:t>
            </a:r>
            <a:r>
              <a:rPr lang="it-IT" sz="900" smtClean="0"/>
              <a:t/>
            </a:r>
            <a:br>
              <a:rPr lang="it-IT" sz="900" smtClean="0"/>
            </a:br>
            <a:r>
              <a:rPr lang="it-IT" sz="900" smtClean="0">
                <a:solidFill>
                  <a:schemeClr val="bg2"/>
                </a:solidFill>
                <a:latin typeface="Verdana" pitchFamily="-112" charset="0"/>
              </a:rPr>
              <a:t/>
            </a:r>
            <a:br>
              <a:rPr lang="it-IT" sz="900" smtClean="0">
                <a:solidFill>
                  <a:schemeClr val="bg2"/>
                </a:solidFill>
                <a:latin typeface="Verdana" pitchFamily="-112" charset="0"/>
              </a:rPr>
            </a:br>
            <a:endParaRPr lang="it-IT" sz="900" smtClean="0">
              <a:solidFill>
                <a:schemeClr val="bg2"/>
              </a:solidFill>
              <a:latin typeface="Verdana" pitchFamily="-112" charset="0"/>
            </a:endParaRPr>
          </a:p>
        </p:txBody>
      </p:sp>
      <p:sp>
        <p:nvSpPr>
          <p:cNvPr id="55303"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831CDC2F-50C6-874E-B790-B07B831CB2B6}" type="slidenum">
              <a:rPr lang="it-IT" sz="1000" b="1">
                <a:solidFill>
                  <a:srgbClr val="80060D"/>
                </a:solidFill>
                <a:latin typeface="Verdana" pitchFamily="-112" charset="0"/>
              </a:rPr>
              <a:pPr eaLnBrk="0" hangingPunct="0">
                <a:spcBef>
                  <a:spcPct val="50000"/>
                </a:spcBef>
              </a:pPr>
              <a:t>21</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Sicherheitssonde “Top Level”</a:t>
            </a:r>
          </a:p>
        </p:txBody>
      </p:sp>
      <p:sp>
        <p:nvSpPr>
          <p:cNvPr id="57347" name="Text Box 1031"/>
          <p:cNvSpPr>
            <a:spLocks noGrp="1" noChangeArrowheads="1"/>
          </p:cNvSpPr>
          <p:nvPr>
            <p:ph type="ctrTitle"/>
          </p:nvPr>
        </p:nvSpPr>
        <p:spPr>
          <a:xfrm>
            <a:off x="304800" y="4800600"/>
            <a:ext cx="8686800" cy="1066800"/>
          </a:xfrm>
        </p:spPr>
        <p:txBody>
          <a:bodyPr anchor="t"/>
          <a:lstStyle/>
          <a:p>
            <a:pPr algn="l">
              <a:lnSpc>
                <a:spcPts val="1500"/>
              </a:lnSpc>
            </a:pPr>
            <a:r>
              <a:rPr lang="it-IT" sz="1000" smtClean="0">
                <a:solidFill>
                  <a:srgbClr val="797979"/>
                </a:solidFill>
                <a:latin typeface="Verdana" pitchFamily="-112" charset="0"/>
                <a:ea typeface="Verdana" pitchFamily="-112" charset="0"/>
                <a:cs typeface="Verdana" pitchFamily="-112" charset="0"/>
              </a:rPr>
              <a:t>Für die Ganimede Gärbehälter ist die Sonde Top Level erhältlich, deren doppelte Funktion darin besteht, den maximalen Füllstand anzuzeigen und unerwünschtes Überlaufen während der Gärphase zu verhindern. Im ersten Fall dient die Sonde dem Messen des Füllstands, im zweiten Fall öffnet sie auf der Stelle die Bypässe und bewirkt auf der Stelle ein Absinken des Füllstands um ca. 1 m, wenn dieser den festgelegten Füllstand überschreitet, und ermöglicht so eine maximale Ausnutzung des Füllstands.</a:t>
            </a:r>
          </a:p>
        </p:txBody>
      </p:sp>
      <p:sp>
        <p:nvSpPr>
          <p:cNvPr id="57348"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A274FAE-C14E-8942-B072-62B8320D16A3}" type="slidenum">
              <a:rPr lang="it-IT" sz="1000" b="1">
                <a:solidFill>
                  <a:srgbClr val="80060D"/>
                </a:solidFill>
                <a:latin typeface="Verdana" pitchFamily="-112" charset="0"/>
              </a:rPr>
              <a:pPr eaLnBrk="0" hangingPunct="0">
                <a:spcBef>
                  <a:spcPct val="50000"/>
                </a:spcBef>
              </a:pPr>
              <a:t>22</a:t>
            </a:fld>
            <a:endParaRPr lang="it-IT" sz="1200" b="1">
              <a:solidFill>
                <a:srgbClr val="80060D"/>
              </a:solidFill>
              <a:latin typeface="Verdana" pitchFamily="-112" charset="0"/>
            </a:endParaRPr>
          </a:p>
        </p:txBody>
      </p:sp>
      <p:pic>
        <p:nvPicPr>
          <p:cNvPr id="57349" name="Immagine 10" descr="GANIMEDEbrochure2011-10.jpg"/>
          <p:cNvPicPr>
            <a:picLocks noChangeAspect="1"/>
          </p:cNvPicPr>
          <p:nvPr/>
        </p:nvPicPr>
        <p:blipFill>
          <a:blip r:embed="rId3"/>
          <a:srcRect/>
          <a:stretch>
            <a:fillRect/>
          </a:stretch>
        </p:blipFill>
        <p:spPr bwMode="auto">
          <a:xfrm>
            <a:off x="0" y="1844675"/>
            <a:ext cx="9144000" cy="2727325"/>
          </a:xfrm>
          <a:prstGeom prst="rect">
            <a:avLst/>
          </a:prstGeom>
          <a:noFill/>
          <a:ln w="9525">
            <a:noFill/>
            <a:miter lim="800000"/>
            <a:headEnd/>
            <a:tailEnd/>
          </a:ln>
        </p:spPr>
      </p:pic>
      <p:sp>
        <p:nvSpPr>
          <p:cNvPr id="57350" name="Text Box 1030"/>
          <p:cNvSpPr txBox="1">
            <a:spLocks noChangeArrowheads="1"/>
          </p:cNvSpPr>
          <p:nvPr/>
        </p:nvSpPr>
        <p:spPr bwMode="auto">
          <a:xfrm>
            <a:off x="5969000" y="2857500"/>
            <a:ext cx="1905000" cy="320675"/>
          </a:xfrm>
          <a:prstGeom prst="rect">
            <a:avLst/>
          </a:prstGeom>
          <a:solidFill>
            <a:schemeClr val="bg1"/>
          </a:solidFill>
          <a:ln w="9525">
            <a:noFill/>
            <a:miter lim="800000"/>
            <a:headEnd/>
            <a:tailEnd/>
          </a:ln>
        </p:spPr>
        <p:txBody>
          <a:bodyPr>
            <a:prstTxWarp prst="textNoShape">
              <a:avLst/>
            </a:prstTxWarp>
            <a:spAutoFit/>
          </a:bodyPr>
          <a:lstStyle/>
          <a:p>
            <a:pPr eaLnBrk="0" hangingPunct="0">
              <a:lnSpc>
                <a:spcPts val="1800"/>
              </a:lnSpc>
              <a:spcBef>
                <a:spcPct val="50000"/>
              </a:spcBef>
            </a:pPr>
            <a:r>
              <a:rPr lang="it-IT" sz="1400" b="1">
                <a:solidFill>
                  <a:srgbClr val="303030"/>
                </a:solidFill>
                <a:latin typeface="Verdana" pitchFamily="-112" charset="0"/>
              </a:rPr>
              <a:t>Sicherheitssonde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Text Box 1030"/>
          <p:cNvSpPr txBox="1">
            <a:spLocks noChangeArrowheads="1"/>
          </p:cNvSpPr>
          <p:nvPr/>
        </p:nvSpPr>
        <p:spPr bwMode="auto">
          <a:xfrm>
            <a:off x="381000" y="1219200"/>
            <a:ext cx="74676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Flexible Weinlagerung mit der Option “immer voll”.</a:t>
            </a:r>
          </a:p>
        </p:txBody>
      </p:sp>
      <p:sp>
        <p:nvSpPr>
          <p:cNvPr id="59395" name="Text Box 1031"/>
          <p:cNvSpPr>
            <a:spLocks noGrp="1" noChangeArrowheads="1"/>
          </p:cNvSpPr>
          <p:nvPr>
            <p:ph type="ctrTitle"/>
          </p:nvPr>
        </p:nvSpPr>
        <p:spPr>
          <a:xfrm>
            <a:off x="304800" y="2057400"/>
            <a:ext cx="2209800" cy="3657600"/>
          </a:xfrm>
        </p:spPr>
        <p:txBody>
          <a:bodyPr anchor="t"/>
          <a:lstStyle/>
          <a:p>
            <a:pPr algn="l" eaLnBrk="1" hangingPunct="1">
              <a:lnSpc>
                <a:spcPts val="1300"/>
              </a:lnSpc>
            </a:pPr>
            <a:r>
              <a:rPr lang="it-IT" sz="1000" smtClean="0">
                <a:solidFill>
                  <a:schemeClr val="bg2"/>
                </a:solidFill>
                <a:latin typeface="Verdana" pitchFamily="-112" charset="0"/>
              </a:rPr>
              <a:t>Die Option „immer voll“ ermöglicht es, das unterhalb der Trennwand verfügbare Volumen mit der Technik der Flüssigkeitsbewegung durch Einleiten von Inertgasen auszunutzen. Nach dem Füllen des Ganimede® zur Lagerung schließen sich die Bypässe, während unter die Trennwand durch ein spezielles Ventil das neutrale Gas eingeleitet wird. Das eingeleitete Gas lässt den Füllstand des Weines steigen, bis der nach Verdrängung der vorhandenen Luft am oberen Verschluss eingestellte Füllstand erreicht wird. Auf diese Weise können Sie Ihren Wein je nach Ihren Bedürfnissen flexibel schützen und erhalten.</a:t>
            </a:r>
          </a:p>
        </p:txBody>
      </p:sp>
      <p:sp>
        <p:nvSpPr>
          <p:cNvPr id="59396"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A7784E57-3CFB-CB43-8877-FFC7EDE1A664}" type="slidenum">
              <a:rPr lang="it-IT" sz="1000" b="1">
                <a:solidFill>
                  <a:srgbClr val="80060D"/>
                </a:solidFill>
                <a:latin typeface="Verdana" pitchFamily="-112" charset="0"/>
              </a:rPr>
              <a:pPr eaLnBrk="0" hangingPunct="0">
                <a:spcBef>
                  <a:spcPct val="50000"/>
                </a:spcBef>
              </a:pPr>
              <a:t>23</a:t>
            </a:fld>
            <a:endParaRPr lang="it-IT" sz="1200" b="1">
              <a:solidFill>
                <a:srgbClr val="80060D"/>
              </a:solidFill>
              <a:latin typeface="Verdana" pitchFamily="-112" charset="0"/>
            </a:endParaRPr>
          </a:p>
        </p:txBody>
      </p:sp>
      <p:pic>
        <p:nvPicPr>
          <p:cNvPr id="59397" name="Immagine 10" descr="GANIMEDEbrochure2011-10b.jpg"/>
          <p:cNvPicPr>
            <a:picLocks noChangeAspect="1"/>
          </p:cNvPicPr>
          <p:nvPr/>
        </p:nvPicPr>
        <p:blipFill>
          <a:blip r:embed="rId3"/>
          <a:srcRect/>
          <a:stretch>
            <a:fillRect/>
          </a:stretch>
        </p:blipFill>
        <p:spPr bwMode="auto">
          <a:xfrm>
            <a:off x="2895600" y="1676400"/>
            <a:ext cx="6073775" cy="4267200"/>
          </a:xfrm>
          <a:prstGeom prst="rect">
            <a:avLst/>
          </a:prstGeom>
          <a:noFill/>
          <a:ln w="9525">
            <a:noFill/>
            <a:miter lim="800000"/>
            <a:headEnd/>
            <a:tailEnd/>
          </a:ln>
        </p:spPr>
      </p:pic>
      <p:sp>
        <p:nvSpPr>
          <p:cNvPr id="59398" name="CasellaDiTesto 11"/>
          <p:cNvSpPr txBox="1">
            <a:spLocks noChangeArrowheads="1"/>
          </p:cNvSpPr>
          <p:nvPr/>
        </p:nvSpPr>
        <p:spPr bwMode="auto">
          <a:xfrm>
            <a:off x="2921000" y="1944688"/>
            <a:ext cx="1193800" cy="554037"/>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Oberes Entlüftungsventil öffnen</a:t>
            </a:r>
          </a:p>
        </p:txBody>
      </p:sp>
      <p:sp>
        <p:nvSpPr>
          <p:cNvPr id="59399" name="CasellaDiTesto 12"/>
          <p:cNvSpPr txBox="1">
            <a:spLocks noChangeArrowheads="1"/>
          </p:cNvSpPr>
          <p:nvPr/>
        </p:nvSpPr>
        <p:spPr bwMode="auto">
          <a:xfrm>
            <a:off x="3378200" y="3201988"/>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offen</a:t>
            </a:r>
          </a:p>
        </p:txBody>
      </p:sp>
      <p:sp>
        <p:nvSpPr>
          <p:cNvPr id="59400" name="CasellaDiTesto 14"/>
          <p:cNvSpPr txBox="1">
            <a:spLocks noChangeArrowheads="1"/>
          </p:cNvSpPr>
          <p:nvPr/>
        </p:nvSpPr>
        <p:spPr bwMode="auto">
          <a:xfrm>
            <a:off x="5816600" y="1905000"/>
            <a:ext cx="1219200" cy="554038"/>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Oberes Entlüftungsventil schließen</a:t>
            </a:r>
          </a:p>
        </p:txBody>
      </p:sp>
      <p:sp>
        <p:nvSpPr>
          <p:cNvPr id="59401" name="CasellaDiTesto 15"/>
          <p:cNvSpPr txBox="1">
            <a:spLocks noChangeArrowheads="1"/>
          </p:cNvSpPr>
          <p:nvPr/>
        </p:nvSpPr>
        <p:spPr bwMode="auto">
          <a:xfrm>
            <a:off x="5943600" y="3201988"/>
            <a:ext cx="10922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geschlossen</a:t>
            </a:r>
          </a:p>
        </p:txBody>
      </p:sp>
      <p:sp>
        <p:nvSpPr>
          <p:cNvPr id="59402" name="CasellaDiTesto 16"/>
          <p:cNvSpPr txBox="1">
            <a:spLocks noChangeArrowheads="1"/>
          </p:cNvSpPr>
          <p:nvPr/>
        </p:nvSpPr>
        <p:spPr bwMode="auto">
          <a:xfrm>
            <a:off x="5943600" y="3906838"/>
            <a:ext cx="12446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Neutrales Gas</a:t>
            </a:r>
          </a:p>
          <a:p>
            <a:r>
              <a:rPr lang="it-IT" sz="1000" b="1">
                <a:latin typeface="Verdana" pitchFamily="-112" charset="0"/>
                <a:ea typeface="Verdana" pitchFamily="-112" charset="0"/>
                <a:cs typeface="Verdana" pitchFamily="-112" charset="0"/>
              </a:rPr>
              <a:t>einleiten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61443" name="Text Box 4"/>
          <p:cNvSpPr txBox="1">
            <a:spLocks noChangeArrowheads="1"/>
          </p:cNvSpPr>
          <p:nvPr/>
        </p:nvSpPr>
        <p:spPr bwMode="auto">
          <a:xfrm>
            <a:off x="304800" y="1279525"/>
            <a:ext cx="67056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Waschen</a:t>
            </a:r>
            <a:endParaRPr lang="it-IT" sz="1600" b="1" baseline="26000">
              <a:solidFill>
                <a:srgbClr val="80060D"/>
              </a:solidFill>
              <a:latin typeface="Verdana" pitchFamily="-112" charset="0"/>
            </a:endParaRPr>
          </a:p>
        </p:txBody>
      </p:sp>
      <p:sp>
        <p:nvSpPr>
          <p:cNvPr id="61444" name="Text Box 7"/>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BD686092-1425-8A4B-AF9A-5AF4476D595E}" type="slidenum">
              <a:rPr lang="it-IT" sz="1000" b="1">
                <a:solidFill>
                  <a:srgbClr val="80060D"/>
                </a:solidFill>
                <a:latin typeface="Verdana" pitchFamily="-112" charset="0"/>
              </a:rPr>
              <a:pPr eaLnBrk="0" hangingPunct="0">
                <a:spcBef>
                  <a:spcPct val="50000"/>
                </a:spcBef>
              </a:pPr>
              <a:t>24</a:t>
            </a:fld>
            <a:endParaRPr lang="it-IT" sz="1200" b="1">
              <a:solidFill>
                <a:srgbClr val="80060D"/>
              </a:solidFill>
              <a:latin typeface="Verdana" pitchFamily="-112" charset="0"/>
            </a:endParaRPr>
          </a:p>
        </p:txBody>
      </p:sp>
      <p:pic>
        <p:nvPicPr>
          <p:cNvPr id="61445" name="Picture 2" descr="Washing"/>
          <p:cNvPicPr>
            <a:picLocks noChangeAspect="1" noChangeArrowheads="1"/>
          </p:cNvPicPr>
          <p:nvPr/>
        </p:nvPicPr>
        <p:blipFill>
          <a:blip r:embed="rId3"/>
          <a:srcRect/>
          <a:stretch>
            <a:fillRect/>
          </a:stretch>
        </p:blipFill>
        <p:spPr bwMode="auto">
          <a:xfrm>
            <a:off x="304800" y="1905000"/>
            <a:ext cx="8418513" cy="3200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Text Box 2"/>
          <p:cNvSpPr>
            <a:spLocks noGrp="1" noChangeArrowheads="1"/>
          </p:cNvSpPr>
          <p:nvPr>
            <p:ph type="ctrTitle"/>
          </p:nvPr>
        </p:nvSpPr>
        <p:spPr>
          <a:xfrm>
            <a:off x="1981200" y="3810000"/>
            <a:ext cx="7010400" cy="1447800"/>
          </a:xfrm>
        </p:spPr>
        <p:txBody>
          <a:bodyPr/>
          <a:lstStyle/>
          <a:p>
            <a:pPr algn="l">
              <a:lnSpc>
                <a:spcPct val="110000"/>
              </a:lnSpc>
            </a:pPr>
            <a:r>
              <a:rPr lang="it-IT" sz="2400" b="1">
                <a:solidFill>
                  <a:srgbClr val="80060D"/>
                </a:solidFill>
                <a:latin typeface="Verdana" pitchFamily="-112" charset="0"/>
              </a:rPr>
              <a:t>5. Verwendung von Sauerstoff und anderen technischen Gasen waherend der Gärung.</a:t>
            </a:r>
            <a:br>
              <a:rPr lang="it-IT" sz="2400" b="1">
                <a:solidFill>
                  <a:srgbClr val="80060D"/>
                </a:solidFill>
                <a:latin typeface="Verdana" pitchFamily="-112" charset="0"/>
              </a:rPr>
            </a:br>
            <a:r>
              <a:rPr lang="it-IT" sz="1800">
                <a:solidFill>
                  <a:schemeClr val="tx1"/>
                </a:solidFill>
                <a:latin typeface="Verdana" pitchFamily="-112" charset="0"/>
              </a:rPr>
              <a:t>Von den empirischen Theorien zur wisschenschaftlichen Praktik.</a:t>
            </a:r>
            <a:endParaRPr lang="it-IT" sz="2200">
              <a:solidFill>
                <a:schemeClr val="tx1"/>
              </a:solidFill>
              <a:latin typeface="Verdana" pitchFamily="-112" charset="0"/>
            </a:endParaRPr>
          </a:p>
        </p:txBody>
      </p:sp>
      <p:sp>
        <p:nvSpPr>
          <p:cNvPr id="63491" name="Text Box 3"/>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0D4A5F98-0E8F-A947-8046-198532571E70}" type="slidenum">
              <a:rPr lang="it-IT" sz="1000" b="1">
                <a:solidFill>
                  <a:srgbClr val="80060D"/>
                </a:solidFill>
                <a:latin typeface="Verdana" pitchFamily="-112" charset="0"/>
              </a:rPr>
              <a:pPr eaLnBrk="0" hangingPunct="0">
                <a:spcBef>
                  <a:spcPct val="50000"/>
                </a:spcBef>
              </a:pPr>
              <a:t>25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Text Box 3"/>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Verwendung technischer Gasen in der Gaerung</a:t>
            </a:r>
            <a:endParaRPr lang="it-IT" sz="1600" b="1" baseline="26000">
              <a:solidFill>
                <a:srgbClr val="80060D"/>
              </a:solidFill>
              <a:latin typeface="Verdana" pitchFamily="-112" charset="0"/>
            </a:endParaRPr>
          </a:p>
        </p:txBody>
      </p:sp>
      <p:sp>
        <p:nvSpPr>
          <p:cNvPr id="65539" name="Text Box 4"/>
          <p:cNvSpPr txBox="1">
            <a:spLocks noChangeArrowheads="1"/>
          </p:cNvSpPr>
          <p:nvPr/>
        </p:nvSpPr>
        <p:spPr bwMode="auto">
          <a:xfrm>
            <a:off x="1143000" y="2133600"/>
            <a:ext cx="7696200" cy="3754438"/>
          </a:xfrm>
          <a:prstGeom prst="rect">
            <a:avLst/>
          </a:prstGeom>
          <a:noFill/>
          <a:ln w="9525">
            <a:noFill/>
            <a:miter lim="800000"/>
            <a:headEnd/>
            <a:tailEnd/>
          </a:ln>
        </p:spPr>
        <p:txBody>
          <a:bodyPr>
            <a:prstTxWarp prst="textNoShape">
              <a:avLst/>
            </a:prstTxWarp>
            <a:spAutoFit/>
          </a:bodyPr>
          <a:lstStyle/>
          <a:p>
            <a:pPr eaLnBrk="0" hangingPunct="0"/>
            <a:r>
              <a:rPr lang="it-IT" sz="1400" b="1">
                <a:solidFill>
                  <a:srgbClr val="800000"/>
                </a:solidFill>
                <a:latin typeface="Verdana" pitchFamily="-112" charset="0"/>
              </a:rPr>
              <a:t>Diese Praktik wurde in den letzten Jahren sehr positiv bewertet , da sie die Vermehrung der Häfen und die Stabilisierung der Farbe fördert. </a:t>
            </a:r>
          </a:p>
          <a:p>
            <a:pPr eaLnBrk="0" hangingPunct="0"/>
            <a:endParaRPr lang="it-IT" sz="1400">
              <a:solidFill>
                <a:srgbClr val="800000"/>
              </a:solidFill>
              <a:latin typeface="Verdana" pitchFamily="-112" charset="0"/>
            </a:endParaRPr>
          </a:p>
          <a:p>
            <a:pPr eaLnBrk="0" hangingPunct="0"/>
            <a:r>
              <a:rPr lang="it-IT" sz="1400">
                <a:solidFill>
                  <a:srgbClr val="800000"/>
                </a:solidFill>
                <a:latin typeface="Verdana" pitchFamily="-112" charset="0"/>
              </a:rPr>
              <a:t>Oft, jedoch, spricht man über dieses Thema auf ungenauer und empirischer Weise, wie z. B, beim Fall der "Sauerstoffanreicherung des "Most-Weins". </a:t>
            </a:r>
          </a:p>
          <a:p>
            <a:pPr eaLnBrk="0" hangingPunct="0"/>
            <a:r>
              <a:rPr lang="it-IT" sz="1400">
                <a:solidFill>
                  <a:srgbClr val="800000"/>
                </a:solidFill>
                <a:latin typeface="Verdana" pitchFamily="-112" charset="0"/>
              </a:rPr>
              <a:t>Die Verwendung von Sauerstoff, die sicherlich nützlich sein kann, soll immer sehr vorsichtig bewertet werden: die Menge, den Zeitraum, die beste Zeit für die Einführung. Man soll auch den ursprünglichen Rohstoff, das Fertigprodukt und die Schaffsbedingungen berücksichtigen: das Endresultat soll die </a:t>
            </a:r>
            <a:r>
              <a:rPr lang="it-IT" sz="1400" b="1">
                <a:solidFill>
                  <a:srgbClr val="800000"/>
                </a:solidFill>
                <a:latin typeface="Verdana" pitchFamily="-112" charset="0"/>
              </a:rPr>
              <a:t>Sauerstoffanreicherung </a:t>
            </a:r>
            <a:r>
              <a:rPr lang="it-IT" sz="1400">
                <a:solidFill>
                  <a:srgbClr val="800000"/>
                </a:solidFill>
                <a:latin typeface="Verdana" pitchFamily="-112" charset="0"/>
              </a:rPr>
              <a:t>und nicht die Oxidation des Produktes sein!  </a:t>
            </a:r>
          </a:p>
          <a:p>
            <a:pPr eaLnBrk="0" hangingPunct="0"/>
            <a:endParaRPr lang="it-IT" sz="1400">
              <a:solidFill>
                <a:srgbClr val="800000"/>
              </a:solidFill>
              <a:latin typeface="Verdana" pitchFamily="-112" charset="0"/>
            </a:endParaRPr>
          </a:p>
          <a:p>
            <a:pPr eaLnBrk="0" hangingPunct="0"/>
            <a:r>
              <a:rPr lang="it-IT" sz="1400" b="1">
                <a:solidFill>
                  <a:srgbClr val="800000"/>
                </a:solidFill>
                <a:latin typeface="Verdana" pitchFamily="-112" charset="0"/>
              </a:rPr>
              <a:t>Daher soll die Benutzung von Sauerstoff oder andere technische Gasen IMMER auf kontrollierten, und nicht  oberflächlichen Weise erfolgen ( es ist nicht genug, die Masse an die Luft auszutellen, um über "Sauerstoffanreicherung" zu sprechen!). Der Önologe soll über wirksame Geräte verfügen, um diese Gase nach WISSENSCHAFTLICHEN, sicheren, reproduzierbaren Kriterien zu benutzen.</a:t>
            </a:r>
            <a:endParaRPr lang="it-IT" b="1">
              <a:solidFill>
                <a:srgbClr val="800000"/>
              </a:solidFill>
              <a:latin typeface="Arial" pitchFamily="-112" charset="0"/>
            </a:endParaRPr>
          </a:p>
        </p:txBody>
      </p:sp>
      <p:sp>
        <p:nvSpPr>
          <p:cNvPr id="65540"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
        <p:nvSpPr>
          <p:cNvPr id="65541" name="Text Box 6"/>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C6559C1-8CA6-CC4D-BF2E-3726F685930A}" type="slidenum">
              <a:rPr lang="it-IT" sz="1000" b="1">
                <a:solidFill>
                  <a:srgbClr val="80060D"/>
                </a:solidFill>
                <a:latin typeface="Verdana" pitchFamily="-112" charset="0"/>
              </a:rPr>
              <a:pPr eaLnBrk="0" hangingPunct="0">
                <a:spcBef>
                  <a:spcPct val="50000"/>
                </a:spcBef>
              </a:pPr>
              <a:t>26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Text Box 3"/>
          <p:cNvSpPr txBox="1">
            <a:spLocks noChangeArrowheads="1"/>
          </p:cNvSpPr>
          <p:nvPr/>
        </p:nvSpPr>
        <p:spPr bwMode="auto">
          <a:xfrm>
            <a:off x="304800" y="1279525"/>
            <a:ext cx="73152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SAUERSTOFF VERWENDUNG WÄHREND DER FERMENTATION</a:t>
            </a:r>
            <a:endParaRPr lang="it-IT" sz="1600" b="1" baseline="26000">
              <a:solidFill>
                <a:srgbClr val="80060D"/>
              </a:solidFill>
              <a:latin typeface="Verdana" pitchFamily="-112" charset="0"/>
            </a:endParaRPr>
          </a:p>
        </p:txBody>
      </p:sp>
      <p:sp>
        <p:nvSpPr>
          <p:cNvPr id="67587" name="Text Box 4"/>
          <p:cNvSpPr txBox="1">
            <a:spLocks noChangeArrowheads="1"/>
          </p:cNvSpPr>
          <p:nvPr/>
        </p:nvSpPr>
        <p:spPr bwMode="auto">
          <a:xfrm>
            <a:off x="1143000" y="1860550"/>
            <a:ext cx="7696200" cy="3540125"/>
          </a:xfrm>
          <a:prstGeom prst="rect">
            <a:avLst/>
          </a:prstGeom>
          <a:noFill/>
          <a:ln w="9525">
            <a:noFill/>
            <a:miter lim="800000"/>
            <a:headEnd/>
            <a:tailEnd/>
          </a:ln>
        </p:spPr>
        <p:txBody>
          <a:bodyPr>
            <a:prstTxWarp prst="textNoShape">
              <a:avLst/>
            </a:prstTxWarp>
            <a:spAutoFit/>
          </a:bodyPr>
          <a:lstStyle/>
          <a:p>
            <a:pPr eaLnBrk="0" hangingPunct="0">
              <a:buFontTx/>
              <a:buChar char="-"/>
              <a:defRPr/>
            </a:pP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Vermehrung</a:t>
            </a: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der</a:t>
            </a: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Haefen</a:t>
            </a:r>
            <a:r>
              <a:rPr lang="it-IT" sz="1400" b="1" cap="all" dirty="0">
                <a:solidFill>
                  <a:srgbClr val="700D13"/>
                </a:solidFill>
                <a:latin typeface="Verdana" pitchFamily="-112" charset="0"/>
              </a:rPr>
              <a:t>   </a:t>
            </a:r>
          </a:p>
          <a:p>
            <a:pPr eaLnBrk="0" hangingPunct="0">
              <a:defRPr/>
            </a:pP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Ganimedemethode</a:t>
            </a:r>
            <a:r>
              <a:rPr lang="it-IT" sz="1400" dirty="0">
                <a:solidFill>
                  <a:srgbClr val="700D13"/>
                </a:solidFill>
                <a:latin typeface="Verdana" pitchFamily="-112" charset="0"/>
              </a:rPr>
              <a:t> </a:t>
            </a:r>
            <a:r>
              <a:rPr lang="it-IT" sz="1400" dirty="0" err="1">
                <a:solidFill>
                  <a:srgbClr val="700D13"/>
                </a:solidFill>
                <a:latin typeface="Verdana" pitchFamily="-112" charset="0"/>
              </a:rPr>
              <a:t>bietet</a:t>
            </a:r>
            <a:r>
              <a:rPr lang="it-IT" sz="1400" dirty="0">
                <a:solidFill>
                  <a:srgbClr val="700D13"/>
                </a:solidFill>
                <a:latin typeface="Verdana" pitchFamily="-112" charset="0"/>
              </a:rPr>
              <a:t> </a:t>
            </a:r>
            <a:r>
              <a:rPr lang="it-IT" sz="1400" dirty="0" err="1">
                <a:solidFill>
                  <a:srgbClr val="700D13"/>
                </a:solidFill>
                <a:latin typeface="Verdana" pitchFamily="-112" charset="0"/>
              </a:rPr>
              <a:t>dem</a:t>
            </a:r>
            <a:r>
              <a:rPr lang="it-IT" sz="1400" dirty="0">
                <a:solidFill>
                  <a:srgbClr val="700D13"/>
                </a:solidFill>
                <a:latin typeface="Verdana" pitchFamily="-112" charset="0"/>
              </a:rPr>
              <a:t> </a:t>
            </a:r>
            <a:r>
              <a:rPr lang="it-IT" sz="1400" dirty="0" err="1">
                <a:solidFill>
                  <a:srgbClr val="700D13"/>
                </a:solidFill>
                <a:latin typeface="Verdana" pitchFamily="-112" charset="0"/>
              </a:rPr>
              <a:t>Önologe</a:t>
            </a:r>
            <a:r>
              <a:rPr lang="it-IT" sz="1400" dirty="0">
                <a:solidFill>
                  <a:srgbClr val="700D13"/>
                </a:solidFill>
                <a:latin typeface="Verdana" pitchFamily="-112" charset="0"/>
              </a:rPr>
              <a:t>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Möglichkeit</a:t>
            </a:r>
            <a:r>
              <a:rPr lang="it-IT" sz="1400" dirty="0">
                <a:solidFill>
                  <a:srgbClr val="700D13"/>
                </a:solidFill>
                <a:latin typeface="Verdana" pitchFamily="-112" charset="0"/>
              </a:rPr>
              <a:t>,  </a:t>
            </a:r>
            <a:r>
              <a:rPr lang="it-IT" sz="1400" dirty="0" err="1">
                <a:solidFill>
                  <a:srgbClr val="700D13"/>
                </a:solidFill>
                <a:latin typeface="Verdana" pitchFamily="-112" charset="0"/>
              </a:rPr>
              <a:t>filtrierte</a:t>
            </a:r>
            <a:r>
              <a:rPr lang="it-IT" sz="1400" dirty="0">
                <a:solidFill>
                  <a:srgbClr val="700D13"/>
                </a:solidFill>
                <a:latin typeface="Verdana" pitchFamily="-112" charset="0"/>
              </a:rPr>
              <a:t> </a:t>
            </a:r>
            <a:r>
              <a:rPr lang="it-IT" sz="1400" dirty="0" err="1">
                <a:solidFill>
                  <a:srgbClr val="700D13"/>
                </a:solidFill>
                <a:latin typeface="Verdana" pitchFamily="-112" charset="0"/>
              </a:rPr>
              <a:t>Luft</a:t>
            </a:r>
            <a:r>
              <a:rPr lang="it-IT" sz="1400" dirty="0">
                <a:solidFill>
                  <a:srgbClr val="700D13"/>
                </a:solidFill>
                <a:latin typeface="Verdana" pitchFamily="-112" charset="0"/>
              </a:rPr>
              <a:t> </a:t>
            </a:r>
            <a:r>
              <a:rPr lang="it-IT" sz="1400" dirty="0" err="1">
                <a:solidFill>
                  <a:srgbClr val="700D13"/>
                </a:solidFill>
                <a:latin typeface="Verdana" pitchFamily="-112" charset="0"/>
              </a:rPr>
              <a:t>zu</a:t>
            </a:r>
            <a:r>
              <a:rPr lang="it-IT" sz="1400" dirty="0">
                <a:solidFill>
                  <a:srgbClr val="700D13"/>
                </a:solidFill>
                <a:latin typeface="Verdana" pitchFamily="-112" charset="0"/>
              </a:rPr>
              <a:t> </a:t>
            </a:r>
            <a:r>
              <a:rPr lang="it-IT" sz="1400" dirty="0" err="1">
                <a:solidFill>
                  <a:srgbClr val="700D13"/>
                </a:solidFill>
                <a:latin typeface="Verdana" pitchFamily="-112" charset="0"/>
              </a:rPr>
              <a:t>Beginn</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Fermentation</a:t>
            </a:r>
            <a:r>
              <a:rPr lang="it-IT" sz="1400" dirty="0">
                <a:solidFill>
                  <a:srgbClr val="700D13"/>
                </a:solidFill>
                <a:latin typeface="Verdana" pitchFamily="-112" charset="0"/>
              </a:rPr>
              <a:t> </a:t>
            </a:r>
            <a:r>
              <a:rPr lang="it-IT" sz="1400" dirty="0" err="1">
                <a:solidFill>
                  <a:srgbClr val="700D13"/>
                </a:solidFill>
                <a:latin typeface="Verdana" pitchFamily="-112" charset="0"/>
              </a:rPr>
              <a:t>einströmen</a:t>
            </a:r>
            <a:r>
              <a:rPr lang="it-IT" sz="1400" dirty="0">
                <a:solidFill>
                  <a:srgbClr val="700D13"/>
                </a:solidFill>
                <a:latin typeface="Verdana" pitchFamily="-112" charset="0"/>
              </a:rPr>
              <a:t> </a:t>
            </a:r>
            <a:r>
              <a:rPr lang="it-IT" sz="1400" dirty="0" err="1">
                <a:solidFill>
                  <a:srgbClr val="700D13"/>
                </a:solidFill>
                <a:latin typeface="Verdana" pitchFamily="-112" charset="0"/>
              </a:rPr>
              <a:t>zu</a:t>
            </a:r>
            <a:r>
              <a:rPr lang="it-IT" sz="1400" dirty="0">
                <a:solidFill>
                  <a:srgbClr val="700D13"/>
                </a:solidFill>
                <a:latin typeface="Verdana" pitchFamily="-112" charset="0"/>
              </a:rPr>
              <a:t> </a:t>
            </a:r>
            <a:r>
              <a:rPr lang="it-IT" sz="1400" dirty="0" err="1">
                <a:solidFill>
                  <a:srgbClr val="700D13"/>
                </a:solidFill>
                <a:latin typeface="Verdana" pitchFamily="-112" charset="0"/>
              </a:rPr>
              <a:t>lassen</a:t>
            </a:r>
            <a:r>
              <a:rPr lang="it-IT" sz="1400" dirty="0">
                <a:solidFill>
                  <a:srgbClr val="700D13"/>
                </a:solidFill>
                <a:latin typeface="Verdana" pitchFamily="-112" charset="0"/>
              </a:rPr>
              <a:t>: </a:t>
            </a:r>
            <a:r>
              <a:rPr lang="it-IT" sz="1400" dirty="0" err="1">
                <a:solidFill>
                  <a:srgbClr val="700D13"/>
                </a:solidFill>
                <a:latin typeface="Verdana" pitchFamily="-112" charset="0"/>
              </a:rPr>
              <a:t>dadurch</a:t>
            </a:r>
            <a:r>
              <a:rPr lang="it-IT" sz="1400" dirty="0">
                <a:solidFill>
                  <a:srgbClr val="700D13"/>
                </a:solidFill>
                <a:latin typeface="Verdana" pitchFamily="-112" charset="0"/>
              </a:rPr>
              <a:t> </a:t>
            </a:r>
            <a:r>
              <a:rPr lang="it-IT" sz="1400" dirty="0" err="1">
                <a:solidFill>
                  <a:srgbClr val="700D13"/>
                </a:solidFill>
                <a:latin typeface="Verdana" pitchFamily="-112" charset="0"/>
              </a:rPr>
              <a:t>bilden</a:t>
            </a:r>
            <a:r>
              <a:rPr lang="it-IT" sz="1400" dirty="0">
                <a:solidFill>
                  <a:srgbClr val="700D13"/>
                </a:solidFill>
                <a:latin typeface="Verdana" pitchFamily="-112" charset="0"/>
              </a:rPr>
              <a:t> </a:t>
            </a:r>
            <a:r>
              <a:rPr lang="it-IT" sz="1400" dirty="0" err="1">
                <a:solidFill>
                  <a:srgbClr val="700D13"/>
                </a:solidFill>
                <a:latin typeface="Verdana" pitchFamily="-112" charset="0"/>
              </a:rPr>
              <a:t>sich</a:t>
            </a:r>
            <a:r>
              <a:rPr lang="it-IT" sz="1400" dirty="0">
                <a:solidFill>
                  <a:srgbClr val="700D13"/>
                </a:solidFill>
                <a:latin typeface="Verdana" pitchFamily="-112" charset="0"/>
              </a:rPr>
              <a:t>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idealen</a:t>
            </a:r>
            <a:r>
              <a:rPr lang="it-IT" sz="1400" dirty="0">
                <a:solidFill>
                  <a:srgbClr val="700D13"/>
                </a:solidFill>
                <a:latin typeface="Verdana" pitchFamily="-112" charset="0"/>
              </a:rPr>
              <a:t> </a:t>
            </a:r>
            <a:r>
              <a:rPr lang="it-IT" sz="1400" dirty="0" err="1">
                <a:solidFill>
                  <a:srgbClr val="700D13"/>
                </a:solidFill>
                <a:latin typeface="Verdana" pitchFamily="-112" charset="0"/>
              </a:rPr>
              <a:t>Bedingungen</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Haefen</a:t>
            </a:r>
            <a:r>
              <a:rPr lang="it-IT" sz="1400" dirty="0">
                <a:solidFill>
                  <a:srgbClr val="700D13"/>
                </a:solidFill>
                <a:latin typeface="Verdana" pitchFamily="-112" charset="0"/>
              </a:rPr>
              <a:t> </a:t>
            </a:r>
            <a:r>
              <a:rPr lang="it-IT" sz="1400" dirty="0" err="1">
                <a:solidFill>
                  <a:srgbClr val="700D13"/>
                </a:solidFill>
                <a:latin typeface="Verdana" pitchFamily="-112" charset="0"/>
              </a:rPr>
              <a:t>Vermehrung</a:t>
            </a:r>
            <a:r>
              <a:rPr lang="it-IT" sz="1400" dirty="0">
                <a:solidFill>
                  <a:srgbClr val="700D13"/>
                </a:solidFill>
                <a:latin typeface="Verdana" pitchFamily="-112" charset="0"/>
              </a:rPr>
              <a:t>. </a:t>
            </a:r>
          </a:p>
          <a:p>
            <a:pPr eaLnBrk="0" hangingPunct="0">
              <a:buFontTx/>
              <a:buChar char="-"/>
              <a:defRPr/>
            </a:pPr>
            <a:endParaRPr lang="it-IT" sz="1400" dirty="0">
              <a:solidFill>
                <a:srgbClr val="700D13"/>
              </a:solidFill>
              <a:latin typeface="Verdana" pitchFamily="-112" charset="0"/>
            </a:endParaRPr>
          </a:p>
          <a:p>
            <a:pPr eaLnBrk="0" hangingPunct="0">
              <a:buFontTx/>
              <a:buChar char="-"/>
              <a:defRPr/>
            </a:pP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Polymerisation</a:t>
            </a: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der</a:t>
            </a: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Tanninen</a:t>
            </a:r>
            <a:r>
              <a:rPr lang="it-IT" sz="1400" b="1" cap="all" dirty="0">
                <a:solidFill>
                  <a:srgbClr val="700D13"/>
                </a:solidFill>
                <a:latin typeface="Verdana" pitchFamily="-112" charset="0"/>
              </a:rPr>
              <a:t>  </a:t>
            </a:r>
          </a:p>
          <a:p>
            <a:pPr eaLnBrk="0" hangingPunct="0">
              <a:defRPr/>
            </a:pP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Ganimedemethode</a:t>
            </a:r>
            <a:r>
              <a:rPr lang="it-IT" sz="1400" dirty="0">
                <a:solidFill>
                  <a:srgbClr val="700D13"/>
                </a:solidFill>
                <a:latin typeface="Verdana" pitchFamily="-112" charset="0"/>
              </a:rPr>
              <a:t>  </a:t>
            </a:r>
            <a:r>
              <a:rPr lang="it-IT" sz="1400" dirty="0" err="1">
                <a:solidFill>
                  <a:srgbClr val="700D13"/>
                </a:solidFill>
                <a:latin typeface="Verdana" pitchFamily="-112" charset="0"/>
              </a:rPr>
              <a:t>ermöglicht</a:t>
            </a:r>
            <a:r>
              <a:rPr lang="it-IT" sz="1400" dirty="0">
                <a:solidFill>
                  <a:srgbClr val="700D13"/>
                </a:solidFill>
                <a:latin typeface="Verdana" pitchFamily="-112" charset="0"/>
              </a:rPr>
              <a:t>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kontrollierte</a:t>
            </a:r>
            <a:r>
              <a:rPr lang="it-IT" sz="1400" dirty="0">
                <a:solidFill>
                  <a:srgbClr val="700D13"/>
                </a:solidFill>
                <a:latin typeface="Verdana" pitchFamily="-112" charset="0"/>
              </a:rPr>
              <a:t> </a:t>
            </a:r>
            <a:r>
              <a:rPr lang="it-IT" sz="1400" dirty="0" err="1">
                <a:solidFill>
                  <a:srgbClr val="700D13"/>
                </a:solidFill>
                <a:latin typeface="Verdana" pitchFamily="-112" charset="0"/>
              </a:rPr>
              <a:t>Benutzung</a:t>
            </a:r>
            <a:r>
              <a:rPr lang="it-IT" sz="1400" dirty="0">
                <a:solidFill>
                  <a:srgbClr val="700D13"/>
                </a:solidFill>
                <a:latin typeface="Verdana" pitchFamily="-112" charset="0"/>
              </a:rPr>
              <a:t> </a:t>
            </a:r>
            <a:r>
              <a:rPr lang="it-IT" sz="1400" dirty="0" err="1">
                <a:solidFill>
                  <a:srgbClr val="700D13"/>
                </a:solidFill>
                <a:latin typeface="Verdana" pitchFamily="-112" charset="0"/>
              </a:rPr>
              <a:t>des</a:t>
            </a:r>
            <a:r>
              <a:rPr lang="it-IT" sz="1400" dirty="0">
                <a:solidFill>
                  <a:srgbClr val="700D13"/>
                </a:solidFill>
                <a:latin typeface="Verdana" pitchFamily="-112" charset="0"/>
              </a:rPr>
              <a:t> </a:t>
            </a:r>
            <a:r>
              <a:rPr lang="it-IT" sz="1400" dirty="0" err="1">
                <a:solidFill>
                  <a:srgbClr val="700D13"/>
                </a:solidFill>
                <a:latin typeface="Verdana" pitchFamily="-112" charset="0"/>
              </a:rPr>
              <a:t>Sauerstoffes</a:t>
            </a:r>
            <a:r>
              <a:rPr lang="it-IT" sz="1400" dirty="0">
                <a:solidFill>
                  <a:srgbClr val="700D13"/>
                </a:solidFill>
                <a:latin typeface="Verdana" pitchFamily="-112" charset="0"/>
              </a:rPr>
              <a:t>,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während</a:t>
            </a:r>
            <a:r>
              <a:rPr lang="it-IT" sz="1400" dirty="0">
                <a:solidFill>
                  <a:srgbClr val="700D13"/>
                </a:solidFill>
                <a:latin typeface="Verdana" pitchFamily="-112" charset="0"/>
              </a:rPr>
              <a:t> den </a:t>
            </a:r>
            <a:r>
              <a:rPr lang="it-IT" sz="1400" dirty="0" err="1">
                <a:solidFill>
                  <a:srgbClr val="700D13"/>
                </a:solidFill>
                <a:latin typeface="Verdana" pitchFamily="-112" charset="0"/>
              </a:rPr>
              <a:t>zentral-</a:t>
            </a:r>
            <a:r>
              <a:rPr lang="it-IT" sz="1400" dirty="0">
                <a:solidFill>
                  <a:srgbClr val="700D13"/>
                </a:solidFill>
                <a:latin typeface="Verdana" pitchFamily="-112" charset="0"/>
              </a:rPr>
              <a:t> und </a:t>
            </a:r>
            <a:r>
              <a:rPr lang="it-IT" sz="1400" dirty="0" err="1">
                <a:solidFill>
                  <a:srgbClr val="700D13"/>
                </a:solidFill>
                <a:latin typeface="Verdana" pitchFamily="-112" charset="0"/>
              </a:rPr>
              <a:t>Endphasen</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Fermentation</a:t>
            </a:r>
            <a:r>
              <a:rPr lang="it-IT" sz="1400" dirty="0">
                <a:solidFill>
                  <a:srgbClr val="700D13"/>
                </a:solidFill>
                <a:latin typeface="Verdana" pitchFamily="-112" charset="0"/>
              </a:rPr>
              <a:t> </a:t>
            </a:r>
            <a:r>
              <a:rPr lang="it-IT" sz="1400" dirty="0" err="1">
                <a:solidFill>
                  <a:srgbClr val="700D13"/>
                </a:solidFill>
                <a:latin typeface="Verdana" pitchFamily="-112" charset="0"/>
              </a:rPr>
              <a:t>interessant</a:t>
            </a:r>
            <a:r>
              <a:rPr lang="it-IT" sz="1400" dirty="0">
                <a:solidFill>
                  <a:srgbClr val="700D13"/>
                </a:solidFill>
                <a:latin typeface="Verdana" pitchFamily="-112" charset="0"/>
              </a:rPr>
              <a:t> </a:t>
            </a:r>
            <a:r>
              <a:rPr lang="it-IT" sz="1400" dirty="0" err="1">
                <a:solidFill>
                  <a:srgbClr val="700D13"/>
                </a:solidFill>
                <a:latin typeface="Verdana" pitchFamily="-112" charset="0"/>
              </a:rPr>
              <a:t>werden</a:t>
            </a:r>
            <a:r>
              <a:rPr lang="it-IT" sz="1400" dirty="0">
                <a:solidFill>
                  <a:srgbClr val="700D13"/>
                </a:solidFill>
                <a:latin typeface="Verdana" pitchFamily="-112" charset="0"/>
              </a:rPr>
              <a:t> </a:t>
            </a:r>
            <a:r>
              <a:rPr lang="it-IT" sz="1400" dirty="0" err="1">
                <a:solidFill>
                  <a:srgbClr val="700D13"/>
                </a:solidFill>
                <a:latin typeface="Verdana" pitchFamily="-112" charset="0"/>
              </a:rPr>
              <a:t>kann</a:t>
            </a:r>
            <a:r>
              <a:rPr lang="it-IT" sz="1400" dirty="0">
                <a:solidFill>
                  <a:srgbClr val="700D13"/>
                </a:solidFill>
                <a:latin typeface="Verdana" pitchFamily="-112" charset="0"/>
              </a:rPr>
              <a:t>, </a:t>
            </a:r>
            <a:r>
              <a:rPr lang="it-IT" sz="1400" dirty="0" err="1">
                <a:solidFill>
                  <a:srgbClr val="700D13"/>
                </a:solidFill>
                <a:latin typeface="Verdana" pitchFamily="-112" charset="0"/>
              </a:rPr>
              <a:t>um</a:t>
            </a:r>
            <a:r>
              <a:rPr lang="it-IT" sz="1400" dirty="0">
                <a:solidFill>
                  <a:srgbClr val="700D13"/>
                </a:solidFill>
                <a:latin typeface="Verdana" pitchFamily="-112" charset="0"/>
              </a:rPr>
              <a:t>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Tanninenpolymerisation</a:t>
            </a:r>
            <a:r>
              <a:rPr lang="it-IT" sz="1400" dirty="0">
                <a:solidFill>
                  <a:srgbClr val="700D13"/>
                </a:solidFill>
                <a:latin typeface="Verdana" pitchFamily="-112" charset="0"/>
              </a:rPr>
              <a:t> </a:t>
            </a:r>
            <a:r>
              <a:rPr lang="it-IT" sz="1400" dirty="0" err="1">
                <a:solidFill>
                  <a:srgbClr val="700D13"/>
                </a:solidFill>
                <a:latin typeface="Verdana" pitchFamily="-112" charset="0"/>
              </a:rPr>
              <a:t>zu</a:t>
            </a:r>
            <a:r>
              <a:rPr lang="it-IT" sz="1400" dirty="0">
                <a:solidFill>
                  <a:srgbClr val="700D13"/>
                </a:solidFill>
                <a:latin typeface="Verdana" pitchFamily="-112" charset="0"/>
              </a:rPr>
              <a:t> </a:t>
            </a:r>
            <a:r>
              <a:rPr lang="it-IT" sz="1400" dirty="0" err="1">
                <a:solidFill>
                  <a:srgbClr val="700D13"/>
                </a:solidFill>
                <a:latin typeface="Verdana" pitchFamily="-112" charset="0"/>
              </a:rPr>
              <a:t>fördern</a:t>
            </a:r>
            <a:r>
              <a:rPr lang="it-IT" sz="1400" dirty="0">
                <a:solidFill>
                  <a:srgbClr val="700D13"/>
                </a:solidFill>
                <a:latin typeface="Verdana" pitchFamily="-112" charset="0"/>
              </a:rPr>
              <a:t>, und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Weine</a:t>
            </a:r>
            <a:r>
              <a:rPr lang="it-IT" sz="1400" dirty="0">
                <a:solidFill>
                  <a:srgbClr val="700D13"/>
                </a:solidFill>
                <a:latin typeface="Verdana" pitchFamily="-112" charset="0"/>
              </a:rPr>
              <a:t> </a:t>
            </a:r>
            <a:r>
              <a:rPr lang="it-IT" sz="1400" dirty="0" err="1">
                <a:solidFill>
                  <a:srgbClr val="700D13"/>
                </a:solidFill>
                <a:latin typeface="Verdana" pitchFamily="-112" charset="0"/>
              </a:rPr>
              <a:t>unserem</a:t>
            </a:r>
            <a:r>
              <a:rPr lang="it-IT" sz="1400" dirty="0">
                <a:solidFill>
                  <a:srgbClr val="700D13"/>
                </a:solidFill>
                <a:latin typeface="Verdana" pitchFamily="-112" charset="0"/>
              </a:rPr>
              <a:t> </a:t>
            </a:r>
            <a:r>
              <a:rPr lang="it-IT" sz="1400" dirty="0" err="1">
                <a:solidFill>
                  <a:srgbClr val="700D13"/>
                </a:solidFill>
                <a:latin typeface="Verdana" pitchFamily="-112" charset="0"/>
              </a:rPr>
              <a:t>Gaumen</a:t>
            </a:r>
            <a:r>
              <a:rPr lang="it-IT" sz="1400" dirty="0">
                <a:solidFill>
                  <a:srgbClr val="700D13"/>
                </a:solidFill>
                <a:latin typeface="Verdana" pitchFamily="-112" charset="0"/>
              </a:rPr>
              <a:t> </a:t>
            </a:r>
            <a:r>
              <a:rPr lang="it-IT" sz="1400" dirty="0" err="1">
                <a:solidFill>
                  <a:srgbClr val="700D13"/>
                </a:solidFill>
                <a:latin typeface="Verdana" pitchFamily="-112" charset="0"/>
              </a:rPr>
              <a:t>noch</a:t>
            </a:r>
            <a:r>
              <a:rPr lang="it-IT" sz="1400" dirty="0">
                <a:solidFill>
                  <a:srgbClr val="700D13"/>
                </a:solidFill>
                <a:latin typeface="Verdana" pitchFamily="-112" charset="0"/>
              </a:rPr>
              <a:t> </a:t>
            </a:r>
            <a:r>
              <a:rPr lang="it-IT" sz="1400" dirty="0" err="1">
                <a:solidFill>
                  <a:srgbClr val="700D13"/>
                </a:solidFill>
                <a:latin typeface="Verdana" pitchFamily="-112" charset="0"/>
              </a:rPr>
              <a:t>einen</a:t>
            </a:r>
            <a:r>
              <a:rPr lang="it-IT" sz="1400" dirty="0">
                <a:solidFill>
                  <a:srgbClr val="700D13"/>
                </a:solidFill>
                <a:latin typeface="Verdana" pitchFamily="-112" charset="0"/>
              </a:rPr>
              <a:t> </a:t>
            </a:r>
            <a:r>
              <a:rPr lang="it-IT" sz="1400" dirty="0" err="1">
                <a:solidFill>
                  <a:srgbClr val="700D13"/>
                </a:solidFill>
                <a:latin typeface="Verdana" pitchFamily="-112" charset="0"/>
              </a:rPr>
              <a:t>weicheren</a:t>
            </a:r>
            <a:r>
              <a:rPr lang="it-IT" sz="1400" dirty="0">
                <a:solidFill>
                  <a:srgbClr val="700D13"/>
                </a:solidFill>
                <a:latin typeface="Verdana" pitchFamily="-112" charset="0"/>
              </a:rPr>
              <a:t> und </a:t>
            </a:r>
            <a:r>
              <a:rPr lang="it-IT" sz="1400" dirty="0" err="1">
                <a:solidFill>
                  <a:srgbClr val="700D13"/>
                </a:solidFill>
                <a:latin typeface="Verdana" pitchFamily="-112" charset="0"/>
              </a:rPr>
              <a:t>angenehmeren</a:t>
            </a:r>
            <a:r>
              <a:rPr lang="it-IT" sz="1400" dirty="0">
                <a:solidFill>
                  <a:srgbClr val="700D13"/>
                </a:solidFill>
                <a:latin typeface="Verdana" pitchFamily="-112" charset="0"/>
              </a:rPr>
              <a:t> </a:t>
            </a:r>
            <a:r>
              <a:rPr lang="it-IT" sz="1400" dirty="0" err="1">
                <a:solidFill>
                  <a:srgbClr val="700D13"/>
                </a:solidFill>
                <a:latin typeface="Verdana" pitchFamily="-112" charset="0"/>
              </a:rPr>
              <a:t>Geschmack</a:t>
            </a:r>
            <a:r>
              <a:rPr lang="it-IT" sz="1400" dirty="0">
                <a:solidFill>
                  <a:srgbClr val="700D13"/>
                </a:solidFill>
                <a:latin typeface="Verdana" pitchFamily="-112" charset="0"/>
              </a:rPr>
              <a:t> </a:t>
            </a:r>
            <a:r>
              <a:rPr lang="it-IT" sz="1400" dirty="0" err="1">
                <a:solidFill>
                  <a:srgbClr val="700D13"/>
                </a:solidFill>
                <a:latin typeface="Verdana" pitchFamily="-112" charset="0"/>
              </a:rPr>
              <a:t>zu</a:t>
            </a:r>
            <a:r>
              <a:rPr lang="it-IT" sz="1400" dirty="0">
                <a:solidFill>
                  <a:srgbClr val="700D13"/>
                </a:solidFill>
                <a:latin typeface="Verdana" pitchFamily="-112" charset="0"/>
              </a:rPr>
              <a:t> </a:t>
            </a:r>
            <a:r>
              <a:rPr lang="it-IT" sz="1400" dirty="0" err="1">
                <a:solidFill>
                  <a:srgbClr val="700D13"/>
                </a:solidFill>
                <a:latin typeface="Verdana" pitchFamily="-112" charset="0"/>
              </a:rPr>
              <a:t>schenken</a:t>
            </a:r>
            <a:r>
              <a:rPr lang="it-IT" sz="1400" dirty="0">
                <a:solidFill>
                  <a:srgbClr val="700D13"/>
                </a:solidFill>
                <a:latin typeface="Verdana" pitchFamily="-112" charset="0"/>
              </a:rPr>
              <a:t>, </a:t>
            </a:r>
            <a:r>
              <a:rPr lang="it-IT" sz="1400" dirty="0" err="1">
                <a:solidFill>
                  <a:srgbClr val="700D13"/>
                </a:solidFill>
                <a:latin typeface="Verdana" pitchFamily="-112" charset="0"/>
              </a:rPr>
              <a:t>mit</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Reduzierung</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Affinationszeiten</a:t>
            </a:r>
            <a:r>
              <a:rPr lang="it-IT" sz="1400" dirty="0">
                <a:solidFill>
                  <a:srgbClr val="700D13"/>
                </a:solidFill>
                <a:latin typeface="Verdana" pitchFamily="-112" charset="0"/>
              </a:rPr>
              <a:t>.</a:t>
            </a:r>
          </a:p>
          <a:p>
            <a:pPr eaLnBrk="0" hangingPunct="0">
              <a:defRPr/>
            </a:pPr>
            <a:endParaRPr lang="it-IT" sz="1400" dirty="0">
              <a:solidFill>
                <a:srgbClr val="700D13"/>
              </a:solidFill>
              <a:latin typeface="Verdana" pitchFamily="-112" charset="0"/>
            </a:endParaRPr>
          </a:p>
          <a:p>
            <a:pPr eaLnBrk="0" hangingPunct="0">
              <a:buFontTx/>
              <a:buChar char="-"/>
              <a:defRPr/>
            </a:pP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Stabilisierung</a:t>
            </a: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der</a:t>
            </a:r>
            <a:r>
              <a:rPr lang="it-IT" sz="1400" b="1" cap="all" dirty="0">
                <a:solidFill>
                  <a:srgbClr val="700D13"/>
                </a:solidFill>
                <a:latin typeface="Verdana" pitchFamily="-112" charset="0"/>
              </a:rPr>
              <a:t> </a:t>
            </a:r>
            <a:r>
              <a:rPr lang="it-IT" sz="1400" b="1" cap="all" dirty="0" err="1">
                <a:solidFill>
                  <a:srgbClr val="700D13"/>
                </a:solidFill>
                <a:latin typeface="Verdana" pitchFamily="-112" charset="0"/>
              </a:rPr>
              <a:t>Farbe</a:t>
            </a:r>
            <a:r>
              <a:rPr lang="it-IT" sz="1400" b="1" cap="all" dirty="0">
                <a:solidFill>
                  <a:srgbClr val="700D13"/>
                </a:solidFill>
                <a:latin typeface="Verdana" pitchFamily="-112" charset="0"/>
              </a:rPr>
              <a:t> </a:t>
            </a:r>
          </a:p>
          <a:p>
            <a:pPr eaLnBrk="0" hangingPunct="0">
              <a:defRPr/>
            </a:pP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wissenschaftliche</a:t>
            </a:r>
            <a:r>
              <a:rPr lang="it-IT" sz="1400" dirty="0">
                <a:solidFill>
                  <a:srgbClr val="700D13"/>
                </a:solidFill>
                <a:latin typeface="Verdana" pitchFamily="-112" charset="0"/>
              </a:rPr>
              <a:t>, </a:t>
            </a:r>
            <a:r>
              <a:rPr lang="it-IT" sz="1400" dirty="0" err="1">
                <a:solidFill>
                  <a:srgbClr val="700D13"/>
                </a:solidFill>
                <a:latin typeface="Verdana" pitchFamily="-112" charset="0"/>
              </a:rPr>
              <a:t>nicht-empirische</a:t>
            </a:r>
            <a:r>
              <a:rPr lang="it-IT" sz="1400" dirty="0">
                <a:solidFill>
                  <a:srgbClr val="700D13"/>
                </a:solidFill>
                <a:latin typeface="Verdana" pitchFamily="-112" charset="0"/>
              </a:rPr>
              <a:t> </a:t>
            </a:r>
            <a:r>
              <a:rPr lang="it-IT" sz="1400" dirty="0" err="1">
                <a:solidFill>
                  <a:srgbClr val="700D13"/>
                </a:solidFill>
                <a:latin typeface="Verdana" pitchFamily="-112" charset="0"/>
              </a:rPr>
              <a:t>Verwendung</a:t>
            </a:r>
            <a:r>
              <a:rPr lang="it-IT" sz="1400" dirty="0">
                <a:solidFill>
                  <a:srgbClr val="700D13"/>
                </a:solidFill>
                <a:latin typeface="Verdana" pitchFamily="-112" charset="0"/>
              </a:rPr>
              <a:t> von </a:t>
            </a:r>
            <a:r>
              <a:rPr lang="it-IT" sz="1400" dirty="0" err="1">
                <a:solidFill>
                  <a:srgbClr val="700D13"/>
                </a:solidFill>
                <a:latin typeface="Verdana" pitchFamily="-112" charset="0"/>
              </a:rPr>
              <a:t>Sauerstoff</a:t>
            </a:r>
            <a:r>
              <a:rPr lang="it-IT" sz="1400" dirty="0">
                <a:solidFill>
                  <a:srgbClr val="700D13"/>
                </a:solidFill>
                <a:latin typeface="Verdana" pitchFamily="-112" charset="0"/>
              </a:rPr>
              <a:t> in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Fermentation</a:t>
            </a:r>
            <a:r>
              <a:rPr lang="it-IT" sz="1400" dirty="0">
                <a:solidFill>
                  <a:srgbClr val="700D13"/>
                </a:solidFill>
                <a:latin typeface="Verdana" pitchFamily="-112" charset="0"/>
              </a:rPr>
              <a:t> </a:t>
            </a:r>
            <a:r>
              <a:rPr lang="it-IT" sz="1400" dirty="0" err="1">
                <a:solidFill>
                  <a:srgbClr val="700D13"/>
                </a:solidFill>
                <a:latin typeface="Verdana" pitchFamily="-112" charset="0"/>
              </a:rPr>
              <a:t>mit</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Ganimedemethode</a:t>
            </a:r>
            <a:r>
              <a:rPr lang="it-IT" sz="1400" dirty="0">
                <a:solidFill>
                  <a:srgbClr val="700D13"/>
                </a:solidFill>
                <a:latin typeface="Verdana" pitchFamily="-112" charset="0"/>
              </a:rPr>
              <a:t>, </a:t>
            </a:r>
            <a:r>
              <a:rPr lang="it-IT" sz="1400" dirty="0" err="1">
                <a:solidFill>
                  <a:srgbClr val="700D13"/>
                </a:solidFill>
                <a:latin typeface="Verdana" pitchFamily="-112" charset="0"/>
              </a:rPr>
              <a:t>ermöglicht</a:t>
            </a:r>
            <a:r>
              <a:rPr lang="it-IT" sz="1400" dirty="0">
                <a:solidFill>
                  <a:srgbClr val="700D13"/>
                </a:solidFill>
                <a:latin typeface="Verdana" pitchFamily="-112" charset="0"/>
              </a:rPr>
              <a:t>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Befestigung</a:t>
            </a:r>
            <a:r>
              <a:rPr lang="it-IT" sz="1400" dirty="0">
                <a:solidFill>
                  <a:srgbClr val="700D13"/>
                </a:solidFill>
                <a:latin typeface="Verdana" pitchFamily="-112" charset="0"/>
              </a:rPr>
              <a:t> und </a:t>
            </a:r>
            <a:r>
              <a:rPr lang="it-IT" sz="1400" dirty="0" err="1">
                <a:solidFill>
                  <a:srgbClr val="700D13"/>
                </a:solidFill>
                <a:latin typeface="Verdana" pitchFamily="-112" charset="0"/>
              </a:rPr>
              <a:t>die</a:t>
            </a:r>
            <a:r>
              <a:rPr lang="it-IT" sz="1400" dirty="0">
                <a:solidFill>
                  <a:srgbClr val="700D13"/>
                </a:solidFill>
                <a:latin typeface="Verdana" pitchFamily="-112" charset="0"/>
              </a:rPr>
              <a:t> </a:t>
            </a:r>
            <a:r>
              <a:rPr lang="it-IT" sz="1400" dirty="0" err="1">
                <a:solidFill>
                  <a:srgbClr val="700D13"/>
                </a:solidFill>
                <a:latin typeface="Verdana" pitchFamily="-112" charset="0"/>
              </a:rPr>
              <a:t>Stabilisierung</a:t>
            </a:r>
            <a:r>
              <a:rPr lang="it-IT" sz="1400" dirty="0">
                <a:solidFill>
                  <a:srgbClr val="700D13"/>
                </a:solidFill>
                <a:latin typeface="Verdana" pitchFamily="-112" charset="0"/>
              </a:rPr>
              <a:t> </a:t>
            </a:r>
            <a:r>
              <a:rPr lang="it-IT" sz="1400" dirty="0" err="1">
                <a:solidFill>
                  <a:srgbClr val="700D13"/>
                </a:solidFill>
                <a:latin typeface="Verdana" pitchFamily="-112" charset="0"/>
              </a:rPr>
              <a:t>der</a:t>
            </a:r>
            <a:r>
              <a:rPr lang="it-IT" sz="1400" dirty="0">
                <a:solidFill>
                  <a:srgbClr val="700D13"/>
                </a:solidFill>
                <a:latin typeface="Verdana" pitchFamily="-112" charset="0"/>
              </a:rPr>
              <a:t> </a:t>
            </a:r>
            <a:r>
              <a:rPr lang="it-IT" sz="1400" dirty="0" err="1">
                <a:solidFill>
                  <a:srgbClr val="700D13"/>
                </a:solidFill>
                <a:latin typeface="Verdana" pitchFamily="-112" charset="0"/>
              </a:rPr>
              <a:t>gewonnenen</a:t>
            </a:r>
            <a:r>
              <a:rPr lang="it-IT" sz="1400" dirty="0">
                <a:solidFill>
                  <a:srgbClr val="700D13"/>
                </a:solidFill>
                <a:latin typeface="Verdana" pitchFamily="-112" charset="0"/>
              </a:rPr>
              <a:t> </a:t>
            </a:r>
            <a:r>
              <a:rPr lang="it-IT" sz="1400" dirty="0" err="1">
                <a:solidFill>
                  <a:srgbClr val="700D13"/>
                </a:solidFill>
                <a:latin typeface="Verdana" pitchFamily="-112" charset="0"/>
              </a:rPr>
              <a:t>Farbstoffe</a:t>
            </a:r>
            <a:r>
              <a:rPr lang="it-IT" sz="1400" dirty="0">
                <a:solidFill>
                  <a:srgbClr val="700D13"/>
                </a:solidFill>
                <a:latin typeface="Verdana" pitchFamily="-112" charset="0"/>
              </a:rPr>
              <a:t>.</a:t>
            </a:r>
          </a:p>
        </p:txBody>
      </p:sp>
      <p:sp>
        <p:nvSpPr>
          <p:cNvPr id="67588" name="Text Box 6"/>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0B7C3D10-86B3-1849-B661-3049DE6DCA60}" type="slidenum">
              <a:rPr lang="it-IT" sz="1000" b="1">
                <a:solidFill>
                  <a:srgbClr val="80060D"/>
                </a:solidFill>
                <a:latin typeface="Verdana" pitchFamily="-112" charset="0"/>
              </a:rPr>
              <a:pPr eaLnBrk="0" hangingPunct="0">
                <a:spcBef>
                  <a:spcPct val="50000"/>
                </a:spcBef>
              </a:pPr>
              <a:t>27</a:t>
            </a:fld>
            <a:endParaRPr lang="it-IT" sz="1200" b="1">
              <a:solidFill>
                <a:srgbClr val="80060D"/>
              </a:solidFill>
              <a:latin typeface="Verdana" pitchFamily="-112" charset="0"/>
            </a:endParaRPr>
          </a:p>
        </p:txBody>
      </p:sp>
      <p:sp>
        <p:nvSpPr>
          <p:cNvPr id="67589"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ext Box 4"/>
          <p:cNvSpPr txBox="1">
            <a:spLocks noChangeArrowheads="1"/>
          </p:cNvSpPr>
          <p:nvPr/>
        </p:nvSpPr>
        <p:spPr bwMode="auto">
          <a:xfrm>
            <a:off x="304800" y="1279525"/>
            <a:ext cx="68580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Wechselwirkungsparameter zwischen Gas und Most/Wein</a:t>
            </a:r>
            <a:endParaRPr lang="it-IT" sz="1600" b="1" baseline="26000">
              <a:solidFill>
                <a:srgbClr val="80060D"/>
              </a:solidFill>
              <a:latin typeface="Verdana" pitchFamily="-112" charset="0"/>
            </a:endParaRPr>
          </a:p>
        </p:txBody>
      </p:sp>
      <p:sp>
        <p:nvSpPr>
          <p:cNvPr id="69635" name="Text Box 17"/>
          <p:cNvSpPr txBox="1">
            <a:spLocks noChangeArrowheads="1"/>
          </p:cNvSpPr>
          <p:nvPr/>
        </p:nvSpPr>
        <p:spPr bwMode="auto">
          <a:xfrm>
            <a:off x="914400" y="2009775"/>
            <a:ext cx="7696200" cy="3324225"/>
          </a:xfrm>
          <a:prstGeom prst="rect">
            <a:avLst/>
          </a:prstGeom>
          <a:noFill/>
          <a:ln w="9525">
            <a:noFill/>
            <a:miter lim="800000"/>
            <a:headEnd/>
            <a:tailEnd/>
          </a:ln>
        </p:spPr>
        <p:txBody>
          <a:bodyPr>
            <a:prstTxWarp prst="textNoShape">
              <a:avLst/>
            </a:prstTxWarp>
            <a:spAutoFit/>
          </a:bodyPr>
          <a:lstStyle/>
          <a:p>
            <a:pPr eaLnBrk="0" hangingPunct="0"/>
            <a:endParaRPr lang="it-IT" sz="1400">
              <a:solidFill>
                <a:srgbClr val="800000"/>
              </a:solidFill>
              <a:latin typeface="Verdana" pitchFamily="-112" charset="0"/>
            </a:endParaRPr>
          </a:p>
          <a:p>
            <a:pPr hangingPunct="0"/>
            <a:r>
              <a:rPr lang="en-US" sz="1400" b="1">
                <a:solidFill>
                  <a:srgbClr val="800000"/>
                </a:solidFill>
                <a:latin typeface="Verdana" pitchFamily="-112" charset="0"/>
              </a:rPr>
              <a:t>Die optimalen physikalischen und chemischen Bedingungen für die Interaktion zwischen dem im Most-Wein hineingeführten Gas</a:t>
            </a:r>
            <a:r>
              <a:rPr lang="en-US" sz="1400">
                <a:solidFill>
                  <a:srgbClr val="800000"/>
                </a:solidFill>
                <a:latin typeface="Verdana" pitchFamily="-112" charset="0"/>
              </a:rPr>
              <a:t>, welche also die reale Wirksamkeit seiner Verwendung in der Gärung garantieren, sind:</a:t>
            </a:r>
            <a:endParaRPr lang="it-IT" sz="1400">
              <a:solidFill>
                <a:srgbClr val="800000"/>
              </a:solidFill>
              <a:latin typeface="Verdana" pitchFamily="-112" charset="0"/>
            </a:endParaRPr>
          </a:p>
          <a:p>
            <a:pPr hangingPunct="0"/>
            <a:r>
              <a:rPr lang="en-US" sz="1400">
                <a:solidFill>
                  <a:srgbClr val="800000"/>
                </a:solidFill>
                <a:latin typeface="Verdana" pitchFamily="-112" charset="0"/>
              </a:rPr>
              <a:t> </a:t>
            </a:r>
            <a:endParaRPr lang="it-IT" sz="1400">
              <a:solidFill>
                <a:srgbClr val="800000"/>
              </a:solidFill>
              <a:latin typeface="Verdana" pitchFamily="-112" charset="0"/>
            </a:endParaRPr>
          </a:p>
          <a:p>
            <a:pPr hangingPunct="0"/>
            <a:r>
              <a:rPr lang="en-US" sz="1400">
                <a:solidFill>
                  <a:srgbClr val="800000"/>
                </a:solidFill>
                <a:latin typeface="Verdana" pitchFamily="-112" charset="0"/>
              </a:rPr>
              <a:t> </a:t>
            </a:r>
            <a:r>
              <a:rPr lang="en-US" sz="1400" b="1">
                <a:solidFill>
                  <a:srgbClr val="800000"/>
                </a:solidFill>
                <a:latin typeface="Verdana" pitchFamily="-112" charset="0"/>
              </a:rPr>
              <a:t>1. Angemessener Druck, der die Löslichkeit  des Gases ermöglicht und garantiert (Henry-Gesetz)</a:t>
            </a:r>
            <a:endParaRPr lang="it-IT" sz="1400" b="1">
              <a:solidFill>
                <a:srgbClr val="800000"/>
              </a:solidFill>
              <a:latin typeface="Verdana" pitchFamily="-112" charset="0"/>
            </a:endParaRPr>
          </a:p>
          <a:p>
            <a:pPr hangingPunct="0"/>
            <a:r>
              <a:rPr lang="en-US" sz="1400" b="1">
                <a:solidFill>
                  <a:srgbClr val="800000"/>
                </a:solidFill>
                <a:latin typeface="Verdana" pitchFamily="-112" charset="0"/>
              </a:rPr>
              <a:t> </a:t>
            </a:r>
            <a:endParaRPr lang="it-IT" sz="1400" b="1">
              <a:solidFill>
                <a:srgbClr val="800000"/>
              </a:solidFill>
              <a:latin typeface="Verdana" pitchFamily="-112" charset="0"/>
            </a:endParaRPr>
          </a:p>
          <a:p>
            <a:pPr hangingPunct="0"/>
            <a:r>
              <a:rPr lang="en-US" sz="1400" b="1">
                <a:solidFill>
                  <a:srgbClr val="800000"/>
                </a:solidFill>
                <a:latin typeface="Verdana" pitchFamily="-112" charset="0"/>
              </a:rPr>
              <a:t>2. Ausreichende Kontaktszeit, um die Wechselwirkung zwischen Gas und Most/Wein zu versichern</a:t>
            </a:r>
            <a:endParaRPr lang="it-IT" sz="1400" b="1">
              <a:solidFill>
                <a:srgbClr val="800000"/>
              </a:solidFill>
              <a:latin typeface="Verdana" pitchFamily="-112" charset="0"/>
            </a:endParaRPr>
          </a:p>
          <a:p>
            <a:pPr hangingPunct="0"/>
            <a:r>
              <a:rPr lang="en-US" sz="1400" b="1">
                <a:solidFill>
                  <a:srgbClr val="800000"/>
                </a:solidFill>
                <a:latin typeface="Verdana" pitchFamily="-112" charset="0"/>
              </a:rPr>
              <a:t> </a:t>
            </a:r>
            <a:endParaRPr lang="it-IT" sz="1400" b="1">
              <a:solidFill>
                <a:srgbClr val="800000"/>
              </a:solidFill>
              <a:latin typeface="Verdana" pitchFamily="-112" charset="0"/>
            </a:endParaRPr>
          </a:p>
          <a:p>
            <a:pPr hangingPunct="0"/>
            <a:r>
              <a:rPr lang="en-US" sz="1400" b="1">
                <a:solidFill>
                  <a:srgbClr val="800000"/>
                </a:solidFill>
                <a:latin typeface="Verdana" pitchFamily="-112" charset="0"/>
              </a:rPr>
              <a:t>3. Breite Kontaktsoberflaeche, um das ganze Produkt zu decken</a:t>
            </a:r>
            <a:endParaRPr lang="it-IT" sz="1400" b="1">
              <a:solidFill>
                <a:srgbClr val="800000"/>
              </a:solidFill>
              <a:latin typeface="Verdana" pitchFamily="-112" charset="0"/>
            </a:endParaRPr>
          </a:p>
          <a:p>
            <a:pPr hangingPunct="0"/>
            <a:r>
              <a:rPr lang="en-US" sz="1400" b="1">
                <a:solidFill>
                  <a:srgbClr val="800000"/>
                </a:solidFill>
                <a:latin typeface="Verdana" pitchFamily="-112" charset="0"/>
              </a:rPr>
              <a:t> </a:t>
            </a:r>
            <a:endParaRPr lang="it-IT" sz="1400" b="1">
              <a:solidFill>
                <a:srgbClr val="800000"/>
              </a:solidFill>
              <a:latin typeface="Verdana" pitchFamily="-112" charset="0"/>
            </a:endParaRPr>
          </a:p>
          <a:p>
            <a:pPr hangingPunct="0"/>
            <a:r>
              <a:rPr lang="en-US" sz="1400" b="1">
                <a:solidFill>
                  <a:srgbClr val="800000"/>
                </a:solidFill>
                <a:latin typeface="Verdana" pitchFamily="-112" charset="0"/>
              </a:rPr>
              <a:t>4. Ideale Temperatur </a:t>
            </a:r>
            <a:r>
              <a:rPr lang="en-US" sz="1400">
                <a:solidFill>
                  <a:srgbClr val="800000"/>
                </a:solidFill>
                <a:latin typeface="Verdana" pitchFamily="-112" charset="0"/>
              </a:rPr>
              <a:t>(niedrige Temperaturen fördern die Löslichkeit des Gases).</a:t>
            </a:r>
            <a:endParaRPr lang="it-IT" sz="1400">
              <a:solidFill>
                <a:srgbClr val="800000"/>
              </a:solidFill>
              <a:latin typeface="Verdana" pitchFamily="-112" charset="0"/>
            </a:endParaRPr>
          </a:p>
          <a:p>
            <a:pPr eaLnBrk="0" hangingPunct="0"/>
            <a:endParaRPr lang="it-IT" sz="1400">
              <a:solidFill>
                <a:srgbClr val="800000"/>
              </a:solidFill>
              <a:latin typeface="Verdana" pitchFamily="-112" charset="0"/>
            </a:endParaRPr>
          </a:p>
        </p:txBody>
      </p:sp>
      <p:sp>
        <p:nvSpPr>
          <p:cNvPr id="69636" name="Text Box 20"/>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2102429-22A0-584A-937B-A8E9F4BF6381}" type="slidenum">
              <a:rPr lang="it-IT" sz="1000" b="1">
                <a:solidFill>
                  <a:srgbClr val="80060D"/>
                </a:solidFill>
                <a:latin typeface="Verdana" pitchFamily="-112" charset="0"/>
              </a:rPr>
              <a:pPr eaLnBrk="0" hangingPunct="0">
                <a:spcBef>
                  <a:spcPct val="50000"/>
                </a:spcBef>
              </a:pPr>
              <a:t>28</a:t>
            </a:fld>
            <a:endParaRPr lang="it-IT" sz="1200" b="1">
              <a:solidFill>
                <a:srgbClr val="80060D"/>
              </a:solidFill>
              <a:latin typeface="Verdana" pitchFamily="-112" charset="0"/>
            </a:endParaRPr>
          </a:p>
        </p:txBody>
      </p:sp>
      <p:sp>
        <p:nvSpPr>
          <p:cNvPr id="69637"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682" name="Picture 1039"/>
          <p:cNvPicPr>
            <a:picLocks noChangeAspect="1" noChangeArrowheads="1"/>
          </p:cNvPicPr>
          <p:nvPr/>
        </p:nvPicPr>
        <p:blipFill>
          <a:blip r:embed="rId3"/>
          <a:srcRect/>
          <a:stretch>
            <a:fillRect/>
          </a:stretch>
        </p:blipFill>
        <p:spPr bwMode="auto">
          <a:xfrm>
            <a:off x="1295400" y="1981200"/>
            <a:ext cx="4772025" cy="4319588"/>
          </a:xfrm>
          <a:prstGeom prst="rect">
            <a:avLst/>
          </a:prstGeom>
          <a:noFill/>
          <a:ln w="9525">
            <a:noFill/>
            <a:miter lim="800000"/>
            <a:headEnd/>
            <a:tailEnd/>
          </a:ln>
        </p:spPr>
      </p:pic>
      <p:sp>
        <p:nvSpPr>
          <p:cNvPr id="71683" name="Text Box 1027"/>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DIE REGEL VON HENRY und Metodo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sp>
        <p:nvSpPr>
          <p:cNvPr id="71684" name="Text Box 1030"/>
          <p:cNvSpPr>
            <a:spLocks noGrp="1" noChangeArrowheads="1"/>
          </p:cNvSpPr>
          <p:nvPr>
            <p:ph type="ctrTitle"/>
          </p:nvPr>
        </p:nvSpPr>
        <p:spPr>
          <a:xfrm>
            <a:off x="6400800" y="1165225"/>
            <a:ext cx="2667000" cy="5159375"/>
          </a:xfrm>
        </p:spPr>
        <p:txBody>
          <a:bodyPr anchor="t"/>
          <a:lstStyle/>
          <a:p>
            <a:pPr algn="l"/>
            <a:r>
              <a:rPr lang="en-US" sz="1000" smtClean="0">
                <a:latin typeface="Verdana" pitchFamily="-112" charset="0"/>
                <a:ea typeface="Verdana" pitchFamily="-112" charset="0"/>
                <a:cs typeface="Verdana" pitchFamily="-112" charset="0"/>
              </a:rPr>
              <a:t>Mit den Ganimede Fermentierapparëte, kann die Leitung der technischen Gasen auf </a:t>
            </a:r>
            <a:r>
              <a:rPr lang="en-US" sz="1000" b="1" smtClean="0">
                <a:latin typeface="Verdana" pitchFamily="-112" charset="0"/>
                <a:ea typeface="Verdana" pitchFamily="-112" charset="0"/>
                <a:cs typeface="Verdana" pitchFamily="-112" charset="0"/>
              </a:rPr>
              <a:t>wissenschaftlicher </a:t>
            </a:r>
            <a:r>
              <a:rPr lang="en-US" sz="1000" smtClean="0">
                <a:latin typeface="Verdana" pitchFamily="-112" charset="0"/>
                <a:ea typeface="Verdana" pitchFamily="-112" charset="0"/>
                <a:cs typeface="Verdana" pitchFamily="-112" charset="0"/>
              </a:rPr>
              <a:t>Art stattfinden, dank dem physikalischen Prinzip als "</a:t>
            </a:r>
            <a:r>
              <a:rPr lang="en-US" sz="1000" b="1" smtClean="0">
                <a:latin typeface="Verdana" pitchFamily="-112" charset="0"/>
                <a:ea typeface="Verdana" pitchFamily="-112" charset="0"/>
                <a:cs typeface="Verdana" pitchFamily="-112" charset="0"/>
              </a:rPr>
              <a:t>Henry-Gesetz</a:t>
            </a:r>
            <a:r>
              <a:rPr lang="en-US" sz="1000" smtClean="0">
                <a:latin typeface="Verdana" pitchFamily="-112" charset="0"/>
                <a:ea typeface="Verdana" pitchFamily="-112" charset="0"/>
                <a:cs typeface="Verdana" pitchFamily="-112" charset="0"/>
              </a:rPr>
              <a:t>"bekannt</a:t>
            </a:r>
            <a:r>
              <a:rPr lang="it-IT" sz="1000" smtClean="0">
                <a:latin typeface="Verdana" pitchFamily="-112" charset="0"/>
                <a:ea typeface="Verdana" pitchFamily="-112" charset="0"/>
                <a:cs typeface="Verdana" pitchFamily="-112" charset="0"/>
              </a:rPr>
              <a:t/>
            </a:r>
            <a:br>
              <a:rPr lang="it-IT" sz="1000" smtClean="0">
                <a:latin typeface="Verdana" pitchFamily="-112" charset="0"/>
                <a:ea typeface="Verdana" pitchFamily="-112" charset="0"/>
                <a:cs typeface="Verdana" pitchFamily="-112" charset="0"/>
              </a:rPr>
            </a:br>
            <a:r>
              <a:rPr lang="en-US" sz="1000" smtClean="0">
                <a:latin typeface="Verdana" pitchFamily="-112" charset="0"/>
                <a:ea typeface="Verdana" pitchFamily="-112" charset="0"/>
                <a:cs typeface="Verdana" pitchFamily="-112" charset="0"/>
              </a:rPr>
              <a:t> </a:t>
            </a:r>
            <a:r>
              <a:rPr lang="it-IT" sz="1000" smtClean="0">
                <a:latin typeface="Verdana" pitchFamily="-112" charset="0"/>
                <a:ea typeface="Verdana" pitchFamily="-112" charset="0"/>
                <a:cs typeface="Verdana" pitchFamily="-112" charset="0"/>
              </a:rPr>
              <a:t/>
            </a:r>
            <a:br>
              <a:rPr lang="it-IT" sz="1000" smtClean="0">
                <a:latin typeface="Verdana" pitchFamily="-112" charset="0"/>
                <a:ea typeface="Verdana" pitchFamily="-112" charset="0"/>
                <a:cs typeface="Verdana" pitchFamily="-112" charset="0"/>
              </a:rPr>
            </a:br>
            <a:r>
              <a:rPr lang="en-US" sz="1000" smtClean="0">
                <a:latin typeface="Verdana" pitchFamily="-112" charset="0"/>
                <a:ea typeface="Verdana" pitchFamily="-112" charset="0"/>
                <a:cs typeface="Verdana" pitchFamily="-112" charset="0"/>
              </a:rPr>
              <a:t>Das unter die Trennwand eingeführte technische Gas, wird wegen dem Druck der höher liegenden Flüssigkeit, der gleiche Druck auf der selben Flüssigkeit ausüben.</a:t>
            </a:r>
            <a:r>
              <a:rPr lang="it-IT" sz="1000" smtClean="0">
                <a:latin typeface="Verdana" pitchFamily="-112" charset="0"/>
                <a:ea typeface="Verdana" pitchFamily="-112" charset="0"/>
                <a:cs typeface="Verdana" pitchFamily="-112" charset="0"/>
              </a:rPr>
              <a:t/>
            </a:r>
            <a:br>
              <a:rPr lang="it-IT" sz="1000" smtClean="0">
                <a:latin typeface="Verdana" pitchFamily="-112" charset="0"/>
                <a:ea typeface="Verdana" pitchFamily="-112" charset="0"/>
                <a:cs typeface="Verdana" pitchFamily="-112" charset="0"/>
              </a:rPr>
            </a:br>
            <a:r>
              <a:rPr lang="en-US" sz="1000" smtClean="0">
                <a:latin typeface="Verdana" pitchFamily="-112" charset="0"/>
                <a:ea typeface="Verdana" pitchFamily="-112" charset="0"/>
                <a:cs typeface="Verdana" pitchFamily="-112" charset="0"/>
              </a:rPr>
              <a:t>Deswegen, wird sich das Gas in der Flüssigkeit lösen, um mit ihr eine Bindung zu bilden: dies alles findet nach KONTROLLIERBAREN UND WIEDERHOLBAREN PARAMETERN statt, den es dem Oenologen ermöglichen, eine reale Leitung des Prozesses zu führen, ohne Improvisationen oder Überraschungen. </a:t>
            </a:r>
            <a:r>
              <a:rPr lang="it-IT" sz="1000" smtClean="0">
                <a:latin typeface="Verdana" pitchFamily="-112" charset="0"/>
                <a:ea typeface="Verdana" pitchFamily="-112" charset="0"/>
                <a:cs typeface="Verdana" pitchFamily="-112" charset="0"/>
              </a:rPr>
              <a:t/>
            </a:r>
            <a:br>
              <a:rPr lang="it-IT" sz="1000" smtClean="0">
                <a:latin typeface="Verdana" pitchFamily="-112" charset="0"/>
                <a:ea typeface="Verdana" pitchFamily="-112" charset="0"/>
                <a:cs typeface="Verdana" pitchFamily="-112" charset="0"/>
              </a:rPr>
            </a:br>
            <a:r>
              <a:rPr lang="en-US" sz="1000" smtClean="0">
                <a:latin typeface="Verdana" pitchFamily="-112" charset="0"/>
                <a:ea typeface="Verdana" pitchFamily="-112" charset="0"/>
                <a:cs typeface="Verdana" pitchFamily="-112" charset="0"/>
              </a:rPr>
              <a:t>Bei der Eröffnung des Bypasses befreit sich die ganze Masse Gas, die bisher unter Druck war, auf den Tresterhut, mit einem stärkeren Mischungseffekt, dank dem wegen der plötzlichen Verminderung an Druck gebildeten Dekompressionsphänomen. (z.B.: Schaumweinflasche entkorken).</a:t>
            </a:r>
            <a:r>
              <a:rPr lang="it-IT" sz="1000" smtClean="0"/>
              <a:t/>
            </a:r>
            <a:br>
              <a:rPr lang="it-IT" sz="1000" smtClean="0"/>
            </a:br>
            <a:r>
              <a:rPr lang="it-IT" sz="1000" smtClean="0">
                <a:solidFill>
                  <a:schemeClr val="bg2"/>
                </a:solidFill>
                <a:latin typeface="Verdana" pitchFamily="-112" charset="0"/>
              </a:rPr>
              <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sp>
        <p:nvSpPr>
          <p:cNvPr id="71685" name="Text Box 1033"/>
          <p:cNvSpPr txBox="1">
            <a:spLocks noChangeArrowheads="1"/>
          </p:cNvSpPr>
          <p:nvPr/>
        </p:nvSpPr>
        <p:spPr bwMode="auto">
          <a:xfrm>
            <a:off x="152400" y="4225925"/>
            <a:ext cx="1981200" cy="1323975"/>
          </a:xfrm>
          <a:prstGeom prst="rect">
            <a:avLst/>
          </a:prstGeom>
          <a:noFill/>
          <a:ln w="9525">
            <a:noFill/>
            <a:miter lim="800000"/>
            <a:headEnd/>
            <a:tailEnd/>
          </a:ln>
        </p:spPr>
        <p:txBody>
          <a:bodyPr>
            <a:prstTxWarp prst="textNoShape">
              <a:avLst/>
            </a:prstTxWarp>
            <a:spAutoFit/>
          </a:bodyPr>
          <a:lstStyle/>
          <a:p>
            <a:pPr eaLnBrk="0" hangingPunct="0"/>
            <a:r>
              <a:rPr lang="it-IT" sz="1000" b="1">
                <a:latin typeface="Verdana" pitchFamily="-112" charset="0"/>
              </a:rPr>
              <a:t>DAS HENRY-GESETZ</a:t>
            </a:r>
            <a:endParaRPr lang="it-IT" sz="1000">
              <a:latin typeface="Verdana" pitchFamily="-112" charset="0"/>
            </a:endParaRPr>
          </a:p>
          <a:p>
            <a:pPr eaLnBrk="0" hangingPunct="0"/>
            <a:endParaRPr lang="it-IT" sz="1000">
              <a:latin typeface="Verdana" pitchFamily="-112" charset="0"/>
            </a:endParaRPr>
          </a:p>
          <a:p>
            <a:pPr eaLnBrk="0" hangingPunct="0"/>
            <a:endParaRPr lang="it-IT" sz="1000">
              <a:latin typeface="Verdana" pitchFamily="-112" charset="0"/>
            </a:endParaRPr>
          </a:p>
          <a:p>
            <a:pPr eaLnBrk="0" hangingPunct="0"/>
            <a:r>
              <a:rPr lang="it-IT" sz="1000" b="1">
                <a:solidFill>
                  <a:srgbClr val="800000"/>
                </a:solidFill>
                <a:latin typeface="Verdana" pitchFamily="-112" charset="0"/>
              </a:rPr>
              <a:t>"Die eines in einer Flüssigkeit ist direkt proportional zum  des entsprechenden Gases über der Flüssigkeit"</a:t>
            </a:r>
            <a:endParaRPr lang="it-IT" sz="1000" b="1">
              <a:solidFill>
                <a:srgbClr val="800000"/>
              </a:solidFill>
            </a:endParaRPr>
          </a:p>
        </p:txBody>
      </p:sp>
      <p:sp>
        <p:nvSpPr>
          <p:cNvPr id="71686" name="Line 1035"/>
          <p:cNvSpPr>
            <a:spLocks noChangeShapeType="1"/>
          </p:cNvSpPr>
          <p:nvPr/>
        </p:nvSpPr>
        <p:spPr bwMode="auto">
          <a:xfrm>
            <a:off x="228600" y="4495800"/>
            <a:ext cx="19050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1687" name="Line 1040"/>
          <p:cNvSpPr>
            <a:spLocks noChangeShapeType="1"/>
          </p:cNvSpPr>
          <p:nvPr/>
        </p:nvSpPr>
        <p:spPr bwMode="auto">
          <a:xfrm>
            <a:off x="1828800" y="1905000"/>
            <a:ext cx="4495800" cy="0"/>
          </a:xfrm>
          <a:prstGeom prst="line">
            <a:avLst/>
          </a:prstGeom>
          <a:noFill/>
          <a:ln w="38100">
            <a:solidFill>
              <a:schemeClr val="tx1"/>
            </a:solidFill>
            <a:prstDash val="lgDashDot"/>
            <a:round/>
            <a:headEnd/>
            <a:tailEnd/>
          </a:ln>
        </p:spPr>
        <p:txBody>
          <a:bodyPr wrap="none" anchor="ctr">
            <a:prstTxWarp prst="textNoShape">
              <a:avLst/>
            </a:prstTxWarp>
          </a:bodyPr>
          <a:lstStyle/>
          <a:p>
            <a:endParaRPr lang="it-IT"/>
          </a:p>
        </p:txBody>
      </p:sp>
      <p:sp>
        <p:nvSpPr>
          <p:cNvPr id="71688" name="Line 1041"/>
          <p:cNvSpPr>
            <a:spLocks noChangeShapeType="1"/>
          </p:cNvSpPr>
          <p:nvPr/>
        </p:nvSpPr>
        <p:spPr bwMode="auto">
          <a:xfrm>
            <a:off x="1828800" y="6400800"/>
            <a:ext cx="4495800" cy="0"/>
          </a:xfrm>
          <a:prstGeom prst="line">
            <a:avLst/>
          </a:prstGeom>
          <a:noFill/>
          <a:ln w="38100">
            <a:solidFill>
              <a:schemeClr val="tx1"/>
            </a:solidFill>
            <a:prstDash val="lgDashDot"/>
            <a:round/>
            <a:headEnd/>
            <a:tailEnd/>
          </a:ln>
        </p:spPr>
        <p:txBody>
          <a:bodyPr wrap="none" anchor="ctr">
            <a:prstTxWarp prst="textNoShape">
              <a:avLst/>
            </a:prstTxWarp>
          </a:bodyPr>
          <a:lstStyle/>
          <a:p>
            <a:endParaRPr lang="it-IT"/>
          </a:p>
        </p:txBody>
      </p:sp>
      <p:sp>
        <p:nvSpPr>
          <p:cNvPr id="71689" name="Line 1044"/>
          <p:cNvSpPr>
            <a:spLocks noChangeShapeType="1"/>
          </p:cNvSpPr>
          <p:nvPr/>
        </p:nvSpPr>
        <p:spPr bwMode="auto">
          <a:xfrm>
            <a:off x="233363" y="2244725"/>
            <a:ext cx="1905000" cy="0"/>
          </a:xfrm>
          <a:prstGeom prst="line">
            <a:avLst/>
          </a:prstGeom>
          <a:noFill/>
          <a:ln w="63500">
            <a:solidFill>
              <a:srgbClr val="FF6699"/>
            </a:solidFill>
            <a:round/>
            <a:headEnd/>
            <a:tailEnd type="triangle" w="med" len="med"/>
          </a:ln>
        </p:spPr>
        <p:txBody>
          <a:bodyPr wrap="none" anchor="ctr">
            <a:prstTxWarp prst="textNoShape">
              <a:avLst/>
            </a:prstTxWarp>
          </a:bodyPr>
          <a:lstStyle/>
          <a:p>
            <a:endParaRPr lang="it-IT"/>
          </a:p>
        </p:txBody>
      </p:sp>
      <p:sp>
        <p:nvSpPr>
          <p:cNvPr id="71690" name="Text Box 1045"/>
          <p:cNvSpPr txBox="1">
            <a:spLocks noChangeArrowheads="1"/>
          </p:cNvSpPr>
          <p:nvPr/>
        </p:nvSpPr>
        <p:spPr bwMode="auto">
          <a:xfrm>
            <a:off x="166688" y="1689100"/>
            <a:ext cx="1981200" cy="554038"/>
          </a:xfrm>
          <a:prstGeom prst="rect">
            <a:avLst/>
          </a:prstGeom>
          <a:noFill/>
          <a:ln w="9525">
            <a:noFill/>
            <a:miter lim="800000"/>
            <a:headEnd/>
            <a:tailEnd/>
          </a:ln>
        </p:spPr>
        <p:txBody>
          <a:bodyPr>
            <a:prstTxWarp prst="textNoShape">
              <a:avLst/>
            </a:prstTxWarp>
            <a:spAutoFit/>
          </a:bodyPr>
          <a:lstStyle/>
          <a:p>
            <a:pPr eaLnBrk="0" hangingPunct="0"/>
            <a:r>
              <a:rPr lang="it-IT" sz="1000" b="1">
                <a:latin typeface="Verdana" pitchFamily="-112" charset="0"/>
              </a:rPr>
              <a:t>Die Flüssigkeit uebt einen Druck auf das Gas aus</a:t>
            </a:r>
            <a:endParaRPr lang="it-IT" sz="1000">
              <a:latin typeface="Verdana" pitchFamily="-112" charset="0"/>
            </a:endParaRPr>
          </a:p>
        </p:txBody>
      </p:sp>
      <p:sp>
        <p:nvSpPr>
          <p:cNvPr id="71691" name="Text Box 1046"/>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8037636-12CA-BF47-9F82-D5453E673921}" type="slidenum">
              <a:rPr lang="it-IT" sz="1000" b="1">
                <a:solidFill>
                  <a:srgbClr val="80060D"/>
                </a:solidFill>
                <a:latin typeface="Verdana" pitchFamily="-112" charset="0"/>
              </a:rPr>
              <a:pPr eaLnBrk="0" hangingPunct="0">
                <a:spcBef>
                  <a:spcPct val="50000"/>
                </a:spcBef>
              </a:pPr>
              <a:t>29</a:t>
            </a:fld>
            <a:endParaRPr lang="it-IT" sz="1200" b="1">
              <a:solidFill>
                <a:srgbClr val="80060D"/>
              </a:solidFill>
              <a:latin typeface="Verdana" pitchFamily="-112" charset="0"/>
            </a:endParaRPr>
          </a:p>
        </p:txBody>
      </p:sp>
      <p:sp>
        <p:nvSpPr>
          <p:cNvPr id="71692"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AutoShape 1026"/>
          <p:cNvSpPr>
            <a:spLocks noChangeArrowheads="1"/>
          </p:cNvSpPr>
          <p:nvPr/>
        </p:nvSpPr>
        <p:spPr bwMode="auto">
          <a:xfrm>
            <a:off x="2057400" y="1676400"/>
            <a:ext cx="2667000" cy="4572000"/>
          </a:xfrm>
          <a:prstGeom prst="downArrow">
            <a:avLst>
              <a:gd name="adj1" fmla="val 45361"/>
              <a:gd name="adj2" fmla="val 38929"/>
            </a:avLst>
          </a:prstGeom>
          <a:solidFill>
            <a:srgbClr val="C0C0C0">
              <a:alpha val="89803"/>
            </a:srgbClr>
          </a:solidFill>
          <a:ln w="9525">
            <a:noFill/>
            <a:miter lim="800000"/>
            <a:headEnd/>
            <a:tailEnd/>
          </a:ln>
        </p:spPr>
        <p:txBody>
          <a:bodyPr wrap="none" anchor="ctr">
            <a:prstTxWarp prst="textNoShape">
              <a:avLst/>
            </a:prstTxWarp>
          </a:bodyPr>
          <a:lstStyle/>
          <a:p>
            <a:pPr algn="r" eaLnBrk="0" hangingPunct="0"/>
            <a:endParaRPr lang="it-IT">
              <a:solidFill>
                <a:srgbClr val="797979"/>
              </a:solidFill>
            </a:endParaRPr>
          </a:p>
        </p:txBody>
      </p:sp>
      <p:sp>
        <p:nvSpPr>
          <p:cNvPr id="20483" name="Text Box 1027"/>
          <p:cNvSpPr>
            <a:spLocks noGrp="1" noChangeArrowheads="1"/>
          </p:cNvSpPr>
          <p:nvPr>
            <p:ph type="ctrTitle"/>
          </p:nvPr>
        </p:nvSpPr>
        <p:spPr>
          <a:xfrm>
            <a:off x="6629400" y="1676400"/>
            <a:ext cx="2438400" cy="3962400"/>
          </a:xfrm>
        </p:spPr>
        <p:txBody>
          <a:bodyPr anchor="t"/>
          <a:lstStyle/>
          <a:p>
            <a:pPr algn="l"/>
            <a:r>
              <a:rPr lang="it-IT" sz="1200" smtClean="0">
                <a:solidFill>
                  <a:srgbClr val="80060D"/>
                </a:solidFill>
                <a:latin typeface="Verdana" pitchFamily="-112" charset="0"/>
              </a:rPr>
              <a:t/>
            </a:r>
            <a:br>
              <a:rPr lang="it-IT" sz="1200" smtClean="0">
                <a:solidFill>
                  <a:srgbClr val="80060D"/>
                </a:solidFill>
                <a:latin typeface="Verdana" pitchFamily="-112" charset="0"/>
              </a:rPr>
            </a:br>
            <a:r>
              <a:rPr lang="en-US" sz="1200" smtClean="0">
                <a:solidFill>
                  <a:srgbClr val="797979"/>
                </a:solidFill>
                <a:latin typeface="Verdana" pitchFamily="-112" charset="0"/>
              </a:rPr>
              <a:t>Der Prozess der Weinproduktion ist die Hauptperson des Rohstoffes und ist die Figur des Weinprüfers.</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Dieser müsste verschiedene Gerüte zur Verfügung haben, soduss er zu seinen Vorteil</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die gunzen Veründerungen durch seiner Sensibilität und Bedürfnisse von Weingurten bis zur Flusche verwalten.</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Die Führung von den alles Veründerungen bestimmt wirsam Prozessen, die die allergrössten Resultate erreichbar von dem Rohstoffe führen.</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 </a:t>
            </a:r>
            <a:r>
              <a:rPr lang="it-IT" sz="1200" smtClean="0">
                <a:solidFill>
                  <a:srgbClr val="797979"/>
                </a:solidFill>
                <a:latin typeface="Verdana" pitchFamily="-112" charset="0"/>
              </a:rPr>
              <a:t/>
            </a:r>
            <a:br>
              <a:rPr lang="it-IT" sz="1200" smtClean="0">
                <a:solidFill>
                  <a:srgbClr val="797979"/>
                </a:solidFill>
                <a:latin typeface="Verdana" pitchFamily="-112" charset="0"/>
              </a:rPr>
            </a:br>
            <a:endParaRPr lang="it-IT" sz="1200" smtClean="0">
              <a:solidFill>
                <a:srgbClr val="797979"/>
              </a:solidFill>
              <a:latin typeface="Verdana" pitchFamily="-112" charset="0"/>
            </a:endParaRPr>
          </a:p>
        </p:txBody>
      </p:sp>
      <p:sp>
        <p:nvSpPr>
          <p:cNvPr id="20484" name="Text Box 1028"/>
          <p:cNvSpPr txBox="1">
            <a:spLocks noChangeArrowheads="1"/>
          </p:cNvSpPr>
          <p:nvPr/>
        </p:nvSpPr>
        <p:spPr bwMode="auto">
          <a:xfrm>
            <a:off x="2362200" y="2362200"/>
            <a:ext cx="2209800" cy="461963"/>
          </a:xfrm>
          <a:prstGeom prst="rect">
            <a:avLst/>
          </a:prstGeom>
          <a:noFill/>
          <a:ln w="9525">
            <a:noFill/>
            <a:miter lim="800000"/>
            <a:headEnd/>
            <a:tailEnd/>
          </a:ln>
        </p:spPr>
        <p:txBody>
          <a:bodyPr>
            <a:prstTxWarp prst="textNoShape">
              <a:avLst/>
            </a:prstTxWarp>
            <a:spAutoFit/>
          </a:bodyPr>
          <a:lstStyle/>
          <a:p>
            <a:pPr algn="ctr" eaLnBrk="0" hangingPunct="0">
              <a:spcBef>
                <a:spcPct val="50000"/>
              </a:spcBef>
              <a:defRPr/>
            </a:pPr>
            <a:r>
              <a:rPr lang="it-IT" b="1" cap="all" dirty="0" err="1">
                <a:solidFill>
                  <a:srgbClr val="80060D"/>
                </a:solidFill>
                <a:latin typeface="Verdana" pitchFamily="-112" charset="0"/>
              </a:rPr>
              <a:t>Önologe</a:t>
            </a:r>
            <a:endParaRPr lang="it-IT" cap="all" dirty="0"/>
          </a:p>
        </p:txBody>
      </p:sp>
      <p:sp>
        <p:nvSpPr>
          <p:cNvPr id="20485" name="Text Box 1029"/>
          <p:cNvSpPr txBox="1">
            <a:spLocks noChangeArrowheads="1"/>
          </p:cNvSpPr>
          <p:nvPr/>
        </p:nvSpPr>
        <p:spPr bwMode="auto">
          <a:xfrm>
            <a:off x="838200" y="4419600"/>
            <a:ext cx="1447800" cy="427038"/>
          </a:xfrm>
          <a:prstGeom prst="rect">
            <a:avLst/>
          </a:prstGeom>
          <a:noFill/>
          <a:ln w="9525">
            <a:noFill/>
            <a:miter lim="800000"/>
            <a:headEnd/>
            <a:tailEnd/>
          </a:ln>
        </p:spPr>
        <p:txBody>
          <a:bodyPr>
            <a:prstTxWarp prst="textNoShape">
              <a:avLst/>
            </a:prstTxWarp>
            <a:spAutoFit/>
          </a:bodyPr>
          <a:lstStyle/>
          <a:p>
            <a:pPr algn="ctr" eaLnBrk="0" hangingPunct="0">
              <a:lnSpc>
                <a:spcPct val="70000"/>
              </a:lnSpc>
              <a:spcBef>
                <a:spcPct val="50000"/>
              </a:spcBef>
            </a:pPr>
            <a:r>
              <a:rPr lang="en-US" sz="1500" b="1">
                <a:solidFill>
                  <a:srgbClr val="80060D"/>
                </a:solidFill>
                <a:latin typeface="Verdana" pitchFamily="-112" charset="0"/>
              </a:rPr>
              <a:t>Wirksam Weinbaum  </a:t>
            </a:r>
            <a:endParaRPr lang="it-IT" sz="1500" b="1">
              <a:solidFill>
                <a:srgbClr val="80060D"/>
              </a:solidFill>
              <a:latin typeface="Verdana" pitchFamily="-112" charset="0"/>
            </a:endParaRPr>
          </a:p>
        </p:txBody>
      </p:sp>
      <p:sp>
        <p:nvSpPr>
          <p:cNvPr id="20486" name="Text Box 1030"/>
          <p:cNvSpPr txBox="1">
            <a:spLocks noChangeArrowheads="1"/>
          </p:cNvSpPr>
          <p:nvPr/>
        </p:nvSpPr>
        <p:spPr bwMode="auto">
          <a:xfrm>
            <a:off x="2514600" y="4343400"/>
            <a:ext cx="1905000" cy="554038"/>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1500" b="1">
                <a:solidFill>
                  <a:srgbClr val="80060D"/>
                </a:solidFill>
                <a:latin typeface="Verdana" pitchFamily="-112" charset="0"/>
              </a:rPr>
              <a:t>Wirksam Weinbereitung  </a:t>
            </a:r>
            <a:endParaRPr lang="it-IT" sz="1500" b="1">
              <a:solidFill>
                <a:srgbClr val="80060D"/>
              </a:solidFill>
              <a:latin typeface="Verdana" pitchFamily="-112" charset="0"/>
            </a:endParaRPr>
          </a:p>
        </p:txBody>
      </p:sp>
      <p:sp>
        <p:nvSpPr>
          <p:cNvPr id="20487" name="Text Box 1031"/>
          <p:cNvSpPr txBox="1">
            <a:spLocks noChangeArrowheads="1"/>
          </p:cNvSpPr>
          <p:nvPr/>
        </p:nvSpPr>
        <p:spPr bwMode="auto">
          <a:xfrm>
            <a:off x="4495800" y="4343400"/>
            <a:ext cx="1600200" cy="554038"/>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1500" b="1">
                <a:solidFill>
                  <a:srgbClr val="80060D"/>
                </a:solidFill>
                <a:latin typeface="Verdana" pitchFamily="-112" charset="0"/>
              </a:rPr>
              <a:t>Wirksam Schärfung</a:t>
            </a:r>
            <a:r>
              <a:rPr lang="it-IT" sz="1500" b="1">
                <a:solidFill>
                  <a:srgbClr val="80060D"/>
                </a:solidFill>
                <a:latin typeface="Verdana" pitchFamily="-112" charset="0"/>
              </a:rPr>
              <a:t> </a:t>
            </a:r>
            <a:r>
              <a:rPr lang="en-US" sz="1500" b="1">
                <a:solidFill>
                  <a:srgbClr val="80060D"/>
                </a:solidFill>
                <a:latin typeface="Verdana" pitchFamily="-112" charset="0"/>
              </a:rPr>
              <a:t> </a:t>
            </a:r>
            <a:endParaRPr lang="it-IT" sz="1500" b="1">
              <a:solidFill>
                <a:srgbClr val="80060D"/>
              </a:solidFill>
              <a:latin typeface="Verdana" pitchFamily="-112" charset="0"/>
            </a:endParaRPr>
          </a:p>
        </p:txBody>
      </p:sp>
      <p:sp>
        <p:nvSpPr>
          <p:cNvPr id="20488" name="Text Box 1032"/>
          <p:cNvSpPr txBox="1">
            <a:spLocks noChangeArrowheads="1"/>
          </p:cNvSpPr>
          <p:nvPr/>
        </p:nvSpPr>
        <p:spPr bwMode="auto">
          <a:xfrm>
            <a:off x="9906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1. Von den Trauben zum Wein, mit Kriterium</a:t>
            </a:r>
            <a:endParaRPr lang="it-IT" sz="1200" b="1">
              <a:solidFill>
                <a:srgbClr val="80060D"/>
              </a:solidFill>
              <a:latin typeface="Verdana" pitchFamily="-112" charset="0"/>
            </a:endParaRPr>
          </a:p>
        </p:txBody>
      </p:sp>
      <p:sp>
        <p:nvSpPr>
          <p:cNvPr id="20489" name="Text Box 1033"/>
          <p:cNvSpPr txBox="1">
            <a:spLocks noChangeArrowheads="1"/>
          </p:cNvSpPr>
          <p:nvPr/>
        </p:nvSpPr>
        <p:spPr bwMode="auto">
          <a:xfrm>
            <a:off x="381000" y="2895600"/>
            <a:ext cx="6172200" cy="1655763"/>
          </a:xfrm>
          <a:prstGeom prst="rect">
            <a:avLst/>
          </a:prstGeom>
          <a:noFill/>
          <a:ln w="9525">
            <a:noFill/>
            <a:miter lim="800000"/>
            <a:headEnd/>
            <a:tailEnd/>
          </a:ln>
        </p:spPr>
        <p:txBody>
          <a:bodyPr>
            <a:prstTxWarp prst="textNoShape">
              <a:avLst/>
            </a:prstTxWarp>
            <a:spAutoFit/>
          </a:bodyPr>
          <a:lstStyle/>
          <a:p>
            <a:pPr algn="ctr" eaLnBrk="0" hangingPunct="0">
              <a:lnSpc>
                <a:spcPct val="60000"/>
              </a:lnSpc>
              <a:spcBef>
                <a:spcPct val="50000"/>
              </a:spcBef>
              <a:defRPr/>
            </a:pPr>
            <a:endParaRPr lang="it-IT" sz="1200" b="1" dirty="0">
              <a:solidFill>
                <a:srgbClr val="80060D"/>
              </a:solidFill>
              <a:latin typeface="Verdana" pitchFamily="-112" charset="0"/>
            </a:endParaRPr>
          </a:p>
          <a:p>
            <a:pPr algn="ctr" eaLnBrk="0" hangingPunct="0">
              <a:lnSpc>
                <a:spcPct val="60000"/>
              </a:lnSpc>
              <a:spcBef>
                <a:spcPct val="50000"/>
              </a:spcBef>
              <a:defRPr/>
            </a:pPr>
            <a:r>
              <a:rPr lang="en-US" sz="1200" b="1" cap="all" dirty="0" err="1">
                <a:solidFill>
                  <a:srgbClr val="80060D"/>
                </a:solidFill>
                <a:latin typeface="Verdana" pitchFamily="-112" charset="0"/>
              </a:rPr>
              <a:t>Vielseitigkeit</a:t>
            </a:r>
            <a:r>
              <a:rPr lang="en-US" sz="1200" b="1" cap="all" dirty="0">
                <a:solidFill>
                  <a:srgbClr val="80060D"/>
                </a:solidFill>
                <a:latin typeface="Verdana" pitchFamily="-112" charset="0"/>
              </a:rPr>
              <a:t> in </a:t>
            </a:r>
            <a:r>
              <a:rPr lang="en-US" sz="1200" b="1" cap="all" dirty="0" err="1">
                <a:solidFill>
                  <a:srgbClr val="80060D"/>
                </a:solidFill>
                <a:latin typeface="Verdana" pitchFamily="-112" charset="0"/>
              </a:rPr>
              <a:t>der</a:t>
            </a:r>
            <a:r>
              <a:rPr lang="en-US" sz="1200" b="1" cap="all" dirty="0">
                <a:solidFill>
                  <a:srgbClr val="80060D"/>
                </a:solidFill>
                <a:latin typeface="Verdana" pitchFamily="-112" charset="0"/>
              </a:rPr>
              <a:t> </a:t>
            </a:r>
            <a:r>
              <a:rPr lang="en-US" sz="1200" b="1" cap="all" dirty="0" err="1">
                <a:solidFill>
                  <a:srgbClr val="80060D"/>
                </a:solidFill>
                <a:latin typeface="Verdana" pitchFamily="-112" charset="0"/>
              </a:rPr>
              <a:t>Verwaltung</a:t>
            </a:r>
            <a:r>
              <a:rPr lang="en-US" sz="1200" b="1" cap="all" dirty="0">
                <a:solidFill>
                  <a:srgbClr val="80060D"/>
                </a:solidFill>
                <a:latin typeface="Verdana" pitchFamily="-112" charset="0"/>
              </a:rPr>
              <a:t> </a:t>
            </a:r>
            <a:r>
              <a:rPr lang="en-US" sz="1200" b="1" cap="all" dirty="0" err="1">
                <a:solidFill>
                  <a:srgbClr val="80060D"/>
                </a:solidFill>
                <a:latin typeface="Verdana" pitchFamily="-112" charset="0"/>
              </a:rPr>
              <a:t>der</a:t>
            </a:r>
            <a:r>
              <a:rPr lang="en-US" sz="1200" b="1" cap="all" dirty="0">
                <a:solidFill>
                  <a:srgbClr val="80060D"/>
                </a:solidFill>
                <a:latin typeface="Verdana" pitchFamily="-112" charset="0"/>
              </a:rPr>
              <a:t> </a:t>
            </a:r>
            <a:r>
              <a:rPr lang="en-US" sz="1200" b="1" cap="all" dirty="0" err="1">
                <a:solidFill>
                  <a:srgbClr val="80060D"/>
                </a:solidFill>
                <a:latin typeface="Verdana" pitchFamily="-112" charset="0"/>
              </a:rPr>
              <a:t>Veründerungen</a:t>
            </a:r>
            <a:endParaRPr lang="it-IT" sz="1200" b="1" cap="all" dirty="0">
              <a:solidFill>
                <a:srgbClr val="80060D"/>
              </a:solidFill>
              <a:latin typeface="Verdana" pitchFamily="-112" charset="0"/>
            </a:endParaRPr>
          </a:p>
          <a:p>
            <a:pPr algn="ctr" eaLnBrk="0" hangingPunct="0">
              <a:lnSpc>
                <a:spcPct val="60000"/>
              </a:lnSpc>
              <a:spcBef>
                <a:spcPct val="50000"/>
              </a:spcBef>
              <a:defRPr/>
            </a:pPr>
            <a:endParaRPr lang="it-IT" sz="1200" b="1" dirty="0">
              <a:solidFill>
                <a:srgbClr val="80060D"/>
              </a:solidFill>
              <a:latin typeface="Verdana" pitchFamily="-112" charset="0"/>
            </a:endParaRPr>
          </a:p>
          <a:p>
            <a:pPr algn="ctr" eaLnBrk="0" hangingPunct="0">
              <a:lnSpc>
                <a:spcPct val="60000"/>
              </a:lnSpc>
              <a:spcBef>
                <a:spcPct val="50000"/>
              </a:spcBef>
              <a:defRPr/>
            </a:pPr>
            <a:r>
              <a:rPr lang="en-US" sz="1200" dirty="0" err="1">
                <a:latin typeface="Verdana" pitchFamily="-112" charset="0"/>
              </a:rPr>
              <a:t>Geografishe</a:t>
            </a:r>
            <a:r>
              <a:rPr lang="en-US" sz="1200" dirty="0">
                <a:latin typeface="Verdana" pitchFamily="-112" charset="0"/>
              </a:rPr>
              <a:t> </a:t>
            </a:r>
            <a:r>
              <a:rPr lang="en-US" sz="1200" dirty="0" err="1">
                <a:latin typeface="Verdana" pitchFamily="-112" charset="0"/>
              </a:rPr>
              <a:t>Aufstellung</a:t>
            </a:r>
            <a:r>
              <a:rPr lang="en-US" sz="1200" dirty="0">
                <a:latin typeface="Verdana" pitchFamily="-112" charset="0"/>
              </a:rPr>
              <a:t>- </a:t>
            </a:r>
            <a:r>
              <a:rPr lang="en-US" sz="1200" dirty="0" err="1">
                <a:latin typeface="Verdana" pitchFamily="-112" charset="0"/>
              </a:rPr>
              <a:t>Klimazustand</a:t>
            </a:r>
            <a:r>
              <a:rPr lang="en-US" sz="1200" dirty="0">
                <a:latin typeface="Verdana" pitchFamily="-112" charset="0"/>
              </a:rPr>
              <a:t>- </a:t>
            </a:r>
            <a:r>
              <a:rPr lang="en-US" sz="1200" dirty="0" err="1">
                <a:latin typeface="Verdana" pitchFamily="-112" charset="0"/>
              </a:rPr>
              <a:t>Umweltzustand</a:t>
            </a:r>
            <a:r>
              <a:rPr lang="it-IT" sz="1200" dirty="0">
                <a:latin typeface="Verdana" pitchFamily="-112" charset="0"/>
              </a:rPr>
              <a:t> </a:t>
            </a:r>
          </a:p>
          <a:p>
            <a:pPr algn="ctr" eaLnBrk="0" hangingPunct="0">
              <a:lnSpc>
                <a:spcPct val="60000"/>
              </a:lnSpc>
              <a:spcBef>
                <a:spcPct val="50000"/>
              </a:spcBef>
              <a:defRPr/>
            </a:pPr>
            <a:r>
              <a:rPr lang="en-US" sz="1200" dirty="0" err="1">
                <a:latin typeface="Verdana" pitchFamily="-112" charset="0"/>
              </a:rPr>
              <a:t>Qualität</a:t>
            </a:r>
            <a:r>
              <a:rPr lang="en-US" sz="1200" dirty="0">
                <a:latin typeface="Verdana" pitchFamily="-112" charset="0"/>
              </a:rPr>
              <a:t> das </a:t>
            </a:r>
            <a:r>
              <a:rPr lang="en-US" sz="1200" dirty="0" err="1">
                <a:latin typeface="Verdana" pitchFamily="-112" charset="0"/>
              </a:rPr>
              <a:t>Rohstoffes</a:t>
            </a:r>
            <a:r>
              <a:rPr lang="en-US" sz="1200" dirty="0">
                <a:latin typeface="Verdana" pitchFamily="-112" charset="0"/>
              </a:rPr>
              <a:t> –</a:t>
            </a:r>
            <a:r>
              <a:rPr lang="en-US" sz="1200" dirty="0" err="1">
                <a:latin typeface="Verdana" pitchFamily="-112" charset="0"/>
              </a:rPr>
              <a:t>Produktbedurf-Marktbedurf</a:t>
            </a:r>
            <a:endParaRPr lang="it-IT" sz="1200" dirty="0">
              <a:latin typeface="Verdana" pitchFamily="-112" charset="0"/>
            </a:endParaRPr>
          </a:p>
          <a:p>
            <a:pPr algn="ctr" eaLnBrk="0" hangingPunct="0">
              <a:lnSpc>
                <a:spcPct val="60000"/>
              </a:lnSpc>
              <a:spcBef>
                <a:spcPct val="50000"/>
              </a:spcBef>
              <a:defRPr/>
            </a:pPr>
            <a:endParaRPr lang="it-IT" sz="1200" dirty="0">
              <a:latin typeface="Verdana" pitchFamily="-112" charset="0"/>
            </a:endParaRPr>
          </a:p>
          <a:p>
            <a:pPr algn="ctr" eaLnBrk="0" hangingPunct="0">
              <a:lnSpc>
                <a:spcPct val="60000"/>
              </a:lnSpc>
              <a:spcBef>
                <a:spcPct val="50000"/>
              </a:spcBef>
              <a:defRPr/>
            </a:pPr>
            <a:r>
              <a:rPr lang="en-US" sz="1200" b="1" cap="all" dirty="0" err="1">
                <a:solidFill>
                  <a:srgbClr val="80060D"/>
                </a:solidFill>
                <a:latin typeface="Verdana" pitchFamily="-112" charset="0"/>
              </a:rPr>
              <a:t>Wirksamkeit</a:t>
            </a:r>
            <a:r>
              <a:rPr lang="en-US" sz="1200" b="1" cap="all" dirty="0">
                <a:solidFill>
                  <a:srgbClr val="80060D"/>
                </a:solidFill>
                <a:latin typeface="Verdana" pitchFamily="-112" charset="0"/>
              </a:rPr>
              <a:t> in </a:t>
            </a:r>
            <a:r>
              <a:rPr lang="en-US" sz="1200" b="1" cap="all" dirty="0" err="1">
                <a:solidFill>
                  <a:srgbClr val="80060D"/>
                </a:solidFill>
                <a:latin typeface="Verdana" pitchFamily="-112" charset="0"/>
              </a:rPr>
              <a:t>der</a:t>
            </a:r>
            <a:r>
              <a:rPr lang="en-US" sz="1200" b="1" cap="all" dirty="0">
                <a:solidFill>
                  <a:srgbClr val="80060D"/>
                </a:solidFill>
                <a:latin typeface="Verdana" pitchFamily="-112" charset="0"/>
              </a:rPr>
              <a:t> </a:t>
            </a:r>
            <a:r>
              <a:rPr lang="en-US" sz="1200" b="1" cap="all" dirty="0" err="1">
                <a:solidFill>
                  <a:srgbClr val="80060D"/>
                </a:solidFill>
                <a:latin typeface="Verdana" pitchFamily="-112" charset="0"/>
              </a:rPr>
              <a:t>Führung</a:t>
            </a:r>
            <a:r>
              <a:rPr lang="en-US" sz="1200" b="1" cap="all" dirty="0">
                <a:solidFill>
                  <a:srgbClr val="80060D"/>
                </a:solidFill>
                <a:latin typeface="Verdana" pitchFamily="-112" charset="0"/>
              </a:rPr>
              <a:t> von den </a:t>
            </a:r>
            <a:r>
              <a:rPr lang="en-US" sz="1200" b="1" cap="all" dirty="0" err="1">
                <a:solidFill>
                  <a:srgbClr val="80060D"/>
                </a:solidFill>
                <a:latin typeface="Verdana" pitchFamily="-112" charset="0"/>
              </a:rPr>
              <a:t>Prozessen</a:t>
            </a:r>
            <a:endParaRPr lang="it-IT" sz="1200" b="1" cap="all" dirty="0">
              <a:solidFill>
                <a:srgbClr val="80060D"/>
              </a:solidFill>
              <a:latin typeface="Verdana" pitchFamily="-112" charset="0"/>
            </a:endParaRPr>
          </a:p>
          <a:p>
            <a:pPr algn="ctr" eaLnBrk="0" hangingPunct="0">
              <a:lnSpc>
                <a:spcPct val="60000"/>
              </a:lnSpc>
              <a:spcBef>
                <a:spcPct val="50000"/>
              </a:spcBef>
              <a:defRPr/>
            </a:pPr>
            <a:endParaRPr lang="it-IT" sz="1300" b="1" dirty="0">
              <a:latin typeface="Verdana" pitchFamily="-112" charset="0"/>
            </a:endParaRPr>
          </a:p>
        </p:txBody>
      </p:sp>
      <p:sp>
        <p:nvSpPr>
          <p:cNvPr id="20490" name="Text Box 1034"/>
          <p:cNvSpPr txBox="1">
            <a:spLocks noChangeArrowheads="1"/>
          </p:cNvSpPr>
          <p:nvPr/>
        </p:nvSpPr>
        <p:spPr bwMode="auto">
          <a:xfrm>
            <a:off x="685800" y="6248400"/>
            <a:ext cx="5562600" cy="457200"/>
          </a:xfrm>
          <a:prstGeom prst="rect">
            <a:avLst/>
          </a:prstGeom>
          <a:noFill/>
          <a:ln w="9525">
            <a:noFill/>
            <a:miter lim="800000"/>
            <a:headEnd/>
            <a:tailEnd/>
          </a:ln>
        </p:spPr>
        <p:txBody>
          <a:bodyPr>
            <a:prstTxWarp prst="textNoShape">
              <a:avLst/>
            </a:prstTxWarp>
            <a:spAutoFit/>
          </a:bodyPr>
          <a:lstStyle/>
          <a:p>
            <a:pPr algn="ctr" eaLnBrk="0" hangingPunct="0">
              <a:lnSpc>
                <a:spcPct val="50000"/>
              </a:lnSpc>
              <a:spcBef>
                <a:spcPct val="50000"/>
              </a:spcBef>
              <a:defRPr/>
            </a:pPr>
            <a:r>
              <a:rPr lang="en-US" sz="1500" b="1" cap="all" dirty="0" err="1">
                <a:latin typeface="Verdana" pitchFamily="-112" charset="0"/>
              </a:rPr>
              <a:t>Allergrösst</a:t>
            </a:r>
            <a:r>
              <a:rPr lang="en-US" sz="1500" b="1" cap="all" dirty="0">
                <a:latin typeface="Verdana" pitchFamily="-112" charset="0"/>
              </a:rPr>
              <a:t> </a:t>
            </a:r>
            <a:r>
              <a:rPr lang="en-US" sz="1500" b="1" cap="all" dirty="0" err="1">
                <a:latin typeface="Verdana" pitchFamily="-112" charset="0"/>
              </a:rPr>
              <a:t>Resultate</a:t>
            </a:r>
            <a:r>
              <a:rPr lang="en-US" sz="1500" b="1" cap="all" dirty="0">
                <a:latin typeface="Verdana" pitchFamily="-112" charset="0"/>
              </a:rPr>
              <a:t> </a:t>
            </a:r>
            <a:r>
              <a:rPr lang="en-US" sz="1500" b="1" cap="all" dirty="0" err="1">
                <a:latin typeface="Verdana" pitchFamily="-112" charset="0"/>
              </a:rPr>
              <a:t>erreichbar</a:t>
            </a:r>
            <a:endParaRPr lang="it-IT" sz="1500" b="1" cap="all" dirty="0">
              <a:latin typeface="Verdana" pitchFamily="-112" charset="0"/>
            </a:endParaRPr>
          </a:p>
          <a:p>
            <a:pPr algn="ctr" eaLnBrk="0" hangingPunct="0">
              <a:lnSpc>
                <a:spcPct val="50000"/>
              </a:lnSpc>
              <a:spcBef>
                <a:spcPct val="50000"/>
              </a:spcBef>
              <a:defRPr/>
            </a:pPr>
            <a:endParaRPr lang="it-IT" sz="1500" b="1" dirty="0">
              <a:latin typeface="Verdana" pitchFamily="-112" charset="0"/>
            </a:endParaRPr>
          </a:p>
        </p:txBody>
      </p:sp>
      <p:sp>
        <p:nvSpPr>
          <p:cNvPr id="20491" name="Text Box 1035"/>
          <p:cNvSpPr txBox="1">
            <a:spLocks noChangeArrowheads="1"/>
          </p:cNvSpPr>
          <p:nvPr/>
        </p:nvSpPr>
        <p:spPr bwMode="auto">
          <a:xfrm>
            <a:off x="685800" y="1600200"/>
            <a:ext cx="1981200" cy="227013"/>
          </a:xfrm>
          <a:prstGeom prst="rect">
            <a:avLst/>
          </a:prstGeom>
          <a:noFill/>
          <a:ln w="9525">
            <a:noFill/>
            <a:miter lim="800000"/>
            <a:headEnd/>
            <a:tailEnd/>
          </a:ln>
        </p:spPr>
        <p:txBody>
          <a:bodyPr>
            <a:prstTxWarp prst="textNoShape">
              <a:avLst/>
            </a:prstTxWarp>
            <a:spAutoFit/>
          </a:bodyPr>
          <a:lstStyle/>
          <a:p>
            <a:pPr algn="ctr" eaLnBrk="0" hangingPunct="0">
              <a:lnSpc>
                <a:spcPct val="50000"/>
              </a:lnSpc>
              <a:spcBef>
                <a:spcPct val="50000"/>
              </a:spcBef>
              <a:defRPr/>
            </a:pPr>
            <a:r>
              <a:rPr lang="it-IT" sz="1500" b="1" cap="all" dirty="0" err="1">
                <a:latin typeface="Verdana" pitchFamily="-112" charset="0"/>
              </a:rPr>
              <a:t>Rohstoffe</a:t>
            </a:r>
            <a:endParaRPr lang="it-IT" cap="all" dirty="0"/>
          </a:p>
        </p:txBody>
      </p:sp>
      <p:sp>
        <p:nvSpPr>
          <p:cNvPr id="20492" name="Rectangle 1036"/>
          <p:cNvSpPr>
            <a:spLocks noChangeArrowheads="1"/>
          </p:cNvSpPr>
          <p:nvPr/>
        </p:nvSpPr>
        <p:spPr bwMode="auto">
          <a:xfrm>
            <a:off x="762000" y="4038600"/>
            <a:ext cx="5410200" cy="990600"/>
          </a:xfrm>
          <a:prstGeom prst="rect">
            <a:avLst/>
          </a:prstGeom>
          <a:noFill/>
          <a:ln w="76200">
            <a:solidFill>
              <a:srgbClr val="80060D"/>
            </a:solidFill>
            <a:miter lim="800000"/>
            <a:headEnd/>
            <a:tailEnd/>
          </a:ln>
        </p:spPr>
        <p:txBody>
          <a:bodyPr wrap="none" anchor="ctr">
            <a:prstTxWarp prst="textNoShape">
              <a:avLst/>
            </a:prstTxWarp>
          </a:bodyPr>
          <a:lstStyle/>
          <a:p>
            <a:pPr eaLnBrk="0" hangingPunct="0"/>
            <a:endParaRPr lang="it-IT"/>
          </a:p>
        </p:txBody>
      </p:sp>
      <p:pic>
        <p:nvPicPr>
          <p:cNvPr id="20493" name="Picture 1037"/>
          <p:cNvPicPr>
            <a:picLocks noChangeAspect="1" noChangeArrowheads="1"/>
          </p:cNvPicPr>
          <p:nvPr/>
        </p:nvPicPr>
        <p:blipFill>
          <a:blip r:embed="rId3"/>
          <a:srcRect/>
          <a:stretch>
            <a:fillRect/>
          </a:stretch>
        </p:blipFill>
        <p:spPr bwMode="auto">
          <a:xfrm>
            <a:off x="2743200" y="1066800"/>
            <a:ext cx="1182688" cy="1182688"/>
          </a:xfrm>
          <a:prstGeom prst="rect">
            <a:avLst/>
          </a:prstGeom>
          <a:noFill/>
          <a:ln w="9525">
            <a:noFill/>
            <a:miter lim="800000"/>
            <a:headEnd/>
            <a:tailEnd/>
          </a:ln>
        </p:spPr>
      </p:pic>
      <p:sp>
        <p:nvSpPr>
          <p:cNvPr id="20494" name="Text Box 1038"/>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91C39D51-3E9E-4745-B14A-33AE6C305FC8}" type="slidenum">
              <a:rPr lang="it-IT" sz="1000" b="1">
                <a:solidFill>
                  <a:srgbClr val="80060D"/>
                </a:solidFill>
                <a:latin typeface="Verdana" pitchFamily="-112" charset="0"/>
              </a:rPr>
              <a:pPr eaLnBrk="0" hangingPunct="0">
                <a:spcBef>
                  <a:spcPct val="50000"/>
                </a:spcBef>
              </a:pPr>
              <a:t>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Text Box 3"/>
          <p:cNvSpPr txBox="1">
            <a:spLocks noChangeArrowheads="1"/>
          </p:cNvSpPr>
          <p:nvPr/>
        </p:nvSpPr>
        <p:spPr bwMode="auto">
          <a:xfrm>
            <a:off x="152400" y="1219200"/>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 Anwendung von technischen Gasen mit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pic>
        <p:nvPicPr>
          <p:cNvPr id="73731" name="Picture 6" descr="Ganimede_3D_Gas"/>
          <p:cNvPicPr>
            <a:picLocks noChangeAspect="1" noChangeArrowheads="1"/>
          </p:cNvPicPr>
          <p:nvPr/>
        </p:nvPicPr>
        <p:blipFill>
          <a:blip r:embed="rId3"/>
          <a:srcRect/>
          <a:stretch>
            <a:fillRect/>
          </a:stretch>
        </p:blipFill>
        <p:spPr bwMode="auto">
          <a:xfrm>
            <a:off x="1447800" y="1752600"/>
            <a:ext cx="1917700" cy="4678363"/>
          </a:xfrm>
          <a:prstGeom prst="rect">
            <a:avLst/>
          </a:prstGeom>
          <a:noFill/>
          <a:ln w="9525">
            <a:noFill/>
            <a:miter lim="800000"/>
            <a:headEnd/>
            <a:tailEnd/>
          </a:ln>
        </p:spPr>
      </p:pic>
      <p:pic>
        <p:nvPicPr>
          <p:cNvPr id="73732" name="Picture 7" descr="Tradizionale_3D_Gas"/>
          <p:cNvPicPr>
            <a:picLocks noChangeAspect="1" noChangeArrowheads="1"/>
          </p:cNvPicPr>
          <p:nvPr/>
        </p:nvPicPr>
        <p:blipFill>
          <a:blip r:embed="rId4"/>
          <a:srcRect/>
          <a:stretch>
            <a:fillRect/>
          </a:stretch>
        </p:blipFill>
        <p:spPr bwMode="auto">
          <a:xfrm>
            <a:off x="4495800" y="1752600"/>
            <a:ext cx="1763713" cy="4678363"/>
          </a:xfrm>
          <a:prstGeom prst="rect">
            <a:avLst/>
          </a:prstGeom>
          <a:noFill/>
          <a:ln w="9525">
            <a:noFill/>
            <a:miter lim="800000"/>
            <a:headEnd/>
            <a:tailEnd/>
          </a:ln>
        </p:spPr>
      </p:pic>
      <p:sp>
        <p:nvSpPr>
          <p:cNvPr id="73733" name="Text Box 8"/>
          <p:cNvSpPr>
            <a:spLocks noGrp="1" noChangeArrowheads="1"/>
          </p:cNvSpPr>
          <p:nvPr>
            <p:ph type="ctrTitle"/>
          </p:nvPr>
        </p:nvSpPr>
        <p:spPr>
          <a:xfrm>
            <a:off x="6324600" y="1089025"/>
            <a:ext cx="2819400" cy="5159375"/>
          </a:xfrm>
        </p:spPr>
        <p:txBody>
          <a:bodyPr anchor="t"/>
          <a:lstStyle/>
          <a:p>
            <a:pPr algn="l">
              <a:lnSpc>
                <a:spcPct val="110000"/>
              </a:lnSpc>
            </a:pPr>
            <a:r>
              <a:rPr lang="it-IT" sz="1000" b="1" smtClean="0">
                <a:solidFill>
                  <a:srgbClr val="700D13"/>
                </a:solidFill>
                <a:latin typeface="Verdana" pitchFamily="-112" charset="0"/>
              </a:rPr>
              <a:t>Nur mit Ganimede können die durch die dazu bestimmten Klappen eingelassenen technischen Gase mit der Flüssigkeitmasse INTERAGIEREN, beim Respekt von den optimalen PHYSIKALISCHEN UND CHEMIKALISCHEN BEDINGUNGEN (Druck, Oberflaeche, Zeit, Temperatur), nötig um ihr Wirken WIRKSAM, SICHER und WIEDERHOLBAR zu machen.  </a:t>
            </a:r>
            <a:br>
              <a:rPr lang="it-IT" sz="1000" b="1" smtClean="0">
                <a:solidFill>
                  <a:srgbClr val="700D13"/>
                </a:solidFill>
                <a:latin typeface="Verdana" pitchFamily="-112" charset="0"/>
              </a:rPr>
            </a:br>
            <a:r>
              <a:rPr lang="it-IT" sz="1000" smtClean="0">
                <a:solidFill>
                  <a:srgbClr val="700D13"/>
                </a:solidFill>
                <a:latin typeface="Verdana" pitchFamily="-112" charset="0"/>
              </a:rPr>
              <a:t/>
            </a:r>
            <a:br>
              <a:rPr lang="it-IT" sz="1000" smtClean="0">
                <a:solidFill>
                  <a:srgbClr val="700D13"/>
                </a:solidFill>
                <a:latin typeface="Verdana" pitchFamily="-112" charset="0"/>
              </a:rPr>
            </a:br>
            <a:r>
              <a:rPr lang="it-IT" sz="1000" smtClean="0">
                <a:solidFill>
                  <a:srgbClr val="797979"/>
                </a:solidFill>
                <a:latin typeface="Verdana" pitchFamily="-112" charset="0"/>
              </a:rPr>
              <a:t>Bei den traditionellen Systemen, dagegen, durchfließen die Gase sehr schnell die Flüssigkeit, ohne dauerhaft mit ihr in Kontakt zu bleiben: so verfliegen sie sich schell, und gehen nur eine limitierte Masse an, ohne sich zu binden.   </a:t>
            </a:r>
            <a:br>
              <a:rPr lang="it-IT" sz="1000" smtClean="0">
                <a:solidFill>
                  <a:srgbClr val="797979"/>
                </a:solidFill>
                <a:latin typeface="Verdana" pitchFamily="-112" charset="0"/>
              </a:rPr>
            </a:br>
            <a:r>
              <a:rPr lang="it-IT" sz="1000" smtClean="0">
                <a:solidFill>
                  <a:srgbClr val="797979"/>
                </a:solidFill>
                <a:latin typeface="Verdana" pitchFamily="-112" charset="0"/>
              </a:rPr>
              <a:t/>
            </a:r>
            <a:br>
              <a:rPr lang="it-IT" sz="1000" smtClean="0">
                <a:solidFill>
                  <a:srgbClr val="797979"/>
                </a:solidFill>
                <a:latin typeface="Verdana" pitchFamily="-112" charset="0"/>
              </a:rPr>
            </a:br>
            <a:r>
              <a:rPr lang="it-IT" sz="1000" smtClean="0">
                <a:solidFill>
                  <a:srgbClr val="797979"/>
                </a:solidFill>
                <a:latin typeface="Verdana" pitchFamily="-112" charset="0"/>
              </a:rPr>
              <a:t>Gefaehrlich ist, ausserdem, die wahllose Austellung der Flüssigkeit an die äußere Umwelt, die oft als "Sauerstoffanreicherung der Masse" bezeichnet wird, ohne die Möglichkeit einer wissenschaftlichen Leitung des Verfahrens, oder angemesse Kontrollen über die Folgen.</a:t>
            </a:r>
          </a:p>
        </p:txBody>
      </p:sp>
      <p:sp>
        <p:nvSpPr>
          <p:cNvPr id="73734" name="Text Box 9"/>
          <p:cNvSpPr txBox="1">
            <a:spLocks noChangeArrowheads="1"/>
          </p:cNvSpPr>
          <p:nvPr/>
        </p:nvSpPr>
        <p:spPr bwMode="auto">
          <a:xfrm>
            <a:off x="76200" y="2057400"/>
            <a:ext cx="1447800" cy="6318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700">
                <a:latin typeface="Verdana" pitchFamily="-112" charset="0"/>
              </a:rPr>
              <a:t>Die Übermaß an Gas tritt aus der Trennwand aus: so mischt es das Produkt und garantiert seine </a:t>
            </a:r>
            <a:r>
              <a:rPr lang="it-IT" sz="700" b="1">
                <a:latin typeface="Verdana" pitchFamily="-112" charset="0"/>
              </a:rPr>
              <a:t>Homogenität </a:t>
            </a:r>
          </a:p>
        </p:txBody>
      </p:sp>
      <p:sp>
        <p:nvSpPr>
          <p:cNvPr id="73735" name="Text Box 10"/>
          <p:cNvSpPr txBox="1">
            <a:spLocks noChangeArrowheads="1"/>
          </p:cNvSpPr>
          <p:nvPr/>
        </p:nvSpPr>
        <p:spPr bwMode="auto">
          <a:xfrm>
            <a:off x="76200" y="3124200"/>
            <a:ext cx="1447800" cy="630238"/>
          </a:xfrm>
          <a:prstGeom prst="rect">
            <a:avLst/>
          </a:prstGeom>
          <a:noFill/>
          <a:ln w="9525">
            <a:noFill/>
            <a:miter lim="800000"/>
            <a:headEnd/>
            <a:tailEnd/>
          </a:ln>
        </p:spPr>
        <p:txBody>
          <a:bodyPr>
            <a:prstTxWarp prst="textNoShape">
              <a:avLst/>
            </a:prstTxWarp>
            <a:spAutoFit/>
          </a:bodyPr>
          <a:lstStyle/>
          <a:p>
            <a:pPr eaLnBrk="0" hangingPunct="0"/>
            <a:r>
              <a:rPr lang="it-IT" sz="700">
                <a:latin typeface="Verdana" pitchFamily="-112" charset="0"/>
              </a:rPr>
              <a:t>Die </a:t>
            </a:r>
            <a:r>
              <a:rPr lang="it-IT" sz="700" b="1">
                <a:latin typeface="Verdana" pitchFamily="-112" charset="0"/>
              </a:rPr>
              <a:t>Kontaktsoberflaeche </a:t>
            </a:r>
            <a:r>
              <a:rPr lang="it-IT" sz="700">
                <a:latin typeface="Verdana" pitchFamily="-112" charset="0"/>
              </a:rPr>
              <a:t>zwischen Fluessigkeit und </a:t>
            </a:r>
            <a:r>
              <a:rPr lang="it-IT" sz="700" b="1">
                <a:latin typeface="Verdana" pitchFamily="-112" charset="0"/>
              </a:rPr>
              <a:t>Gas unter Druck </a:t>
            </a:r>
            <a:r>
              <a:rPr lang="it-IT" sz="700">
                <a:latin typeface="Verdana" pitchFamily="-112" charset="0"/>
              </a:rPr>
              <a:t>(0,2-0,4 Bar) unter der Trennwand ist von 80-85%</a:t>
            </a:r>
          </a:p>
        </p:txBody>
      </p:sp>
      <p:sp>
        <p:nvSpPr>
          <p:cNvPr id="73736" name="Text Box 11"/>
          <p:cNvSpPr txBox="1">
            <a:spLocks noChangeArrowheads="1"/>
          </p:cNvSpPr>
          <p:nvPr/>
        </p:nvSpPr>
        <p:spPr bwMode="auto">
          <a:xfrm>
            <a:off x="76200" y="4397375"/>
            <a:ext cx="1447800" cy="523875"/>
          </a:xfrm>
          <a:prstGeom prst="rect">
            <a:avLst/>
          </a:prstGeom>
          <a:noFill/>
          <a:ln w="9525">
            <a:noFill/>
            <a:miter lim="800000"/>
            <a:headEnd/>
            <a:tailEnd/>
          </a:ln>
        </p:spPr>
        <p:txBody>
          <a:bodyPr>
            <a:prstTxWarp prst="textNoShape">
              <a:avLst/>
            </a:prstTxWarp>
            <a:spAutoFit/>
          </a:bodyPr>
          <a:lstStyle/>
          <a:p>
            <a:pPr eaLnBrk="0" hangingPunct="0"/>
            <a:r>
              <a:rPr lang="it-IT" sz="700">
                <a:latin typeface="Verdana" pitchFamily="-112" charset="0"/>
              </a:rPr>
              <a:t>Das eingeführte Gas haeuft sich unter der Trennwand auf, unter Druck und fuer lange Zeit</a:t>
            </a:r>
          </a:p>
        </p:txBody>
      </p:sp>
      <p:sp>
        <p:nvSpPr>
          <p:cNvPr id="73737" name="Text Box 12"/>
          <p:cNvSpPr txBox="1">
            <a:spLocks noChangeArrowheads="1"/>
          </p:cNvSpPr>
          <p:nvPr/>
        </p:nvSpPr>
        <p:spPr bwMode="auto">
          <a:xfrm>
            <a:off x="3429000" y="2286000"/>
            <a:ext cx="1295400" cy="2786063"/>
          </a:xfrm>
          <a:prstGeom prst="rect">
            <a:avLst/>
          </a:prstGeom>
          <a:noFill/>
          <a:ln w="9525">
            <a:noFill/>
            <a:miter lim="800000"/>
            <a:headEnd/>
            <a:tailEnd/>
          </a:ln>
        </p:spPr>
        <p:txBody>
          <a:bodyPr>
            <a:prstTxWarp prst="textNoShape">
              <a:avLst/>
            </a:prstTxWarp>
            <a:spAutoFit/>
          </a:bodyPr>
          <a:lstStyle/>
          <a:p>
            <a:pPr eaLnBrk="0" hangingPunct="0"/>
            <a:r>
              <a:rPr lang="it-IT" sz="700">
                <a:latin typeface="Verdana" pitchFamily="-112" charset="0"/>
              </a:rPr>
              <a:t>Das in den traditionellen Fermentierapparäte Gas kommt schnell zur Oberfläche hinauf, und formt so eine </a:t>
            </a:r>
            <a:r>
              <a:rPr lang="it-IT" sz="700" b="1">
                <a:latin typeface="Verdana" pitchFamily="-112" charset="0"/>
              </a:rPr>
              <a:t>kleine vertikale Kolonne, die für wenige Sekunden nur eine kleine Portion des Produktes angeht. </a:t>
            </a:r>
          </a:p>
          <a:p>
            <a:pPr eaLnBrk="0" hangingPunct="0"/>
            <a:endParaRPr lang="it-IT" sz="700">
              <a:latin typeface="Verdana" pitchFamily="-112" charset="0"/>
            </a:endParaRPr>
          </a:p>
          <a:p>
            <a:pPr eaLnBrk="0" hangingPunct="0"/>
            <a:r>
              <a:rPr lang="it-IT" sz="700">
                <a:latin typeface="Verdana" pitchFamily="-112" charset="0"/>
              </a:rPr>
              <a:t>Ausserdem, kann das eingefügte Gas weder lange noch mit ausreichendem Druck mit der Flüssigkeit in Kontakt bleieben. Eine der Gruenden ist das "strippaggioeffekt": die enorme Quantität kleiner Fermentations-Co2 Blasen zieht die eventuellen Gase nach, und macht sie deswegen wirkungslos</a:t>
            </a:r>
          </a:p>
        </p:txBody>
      </p:sp>
      <p:sp>
        <p:nvSpPr>
          <p:cNvPr id="73738" name="Line 13"/>
          <p:cNvSpPr>
            <a:spLocks noChangeShapeType="1"/>
          </p:cNvSpPr>
          <p:nvPr/>
        </p:nvSpPr>
        <p:spPr bwMode="auto">
          <a:xfrm>
            <a:off x="152400" y="5105400"/>
            <a:ext cx="14478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3739" name="Line 14"/>
          <p:cNvSpPr>
            <a:spLocks noChangeShapeType="1"/>
          </p:cNvSpPr>
          <p:nvPr/>
        </p:nvSpPr>
        <p:spPr bwMode="auto">
          <a:xfrm>
            <a:off x="152400" y="4038600"/>
            <a:ext cx="1828800" cy="0"/>
          </a:xfrm>
          <a:prstGeom prst="line">
            <a:avLst/>
          </a:prstGeom>
          <a:noFill/>
          <a:ln w="12700">
            <a:solidFill>
              <a:srgbClr val="F6BA06"/>
            </a:solidFill>
            <a:round/>
            <a:headEnd/>
            <a:tailEnd type="triangle" w="med" len="med"/>
          </a:ln>
        </p:spPr>
        <p:txBody>
          <a:bodyPr wrap="none" anchor="ctr">
            <a:prstTxWarp prst="textNoShape">
              <a:avLst/>
            </a:prstTxWarp>
          </a:bodyPr>
          <a:lstStyle/>
          <a:p>
            <a:endParaRPr lang="it-IT"/>
          </a:p>
        </p:txBody>
      </p:sp>
      <p:sp>
        <p:nvSpPr>
          <p:cNvPr id="73740" name="Line 15"/>
          <p:cNvSpPr>
            <a:spLocks noChangeShapeType="1"/>
          </p:cNvSpPr>
          <p:nvPr/>
        </p:nvSpPr>
        <p:spPr bwMode="auto">
          <a:xfrm>
            <a:off x="152400" y="2743200"/>
            <a:ext cx="2133600" cy="0"/>
          </a:xfrm>
          <a:prstGeom prst="line">
            <a:avLst/>
          </a:prstGeom>
          <a:noFill/>
          <a:ln w="12700">
            <a:solidFill>
              <a:srgbClr val="F6BA06"/>
            </a:solidFill>
            <a:round/>
            <a:headEnd/>
            <a:tailEnd type="triangle" w="med" len="med"/>
          </a:ln>
        </p:spPr>
        <p:txBody>
          <a:bodyPr wrap="none" anchor="ctr">
            <a:prstTxWarp prst="textNoShape">
              <a:avLst/>
            </a:prstTxWarp>
          </a:bodyPr>
          <a:lstStyle/>
          <a:p>
            <a:endParaRPr lang="it-IT"/>
          </a:p>
        </p:txBody>
      </p:sp>
      <p:sp>
        <p:nvSpPr>
          <p:cNvPr id="73741" name="Line 16"/>
          <p:cNvSpPr>
            <a:spLocks noChangeShapeType="1"/>
          </p:cNvSpPr>
          <p:nvPr/>
        </p:nvSpPr>
        <p:spPr bwMode="auto">
          <a:xfrm>
            <a:off x="3505200" y="5105400"/>
            <a:ext cx="9906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3742" name="Text Box 19"/>
          <p:cNvSpPr txBox="1">
            <a:spLocks noChangeArrowheads="1"/>
          </p:cNvSpPr>
          <p:nvPr/>
        </p:nvSpPr>
        <p:spPr bwMode="auto">
          <a:xfrm>
            <a:off x="2057400" y="6400800"/>
            <a:ext cx="982663" cy="246063"/>
          </a:xfrm>
          <a:prstGeom prst="rect">
            <a:avLst/>
          </a:prstGeom>
          <a:noFill/>
          <a:ln w="9525">
            <a:noFill/>
            <a:miter lim="800000"/>
            <a:headEnd/>
            <a:tailEnd/>
          </a:ln>
        </p:spPr>
        <p:txBody>
          <a:bodyPr wrap="none">
            <a:prstTxWarp prst="textNoShape">
              <a:avLst/>
            </a:prstTxWarp>
            <a:spAutoFit/>
          </a:bodyPr>
          <a:lstStyle/>
          <a:p>
            <a:pPr eaLnBrk="0" hangingPunct="0"/>
            <a:r>
              <a:rPr lang="it-IT" sz="1000" b="1">
                <a:latin typeface="Verdana" pitchFamily="-112" charset="0"/>
              </a:rPr>
              <a:t>Ganimede</a:t>
            </a:r>
            <a:r>
              <a:rPr lang="it-IT" sz="1000" b="1" baseline="30000">
                <a:latin typeface="Verdana" pitchFamily="-112" charset="0"/>
              </a:rPr>
              <a:t>®</a:t>
            </a:r>
            <a:endParaRPr lang="it-IT" sz="1000" b="1" baseline="30000">
              <a:solidFill>
                <a:schemeClr val="bg2"/>
              </a:solidFill>
              <a:latin typeface="Verdana" pitchFamily="-112" charset="0"/>
            </a:endParaRPr>
          </a:p>
        </p:txBody>
      </p:sp>
      <p:sp>
        <p:nvSpPr>
          <p:cNvPr id="73743" name="Text Box 20"/>
          <p:cNvSpPr txBox="1">
            <a:spLocks noChangeArrowheads="1"/>
          </p:cNvSpPr>
          <p:nvPr/>
        </p:nvSpPr>
        <p:spPr bwMode="auto">
          <a:xfrm>
            <a:off x="4876800" y="6400800"/>
            <a:ext cx="1009650" cy="246063"/>
          </a:xfrm>
          <a:prstGeom prst="rect">
            <a:avLst/>
          </a:prstGeom>
          <a:noFill/>
          <a:ln w="9525">
            <a:noFill/>
            <a:miter lim="800000"/>
            <a:headEnd/>
            <a:tailEnd/>
          </a:ln>
        </p:spPr>
        <p:txBody>
          <a:bodyPr wrap="none">
            <a:prstTxWarp prst="textNoShape">
              <a:avLst/>
            </a:prstTxWarp>
            <a:spAutoFit/>
          </a:bodyPr>
          <a:lstStyle/>
          <a:p>
            <a:pPr eaLnBrk="0" hangingPunct="0"/>
            <a:r>
              <a:rPr lang="it-IT" sz="1000" b="1">
                <a:latin typeface="Verdana" pitchFamily="-112" charset="0"/>
              </a:rPr>
              <a:t>Traditionell</a:t>
            </a:r>
            <a:endParaRPr lang="it-IT" sz="1000" b="1" baseline="30000">
              <a:solidFill>
                <a:schemeClr val="bg2"/>
              </a:solidFill>
              <a:latin typeface="Verdana" pitchFamily="-112" charset="0"/>
            </a:endParaRPr>
          </a:p>
        </p:txBody>
      </p:sp>
      <p:sp>
        <p:nvSpPr>
          <p:cNvPr id="73744" name="Text Box 2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BF96A27-96E2-4245-BF43-728C2CC4C8B3}" type="slidenum">
              <a:rPr lang="it-IT" sz="1000" b="1">
                <a:solidFill>
                  <a:srgbClr val="80060D"/>
                </a:solidFill>
                <a:latin typeface="Verdana" pitchFamily="-112" charset="0"/>
              </a:rPr>
              <a:pPr eaLnBrk="0" hangingPunct="0">
                <a:spcBef>
                  <a:spcPct val="50000"/>
                </a:spcBef>
              </a:pPr>
              <a:t>30</a:t>
            </a:fld>
            <a:endParaRPr lang="it-IT" sz="1200" b="1">
              <a:solidFill>
                <a:srgbClr val="80060D"/>
              </a:solidFill>
              <a:latin typeface="Verdana" pitchFamily="-112" charset="0"/>
            </a:endParaRPr>
          </a:p>
        </p:txBody>
      </p:sp>
      <p:sp>
        <p:nvSpPr>
          <p:cNvPr id="73745"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18"/>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75779" name="Text Box 3"/>
          <p:cNvSpPr txBox="1">
            <a:spLocks noChangeArrowheads="1"/>
          </p:cNvSpPr>
          <p:nvPr/>
        </p:nvSpPr>
        <p:spPr bwMode="auto">
          <a:xfrm>
            <a:off x="304800" y="1279525"/>
            <a:ext cx="6248400" cy="557213"/>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Filmartiges dynamisches Einweichen in der Vor- und nach- Fermentationsphase</a:t>
            </a:r>
            <a:endParaRPr lang="it-IT" sz="1600" b="1" baseline="26000">
              <a:solidFill>
                <a:srgbClr val="80060D"/>
              </a:solidFill>
              <a:latin typeface="Verdana" pitchFamily="-112" charset="0"/>
            </a:endParaRPr>
          </a:p>
        </p:txBody>
      </p:sp>
      <p:pic>
        <p:nvPicPr>
          <p:cNvPr id="75780" name="Picture 4" descr="Ganimede_3D_Gas"/>
          <p:cNvPicPr>
            <a:picLocks noChangeAspect="1" noChangeArrowheads="1"/>
          </p:cNvPicPr>
          <p:nvPr/>
        </p:nvPicPr>
        <p:blipFill>
          <a:blip r:embed="rId3"/>
          <a:srcRect/>
          <a:stretch>
            <a:fillRect/>
          </a:stretch>
        </p:blipFill>
        <p:spPr bwMode="auto">
          <a:xfrm>
            <a:off x="6629400" y="1362075"/>
            <a:ext cx="2065338" cy="5038725"/>
          </a:xfrm>
          <a:prstGeom prst="rect">
            <a:avLst/>
          </a:prstGeom>
          <a:noFill/>
          <a:ln w="9525">
            <a:noFill/>
            <a:miter lim="800000"/>
            <a:headEnd/>
            <a:tailEnd/>
          </a:ln>
        </p:spPr>
      </p:pic>
      <p:sp>
        <p:nvSpPr>
          <p:cNvPr id="75781" name="Text Box 6"/>
          <p:cNvSpPr>
            <a:spLocks noGrp="1" noChangeArrowheads="1"/>
          </p:cNvSpPr>
          <p:nvPr>
            <p:ph type="ctrTitle"/>
          </p:nvPr>
        </p:nvSpPr>
        <p:spPr>
          <a:xfrm>
            <a:off x="304800" y="1906588"/>
            <a:ext cx="5715000" cy="4464050"/>
          </a:xfrm>
        </p:spPr>
        <p:txBody>
          <a:bodyPr anchor="t"/>
          <a:lstStyle/>
          <a:p>
            <a:pPr algn="l">
              <a:lnSpc>
                <a:spcPct val="110000"/>
              </a:lnSpc>
            </a:pPr>
            <a:r>
              <a:rPr lang="it-IT" sz="1200" smtClean="0">
                <a:solidFill>
                  <a:schemeClr val="bg2"/>
                </a:solidFill>
                <a:latin typeface="Verdana" pitchFamily="-112" charset="0"/>
              </a:rPr>
              <a:t>Die typische Turbulenz der Ganimede Methode, die eine wirksame selektive Entziehung der blossen Edelstoffen der Trauben ermöglicht, wird als filmartiges dynamisches Einweichen bezeichnet.  </a:t>
            </a:r>
            <a:br>
              <a:rPr lang="it-IT" sz="1200" smtClean="0">
                <a:solidFill>
                  <a:schemeClr val="bg2"/>
                </a:solidFill>
                <a:latin typeface="Verdana" pitchFamily="-112" charset="0"/>
              </a:rPr>
            </a:br>
            <a:r>
              <a:rPr lang="it-IT" sz="1200" smtClean="0">
                <a:solidFill>
                  <a:schemeClr val="bg2"/>
                </a:solidFill>
                <a:latin typeface="Verdana" pitchFamily="-112" charset="0"/>
              </a:rPr>
              <a:t/>
            </a:r>
            <a:br>
              <a:rPr lang="it-IT" sz="1200" smtClean="0">
                <a:solidFill>
                  <a:schemeClr val="bg2"/>
                </a:solidFill>
                <a:latin typeface="Verdana" pitchFamily="-112" charset="0"/>
              </a:rPr>
            </a:br>
            <a:r>
              <a:rPr lang="it-IT" sz="1200" smtClean="0">
                <a:solidFill>
                  <a:schemeClr val="bg2"/>
                </a:solidFill>
                <a:latin typeface="Verdana" pitchFamily="-112" charset="0"/>
              </a:rPr>
              <a:t>Dies erfolgt dank der delikaten und tiefen Mischung der Masse des riesigen durch dem von der Fermentation produzierten CO2 Potenzial.</a:t>
            </a:r>
            <a:br>
              <a:rPr lang="it-IT" sz="1200" smtClean="0">
                <a:solidFill>
                  <a:schemeClr val="bg2"/>
                </a:solidFill>
                <a:latin typeface="Verdana" pitchFamily="-112" charset="0"/>
              </a:rPr>
            </a:br>
            <a:r>
              <a:rPr lang="it-IT" sz="1200" smtClean="0">
                <a:solidFill>
                  <a:schemeClr val="bg2"/>
                </a:solidFill>
                <a:latin typeface="Verdana" pitchFamily="-112" charset="0"/>
              </a:rPr>
              <a:t/>
            </a:r>
            <a:br>
              <a:rPr lang="it-IT" sz="1200" smtClean="0">
                <a:solidFill>
                  <a:schemeClr val="bg2"/>
                </a:solidFill>
                <a:latin typeface="Verdana" pitchFamily="-112" charset="0"/>
              </a:rPr>
            </a:br>
            <a:r>
              <a:rPr lang="it-IT" sz="1200" smtClean="0">
                <a:solidFill>
                  <a:schemeClr val="bg2"/>
                </a:solidFill>
                <a:latin typeface="Verdana" pitchFamily="-112" charset="0"/>
              </a:rPr>
              <a:t>Aber was passiert VOR und NACH der Fermentationsphase, wenn man über keine spontane CO2 verfügt?  </a:t>
            </a:r>
            <a:br>
              <a:rPr lang="it-IT" sz="1200" smtClean="0">
                <a:solidFill>
                  <a:schemeClr val="bg2"/>
                </a:solidFill>
                <a:latin typeface="Verdana" pitchFamily="-112" charset="0"/>
              </a:rPr>
            </a:br>
            <a:r>
              <a:rPr lang="it-IT" sz="1200" smtClean="0">
                <a:solidFill>
                  <a:schemeClr val="bg2"/>
                </a:solidFill>
                <a:latin typeface="Verdana" pitchFamily="-112" charset="0"/>
              </a:rPr>
              <a:t>Hier zeigt sich die Bedeutung der kontrollierten und wirksamen Benutzung der technischen Gasen bei Ganimede. Denn es genügt, die CO2 von einer äusseren Gasflasche durch der dazu bestimmten Klappe einzufügen. Damit saturieren wir den Raum unter der Trennwand und können also die typische Turbulenz der Ganimede Methode, auch ohne Fermentation- Co2, kuenstlich erzeugen.  </a:t>
            </a:r>
            <a:br>
              <a:rPr lang="it-IT" sz="1200" smtClean="0">
                <a:solidFill>
                  <a:schemeClr val="bg2"/>
                </a:solidFill>
                <a:latin typeface="Verdana" pitchFamily="-112" charset="0"/>
              </a:rPr>
            </a:br>
            <a:r>
              <a:rPr lang="it-IT" sz="1200" smtClean="0">
                <a:solidFill>
                  <a:schemeClr val="bg2"/>
                </a:solidFill>
                <a:latin typeface="Verdana" pitchFamily="-112" charset="0"/>
              </a:rPr>
              <a:t/>
            </a:r>
            <a:br>
              <a:rPr lang="it-IT" sz="1200" smtClean="0">
                <a:solidFill>
                  <a:schemeClr val="bg2"/>
                </a:solidFill>
                <a:latin typeface="Verdana" pitchFamily="-112" charset="0"/>
              </a:rPr>
            </a:br>
            <a:r>
              <a:rPr lang="it-IT" sz="1200" smtClean="0">
                <a:solidFill>
                  <a:schemeClr val="bg2"/>
                </a:solidFill>
                <a:latin typeface="Verdana" pitchFamily="-112" charset="0"/>
              </a:rPr>
              <a:t>Auf dieser Weise wird die CO2 nicht nur die Masse mischen und homogenisieren, sondern auch eine wichtige Entziehung-lösende und bakteriostatisch-antioxidation Wirkung auf  100% des Produktes ausüben. Der Önologe wird also mit sicheren un garantierten Resultaten den Entziehungsprozess vorverlegen oder verlängern können. </a:t>
            </a:r>
            <a:endParaRPr lang="it-IT" sz="1200" b="1" smtClean="0">
              <a:latin typeface="Verdana" pitchFamily="-112" charset="0"/>
            </a:endParaRPr>
          </a:p>
        </p:txBody>
      </p:sp>
      <p:sp>
        <p:nvSpPr>
          <p:cNvPr id="75782" name="Line 11"/>
          <p:cNvSpPr>
            <a:spLocks noChangeShapeType="1"/>
          </p:cNvSpPr>
          <p:nvPr/>
        </p:nvSpPr>
        <p:spPr bwMode="auto">
          <a:xfrm>
            <a:off x="6172200" y="4953000"/>
            <a:ext cx="6096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5783" name="Text Box 17"/>
          <p:cNvSpPr txBox="1">
            <a:spLocks noChangeArrowheads="1"/>
          </p:cNvSpPr>
          <p:nvPr/>
        </p:nvSpPr>
        <p:spPr bwMode="auto">
          <a:xfrm>
            <a:off x="6096000" y="4460875"/>
            <a:ext cx="762000" cy="3397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600" b="1">
                <a:solidFill>
                  <a:srgbClr val="F6BA06"/>
                </a:solidFill>
                <a:latin typeface="Verdana" pitchFamily="-112" charset="0"/>
              </a:rPr>
              <a:t>CO</a:t>
            </a:r>
            <a:r>
              <a:rPr lang="it-IT" sz="1600" b="1" baseline="-25000">
                <a:solidFill>
                  <a:srgbClr val="F6BA06"/>
                </a:solidFill>
                <a:latin typeface="Verdana" pitchFamily="-112" charset="0"/>
              </a:rPr>
              <a:t>2</a:t>
            </a:r>
            <a:endParaRPr lang="it-IT" sz="1600" b="1">
              <a:solidFill>
                <a:srgbClr val="F6BA06"/>
              </a:solidFill>
              <a:latin typeface="Verdana" pitchFamily="-112" charset="0"/>
            </a:endParaRPr>
          </a:p>
        </p:txBody>
      </p:sp>
      <p:sp>
        <p:nvSpPr>
          <p:cNvPr id="75784" name="Text Box 19"/>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A1582DEC-C91F-9944-AEB9-F2DD648D0871}" type="slidenum">
              <a:rPr lang="it-IT" sz="1000" b="1">
                <a:solidFill>
                  <a:srgbClr val="80060D"/>
                </a:solidFill>
                <a:latin typeface="Verdana" pitchFamily="-112" charset="0"/>
              </a:rPr>
              <a:pPr eaLnBrk="0" hangingPunct="0">
                <a:spcBef>
                  <a:spcPct val="50000"/>
                </a:spcBef>
              </a:pPr>
              <a:t>31</a:t>
            </a:fld>
            <a:endParaRPr lang="it-IT" sz="1200" b="1">
              <a:solidFill>
                <a:srgbClr val="80060D"/>
              </a:solidFill>
              <a:latin typeface="Verdana" pitchFamily="-112" charset="0"/>
            </a:endParaRPr>
          </a:p>
        </p:txBody>
      </p:sp>
      <p:sp>
        <p:nvSpPr>
          <p:cNvPr id="75785"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Text Box 2"/>
          <p:cNvSpPr>
            <a:spLocks noGrp="1" noChangeArrowheads="1"/>
          </p:cNvSpPr>
          <p:nvPr>
            <p:ph type="ctrTitle"/>
          </p:nvPr>
        </p:nvSpPr>
        <p:spPr>
          <a:xfrm>
            <a:off x="381000" y="917575"/>
            <a:ext cx="6324600" cy="1143000"/>
          </a:xfrm>
        </p:spPr>
        <p:txBody>
          <a:bodyPr/>
          <a:lstStyle/>
          <a:p>
            <a:pPr algn="l">
              <a:lnSpc>
                <a:spcPct val="110000"/>
              </a:lnSpc>
            </a:pPr>
            <a:r>
              <a:rPr lang="it-IT" sz="1600" b="1" smtClean="0">
                <a:solidFill>
                  <a:srgbClr val="80060D"/>
                </a:solidFill>
                <a:latin typeface="Verdana" pitchFamily="-112" charset="0"/>
              </a:rPr>
              <a:t>Weisse Weinbereitung mit der Ganimede</a:t>
            </a:r>
            <a:r>
              <a:rPr lang="it-IT" sz="1600" b="1" baseline="30000" smtClean="0">
                <a:solidFill>
                  <a:srgbClr val="80060D"/>
                </a:solidFill>
                <a:latin typeface="Verdana" pitchFamily="-112" charset="0"/>
              </a:rPr>
              <a:t>® </a:t>
            </a:r>
            <a:r>
              <a:rPr lang="it-IT" sz="1600" b="1" smtClean="0">
                <a:solidFill>
                  <a:srgbClr val="80060D"/>
                </a:solidFill>
                <a:latin typeface="Verdana" pitchFamily="-112" charset="0"/>
              </a:rPr>
              <a:t>methode </a:t>
            </a:r>
            <a:r>
              <a:rPr lang="it-IT" sz="2400" b="1" smtClean="0">
                <a:solidFill>
                  <a:srgbClr val="80060D"/>
                </a:solidFill>
                <a:latin typeface="Verdana" pitchFamily="-112" charset="0"/>
              </a:rPr>
              <a:t/>
            </a:r>
            <a:br>
              <a:rPr lang="it-IT" sz="2400" b="1" smtClean="0">
                <a:solidFill>
                  <a:srgbClr val="80060D"/>
                </a:solidFill>
                <a:latin typeface="Verdana" pitchFamily="-112" charset="0"/>
              </a:rPr>
            </a:br>
            <a:r>
              <a:rPr lang="it-IT" sz="1400" b="1" smtClean="0">
                <a:solidFill>
                  <a:schemeClr val="tx1"/>
                </a:solidFill>
                <a:latin typeface="Verdana" pitchFamily="-112" charset="0"/>
              </a:rPr>
              <a:t>Filmartiges dynamisches Kalteinweichen  bei weiss-, hell- und besondere Rotweine.</a:t>
            </a:r>
            <a:endParaRPr lang="it-IT" sz="2200" smtClean="0">
              <a:solidFill>
                <a:schemeClr val="tx1"/>
              </a:solidFill>
              <a:latin typeface="Verdana" pitchFamily="-112" charset="0"/>
            </a:endParaRPr>
          </a:p>
        </p:txBody>
      </p:sp>
      <p:sp>
        <p:nvSpPr>
          <p:cNvPr id="77827" name="Text Box 5"/>
          <p:cNvSpPr txBox="1">
            <a:spLocks noChangeArrowheads="1"/>
          </p:cNvSpPr>
          <p:nvPr/>
        </p:nvSpPr>
        <p:spPr bwMode="auto">
          <a:xfrm>
            <a:off x="381000" y="2098675"/>
            <a:ext cx="5638800" cy="44783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a:solidFill>
                  <a:srgbClr val="797979"/>
                </a:solidFill>
                <a:latin typeface="Verdana" pitchFamily="-112" charset="0"/>
              </a:rPr>
              <a:t>Die wirksame Benutzung von technischen Gasen mit der Ganimedemethode, ist bei aromatischen Weissweinen speziell geeignet:  </a:t>
            </a:r>
          </a:p>
          <a:p>
            <a:pPr eaLnBrk="0" hangingPunct="0">
              <a:spcBef>
                <a:spcPct val="50000"/>
              </a:spcBef>
            </a:pPr>
            <a:r>
              <a:rPr lang="it-IT" sz="1000" b="1">
                <a:latin typeface="Verdana" pitchFamily="-112" charset="0"/>
              </a:rPr>
              <a:t>Mit der Ganimedemethode werden die weissen besonders auf Sauerstoff sensiblen Trauben wirksam und in einer mit Co2 saturierten Umgebung, und darum frei von Oxidations- und bakteriellen Wucherungsrisken behandelt.   </a:t>
            </a:r>
          </a:p>
          <a:p>
            <a:pPr eaLnBrk="0" hangingPunct="0">
              <a:spcBef>
                <a:spcPct val="50000"/>
              </a:spcBef>
            </a:pPr>
            <a:r>
              <a:rPr lang="it-IT" sz="1000">
                <a:solidFill>
                  <a:srgbClr val="797979"/>
                </a:solidFill>
                <a:latin typeface="Verdana" pitchFamily="-112" charset="0"/>
              </a:rPr>
              <a:t>Die Ganimede Apparäte können vor der Einfuellung mit CO2 saturiert werden, während den Bypass geschlossen bleibt.  Das Gas wird im Zwischenraum bleiben, und wann es während der Einfüllung von der Flüssigkeit erreicht wird, wird es unter Druck dort bleiben, und sich langsam in der unteren Flüssigkeit loesen. So wird das CO2 eine selektive extraktiv-solvierende und bakteriostatische-antioxidante Aktion ausueben, (also keine wahllose, wie die der SO2). Das sorgt für beträchtlichen und raschen Extraktion und Schutz der Aromen und ihrer in den Schalen enthaltenen Vorläufer.  </a:t>
            </a:r>
          </a:p>
          <a:p>
            <a:pPr eaLnBrk="0" hangingPunct="0">
              <a:spcBef>
                <a:spcPct val="50000"/>
              </a:spcBef>
            </a:pPr>
            <a:r>
              <a:rPr lang="it-IT" sz="1000">
                <a:solidFill>
                  <a:srgbClr val="797979"/>
                </a:solidFill>
                <a:latin typeface="Verdana" pitchFamily="-112" charset="0"/>
              </a:rPr>
              <a:t>Das übermäßige Gas mischt die Tresterhuete auf sanfter und wirksamer Weise, während es in grossen Blasen durch den Trennwandhals überläuft. Dank dem tiefen Kontakt zur Flüssigkeit, können die Huete tatsächlich am Extraktionprozess teilnehmen.   </a:t>
            </a:r>
          </a:p>
          <a:p>
            <a:pPr eaLnBrk="0" hangingPunct="0">
              <a:spcBef>
                <a:spcPct val="50000"/>
              </a:spcBef>
            </a:pPr>
            <a:r>
              <a:rPr lang="it-IT" sz="1000">
                <a:solidFill>
                  <a:srgbClr val="797979"/>
                </a:solidFill>
                <a:latin typeface="Verdana" pitchFamily="-112" charset="0"/>
              </a:rPr>
              <a:t>Viele Weinkeller benutzen heute die Ganimedemethode für ihre Weissweine. Mit einem relativ kurzen Kalteinweichen (6-12 Std), erhalten sie eine wirksame Extraktion der gewünschten Komponenten, und heben damit die organoleptischen Eigenschaften ihrer Weine hervor.  </a:t>
            </a:r>
          </a:p>
          <a:p>
            <a:pPr eaLnBrk="0" hangingPunct="0">
              <a:spcBef>
                <a:spcPct val="50000"/>
              </a:spcBef>
            </a:pPr>
            <a:r>
              <a:rPr lang="it-IT" sz="1000">
                <a:solidFill>
                  <a:srgbClr val="797979"/>
                </a:solidFill>
                <a:latin typeface="Verdana" pitchFamily="-112" charset="0"/>
              </a:rPr>
              <a:t>Diese Fakten unterstreichen die bemerkbare Feinheit und Selektivität eines Systems das, in dem es </a:t>
            </a:r>
            <a:r>
              <a:rPr lang="it-IT" sz="1000" b="1">
                <a:solidFill>
                  <a:srgbClr val="797979"/>
                </a:solidFill>
                <a:latin typeface="Verdana" pitchFamily="-112" charset="0"/>
              </a:rPr>
              <a:t>SICHERE RESULTATEN </a:t>
            </a:r>
            <a:r>
              <a:rPr lang="it-IT" sz="1000">
                <a:solidFill>
                  <a:srgbClr val="797979"/>
                </a:solidFill>
                <a:latin typeface="Verdana" pitchFamily="-112" charset="0"/>
              </a:rPr>
              <a:t>garantiert, auch ein interessantes Ersparnis darstellt, da der selbe Fermentierapparat für mehrere Füllungen , wie fuer die nächste Rotweinherstellung nutzbar ist.</a:t>
            </a:r>
            <a:endParaRPr lang="it-IT" sz="1000" b="1">
              <a:solidFill>
                <a:srgbClr val="797979"/>
              </a:solidFill>
              <a:latin typeface="Verdana" pitchFamily="-112" charset="0"/>
            </a:endParaRPr>
          </a:p>
        </p:txBody>
      </p:sp>
      <p:sp>
        <p:nvSpPr>
          <p:cNvPr id="77828" name="Rectangle 9"/>
          <p:cNvSpPr>
            <a:spLocks noChangeArrowheads="1"/>
          </p:cNvSpPr>
          <p:nvPr/>
        </p:nvSpPr>
        <p:spPr bwMode="auto">
          <a:xfrm>
            <a:off x="8604250" y="6524625"/>
            <a:ext cx="539750" cy="180975"/>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grpSp>
        <p:nvGrpSpPr>
          <p:cNvPr id="77829" name="Group 15"/>
          <p:cNvGrpSpPr>
            <a:grpSpLocks/>
          </p:cNvGrpSpPr>
          <p:nvPr/>
        </p:nvGrpSpPr>
        <p:grpSpPr bwMode="auto">
          <a:xfrm>
            <a:off x="5954713" y="1095375"/>
            <a:ext cx="2808287" cy="5610225"/>
            <a:chOff x="3751" y="690"/>
            <a:chExt cx="1769" cy="3534"/>
          </a:xfrm>
        </p:grpSpPr>
        <p:pic>
          <p:nvPicPr>
            <p:cNvPr id="77834" name="Picture 6"/>
            <p:cNvPicPr>
              <a:picLocks noChangeAspect="1" noChangeArrowheads="1"/>
            </p:cNvPicPr>
            <p:nvPr/>
          </p:nvPicPr>
          <p:blipFill>
            <a:blip r:embed="rId3"/>
            <a:srcRect/>
            <a:stretch>
              <a:fillRect/>
            </a:stretch>
          </p:blipFill>
          <p:spPr bwMode="auto">
            <a:xfrm>
              <a:off x="4059" y="690"/>
              <a:ext cx="1372" cy="3340"/>
            </a:xfrm>
            <a:prstGeom prst="rect">
              <a:avLst/>
            </a:prstGeom>
            <a:noFill/>
            <a:ln w="9525">
              <a:noFill/>
              <a:miter lim="800000"/>
              <a:headEnd/>
              <a:tailEnd/>
            </a:ln>
          </p:spPr>
        </p:pic>
        <p:sp>
          <p:nvSpPr>
            <p:cNvPr id="77835" name="Line 10"/>
            <p:cNvSpPr>
              <a:spLocks noChangeShapeType="1"/>
            </p:cNvSpPr>
            <p:nvPr/>
          </p:nvSpPr>
          <p:spPr bwMode="auto">
            <a:xfrm>
              <a:off x="3787" y="3068"/>
              <a:ext cx="343"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7836" name="Text Box 11"/>
            <p:cNvSpPr txBox="1">
              <a:spLocks noChangeArrowheads="1"/>
            </p:cNvSpPr>
            <p:nvPr/>
          </p:nvSpPr>
          <p:spPr bwMode="auto">
            <a:xfrm>
              <a:off x="3751" y="2807"/>
              <a:ext cx="480" cy="21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600" b="1">
                  <a:solidFill>
                    <a:srgbClr val="F6BA06"/>
                  </a:solidFill>
                  <a:latin typeface="Verdana" pitchFamily="-112" charset="0"/>
                </a:rPr>
                <a:t>CO</a:t>
              </a:r>
              <a:r>
                <a:rPr lang="it-IT" sz="1600" b="1" baseline="-25000">
                  <a:solidFill>
                    <a:srgbClr val="F6BA06"/>
                  </a:solidFill>
                  <a:latin typeface="Verdana" pitchFamily="-112" charset="0"/>
                </a:rPr>
                <a:t>2</a:t>
              </a:r>
              <a:endParaRPr lang="it-IT" sz="1600" b="1">
                <a:solidFill>
                  <a:srgbClr val="F6BA06"/>
                </a:solidFill>
                <a:latin typeface="Verdana" pitchFamily="-112" charset="0"/>
              </a:endParaRPr>
            </a:p>
          </p:txBody>
        </p:sp>
        <p:sp>
          <p:nvSpPr>
            <p:cNvPr id="77837" name="Rectangle 12"/>
            <p:cNvSpPr>
              <a:spLocks noChangeArrowheads="1"/>
            </p:cNvSpPr>
            <p:nvPr/>
          </p:nvSpPr>
          <p:spPr bwMode="auto">
            <a:xfrm>
              <a:off x="3936" y="4032"/>
              <a:ext cx="1584" cy="192"/>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grpSp>
      <p:pic>
        <p:nvPicPr>
          <p:cNvPr id="77830" name="Picture 13" descr="videoss">
            <a:hlinkClick r:id="rId4" action="ppaction://hlinksldjump"/>
          </p:cNvPr>
          <p:cNvPicPr>
            <a:picLocks noChangeAspect="1" noChangeArrowheads="1"/>
          </p:cNvPicPr>
          <p:nvPr/>
        </p:nvPicPr>
        <p:blipFill>
          <a:blip r:embed="rId5"/>
          <a:srcRect/>
          <a:stretch>
            <a:fillRect/>
          </a:stretch>
        </p:blipFill>
        <p:spPr bwMode="auto">
          <a:xfrm>
            <a:off x="7597775" y="6172200"/>
            <a:ext cx="250825" cy="304800"/>
          </a:xfrm>
          <a:prstGeom prst="rect">
            <a:avLst/>
          </a:prstGeom>
          <a:noFill/>
          <a:ln w="9525">
            <a:noFill/>
            <a:miter lim="800000"/>
            <a:headEnd/>
            <a:tailEnd/>
          </a:ln>
        </p:spPr>
      </p:pic>
      <p:sp>
        <p:nvSpPr>
          <p:cNvPr id="77831" name="Rectangle 14"/>
          <p:cNvSpPr>
            <a:spLocks noChangeArrowheads="1"/>
          </p:cNvSpPr>
          <p:nvPr/>
        </p:nvSpPr>
        <p:spPr bwMode="auto">
          <a:xfrm>
            <a:off x="7356475" y="6491288"/>
            <a:ext cx="620713" cy="215900"/>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Video 7</a:t>
            </a:r>
          </a:p>
        </p:txBody>
      </p:sp>
      <p:sp>
        <p:nvSpPr>
          <p:cNvPr id="77832" name="Text Box 17"/>
          <p:cNvSpPr txBox="1">
            <a:spLocks noChangeArrowheads="1"/>
          </p:cNvSpPr>
          <p:nvPr/>
        </p:nvSpPr>
        <p:spPr bwMode="auto">
          <a:xfrm>
            <a:off x="3810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ED8666C-A487-4F46-BDC7-0E4CAAE7A0DD}" type="slidenum">
              <a:rPr lang="it-IT" sz="1000" b="1">
                <a:solidFill>
                  <a:srgbClr val="80060D"/>
                </a:solidFill>
                <a:latin typeface="Verdana" pitchFamily="-112" charset="0"/>
              </a:rPr>
              <a:pPr eaLnBrk="0" hangingPunct="0">
                <a:spcBef>
                  <a:spcPct val="50000"/>
                </a:spcBef>
              </a:pPr>
              <a:t>32</a:t>
            </a:fld>
            <a:endParaRPr lang="it-IT" sz="1200" b="1">
              <a:solidFill>
                <a:srgbClr val="80060D"/>
              </a:solidFill>
              <a:latin typeface="Verdana" pitchFamily="-112" charset="0"/>
            </a:endParaRPr>
          </a:p>
        </p:txBody>
      </p:sp>
      <p:sp>
        <p:nvSpPr>
          <p:cNvPr id="77833"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9874" name="Picture 4" descr="C:\Documents and Settings\Utente\Desktop\AGRIEST 2007\Video Pwp\DSC03097.JPG"/>
          <p:cNvPicPr>
            <a:picLocks noChangeAspect="1" noChangeArrowheads="1"/>
          </p:cNvPicPr>
          <p:nvPr/>
        </p:nvPicPr>
        <p:blipFill>
          <a:blip r:embed="rId3"/>
          <a:srcRect/>
          <a:stretch>
            <a:fillRect/>
          </a:stretch>
        </p:blipFill>
        <p:spPr bwMode="auto">
          <a:xfrm>
            <a:off x="304800" y="1314450"/>
            <a:ext cx="6172200" cy="4629150"/>
          </a:xfrm>
          <a:prstGeom prst="rect">
            <a:avLst/>
          </a:prstGeom>
          <a:noFill/>
          <a:ln w="15875">
            <a:solidFill>
              <a:schemeClr val="tx1"/>
            </a:solidFill>
            <a:miter lim="800000"/>
            <a:headEnd/>
            <a:tailEnd/>
          </a:ln>
        </p:spPr>
      </p:pic>
      <p:sp>
        <p:nvSpPr>
          <p:cNvPr id="79875" name="Text Box 5"/>
          <p:cNvSpPr txBox="1">
            <a:spLocks noChangeArrowheads="1"/>
          </p:cNvSpPr>
          <p:nvPr/>
        </p:nvSpPr>
        <p:spPr bwMode="auto">
          <a:xfrm>
            <a:off x="6553200" y="1524000"/>
            <a:ext cx="2514600" cy="3785652"/>
          </a:xfrm>
          <a:prstGeom prst="rect">
            <a:avLst/>
          </a:prstGeom>
          <a:noFill/>
          <a:ln w="9525">
            <a:noFill/>
            <a:miter lim="800000"/>
            <a:headEnd/>
            <a:tailEnd/>
          </a:ln>
        </p:spPr>
        <p:txBody>
          <a:bodyPr wrap="square">
            <a:prstTxWarp prst="textNoShape">
              <a:avLst/>
            </a:prstTxWarp>
            <a:spAutoFit/>
          </a:bodyPr>
          <a:lstStyle/>
          <a:p>
            <a:pPr eaLnBrk="0" hangingPunct="0"/>
            <a:r>
              <a:rPr lang="it-IT" dirty="0" err="1" smtClean="0">
                <a:latin typeface="Verdana" pitchFamily="-112" charset="0"/>
                <a:ea typeface="Verdana" pitchFamily="-112" charset="0"/>
                <a:cs typeface="Verdana" pitchFamily="-112" charset="0"/>
              </a:rPr>
              <a:t>Naturstoffe</a:t>
            </a:r>
            <a:r>
              <a:rPr lang="it-IT" dirty="0" smtClean="0">
                <a:latin typeface="Verdana" pitchFamily="-112" charset="0"/>
                <a:ea typeface="Verdana" pitchFamily="-112" charset="0"/>
                <a:cs typeface="Verdana" pitchFamily="-112" charset="0"/>
              </a:rPr>
              <a:t> </a:t>
            </a:r>
            <a:r>
              <a:rPr lang="it-IT" dirty="0" err="1">
                <a:latin typeface="Verdana" pitchFamily="-112" charset="0"/>
                <a:ea typeface="Verdana" pitchFamily="-112" charset="0"/>
                <a:cs typeface="Verdana" pitchFamily="-112" charset="0"/>
              </a:rPr>
              <a:t>mit</a:t>
            </a:r>
            <a:r>
              <a:rPr lang="it-IT" dirty="0">
                <a:latin typeface="Verdana" pitchFamily="-112" charset="0"/>
                <a:ea typeface="Verdana" pitchFamily="-112" charset="0"/>
                <a:cs typeface="Verdana" pitchFamily="-112" charset="0"/>
              </a:rPr>
              <a:t> </a:t>
            </a:r>
            <a:r>
              <a:rPr lang="it-IT" dirty="0" err="1">
                <a:latin typeface="Verdana" pitchFamily="-112" charset="0"/>
                <a:ea typeface="Verdana" pitchFamily="-112" charset="0"/>
                <a:cs typeface="Verdana" pitchFamily="-112" charset="0"/>
              </a:rPr>
              <a:t>antioxidierender</a:t>
            </a:r>
            <a:r>
              <a:rPr lang="it-IT" dirty="0">
                <a:latin typeface="Verdana" pitchFamily="-112" charset="0"/>
                <a:ea typeface="Verdana" pitchFamily="-112" charset="0"/>
                <a:cs typeface="Verdana" pitchFamily="-112" charset="0"/>
              </a:rPr>
              <a:t> </a:t>
            </a:r>
            <a:r>
              <a:rPr lang="it-IT" dirty="0" err="1" smtClean="0">
                <a:latin typeface="Verdana" pitchFamily="-112" charset="0"/>
                <a:ea typeface="Verdana" pitchFamily="-112" charset="0"/>
                <a:cs typeface="Verdana" pitchFamily="-112" charset="0"/>
              </a:rPr>
              <a:t>Wirkung</a:t>
            </a:r>
            <a:r>
              <a:rPr lang="it-IT" dirty="0" smtClean="0">
                <a:latin typeface="Verdana" pitchFamily="-112" charset="0"/>
                <a:ea typeface="Verdana" pitchFamily="-112" charset="0"/>
                <a:cs typeface="Verdana" pitchFamily="-112" charset="0"/>
              </a:rPr>
              <a:t>:</a:t>
            </a:r>
          </a:p>
          <a:p>
            <a:pPr eaLnBrk="0" hangingPunct="0"/>
            <a:endParaRPr lang="it-IT" dirty="0">
              <a:latin typeface="Verdana" pitchFamily="-112" charset="0"/>
              <a:ea typeface="Verdana" pitchFamily="-112" charset="0"/>
              <a:cs typeface="Verdana" pitchFamily="-112" charset="0"/>
            </a:endParaRPr>
          </a:p>
          <a:p>
            <a:pPr eaLnBrk="0" hangingPunct="0"/>
            <a:r>
              <a:rPr lang="it-IT" dirty="0" err="1" smtClean="0">
                <a:latin typeface="Verdana" pitchFamily="-112" charset="0"/>
                <a:ea typeface="Verdana" pitchFamily="-112" charset="0"/>
                <a:cs typeface="Verdana" pitchFamily="-112" charset="0"/>
              </a:rPr>
              <a:t>Glutathion</a:t>
            </a:r>
            <a:r>
              <a:rPr lang="it-IT" dirty="0" smtClean="0">
                <a:latin typeface="Verdana" pitchFamily="-112" charset="0"/>
                <a:ea typeface="Verdana" pitchFamily="-112" charset="0"/>
                <a:cs typeface="Verdana" pitchFamily="-112" charset="0"/>
              </a:rPr>
              <a:t>, </a:t>
            </a:r>
          </a:p>
          <a:p>
            <a:pPr eaLnBrk="0" hangingPunct="0"/>
            <a:r>
              <a:rPr lang="it-IT" dirty="0" err="1" smtClean="0">
                <a:latin typeface="Verdana" pitchFamily="-112" charset="0"/>
                <a:ea typeface="Verdana" pitchFamily="-112" charset="0"/>
                <a:cs typeface="Verdana" pitchFamily="-112" charset="0"/>
              </a:rPr>
              <a:t>Zimtsäuren</a:t>
            </a:r>
            <a:r>
              <a:rPr lang="it-IT" dirty="0">
                <a:latin typeface="Verdana" pitchFamily="-112" charset="0"/>
                <a:ea typeface="Verdana" pitchFamily="-112" charset="0"/>
                <a:cs typeface="Verdana" pitchFamily="-112" charset="0"/>
              </a:rPr>
              <a:t>...</a:t>
            </a:r>
          </a:p>
          <a:p>
            <a:pPr eaLnBrk="0" hangingPunct="0"/>
            <a:endParaRPr lang="it-IT" dirty="0" smtClean="0">
              <a:latin typeface="Verdana" pitchFamily="-112" charset="0"/>
              <a:ea typeface="Verdana" pitchFamily="-112" charset="0"/>
              <a:cs typeface="Verdana" pitchFamily="-112" charset="0"/>
            </a:endParaRPr>
          </a:p>
          <a:p>
            <a:pPr eaLnBrk="0" hangingPunct="0"/>
            <a:r>
              <a:rPr lang="it-IT" dirty="0" err="1" smtClean="0">
                <a:latin typeface="Verdana" pitchFamily="-112" charset="0"/>
                <a:ea typeface="Verdana" pitchFamily="-112" charset="0"/>
                <a:cs typeface="Verdana" pitchFamily="-112" charset="0"/>
              </a:rPr>
              <a:t>Reduzierung</a:t>
            </a:r>
            <a:r>
              <a:rPr lang="it-IT" dirty="0" smtClean="0">
                <a:latin typeface="Verdana" pitchFamily="-112" charset="0"/>
                <a:ea typeface="Verdana" pitchFamily="-112" charset="0"/>
                <a:cs typeface="Verdana" pitchFamily="-112" charset="0"/>
              </a:rPr>
              <a:t> </a:t>
            </a:r>
            <a:r>
              <a:rPr lang="it-IT" dirty="0">
                <a:latin typeface="Verdana" pitchFamily="-112" charset="0"/>
                <a:ea typeface="Verdana" pitchFamily="-112" charset="0"/>
                <a:cs typeface="Verdana" pitchFamily="-112" charset="0"/>
              </a:rPr>
              <a:t>von SO2</a:t>
            </a:r>
          </a:p>
          <a:p>
            <a:pPr eaLnBrk="0" hangingPunct="0"/>
            <a:endParaRPr lang="it-IT"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1922" name="Picture 4" descr="C:\Documents and Settings\Utente\Desktop\AGRIEST 2007\Video Pwp\DSC03100.JPG"/>
          <p:cNvPicPr>
            <a:picLocks noChangeAspect="1" noChangeArrowheads="1"/>
          </p:cNvPicPr>
          <p:nvPr/>
        </p:nvPicPr>
        <p:blipFill>
          <a:blip r:embed="rId3"/>
          <a:srcRect/>
          <a:stretch>
            <a:fillRect/>
          </a:stretch>
        </p:blipFill>
        <p:spPr bwMode="auto">
          <a:xfrm>
            <a:off x="304800" y="1181100"/>
            <a:ext cx="6248400" cy="4686300"/>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a:srcRect/>
          <a:stretch>
            <a:fillRect/>
          </a:stretch>
        </p:blipFill>
        <p:spPr bwMode="auto">
          <a:xfrm>
            <a:off x="1258888" y="855663"/>
            <a:ext cx="4486275" cy="5813425"/>
          </a:xfrm>
          <a:prstGeom prst="rect">
            <a:avLst/>
          </a:prstGeom>
          <a:solidFill>
            <a:srgbClr val="FFFFFF"/>
          </a:solidFill>
          <a:ln w="9525">
            <a:noFill/>
            <a:miter lim="800000"/>
            <a:headEnd/>
            <a:tailEnd/>
          </a:ln>
        </p:spPr>
      </p:pic>
      <p:sp>
        <p:nvSpPr>
          <p:cNvPr id="2" name="Line 3"/>
          <p:cNvSpPr>
            <a:spLocks noChangeShapeType="1"/>
          </p:cNvSpPr>
          <p:nvPr/>
        </p:nvSpPr>
        <p:spPr bwMode="auto">
          <a:xfrm flipH="1" flipV="1">
            <a:off x="2439988" y="838200"/>
            <a:ext cx="957262" cy="228600"/>
          </a:xfrm>
          <a:prstGeom prst="line">
            <a:avLst/>
          </a:prstGeom>
          <a:noFill/>
          <a:ln w="25400">
            <a:solidFill>
              <a:srgbClr val="000000"/>
            </a:solidFill>
            <a:round/>
            <a:headEnd/>
            <a:tailEnd type="triangle" w="med" len="med"/>
          </a:ln>
          <a:effectLst>
            <a:outerShdw blurRad="38100" dist="26940" dir="5400000" algn="ctr" rotWithShape="0">
              <a:srgbClr val="000000">
                <a:alpha val="35001"/>
              </a:srgbClr>
            </a:outerShdw>
          </a:effectLst>
        </p:spPr>
        <p:txBody>
          <a:bodyPr tIns="91440" bIns="91440">
            <a:prstTxWarp prst="textNoShape">
              <a:avLst/>
            </a:prstTxWarp>
          </a:bodyPr>
          <a:lstStyle/>
          <a:p>
            <a:pPr eaLnBrk="0" hangingPunct="0">
              <a:defRPr/>
            </a:pPr>
            <a:endParaRPr lang="it-IT">
              <a:latin typeface="Times" pitchFamily="-106" charset="0"/>
              <a:ea typeface="+mn-ea"/>
              <a:cs typeface="+mn-cs"/>
            </a:endParaRPr>
          </a:p>
        </p:txBody>
      </p:sp>
      <p:sp>
        <p:nvSpPr>
          <p:cNvPr id="83972" name="Text Box 4"/>
          <p:cNvSpPr txBox="1">
            <a:spLocks noChangeArrowheads="1"/>
          </p:cNvSpPr>
          <p:nvPr/>
        </p:nvSpPr>
        <p:spPr bwMode="auto">
          <a:xfrm>
            <a:off x="3448050" y="854075"/>
            <a:ext cx="474663" cy="373063"/>
          </a:xfrm>
          <a:prstGeom prst="rect">
            <a:avLst/>
          </a:prstGeom>
          <a:noFill/>
          <a:ln w="9525">
            <a:noFill/>
            <a:miter lim="800000"/>
            <a:headEnd/>
            <a:tailEnd/>
          </a:ln>
        </p:spPr>
        <p:txBody>
          <a:bodyPr tIns="91440" bIns="91440">
            <a:prstTxWarp prst="textNoShape">
              <a:avLst/>
            </a:prstTxWarp>
          </a:bodyPr>
          <a:lstStyle/>
          <a:p>
            <a:pPr eaLnBrk="0" hangingPunct="0">
              <a:spcAft>
                <a:spcPts val="1000"/>
              </a:spcAft>
            </a:pPr>
            <a:r>
              <a:rPr lang="it-IT" sz="1100">
                <a:latin typeface="Calibri" pitchFamily="-112" charset="0"/>
              </a:rPr>
              <a:t>CO</a:t>
            </a:r>
            <a:r>
              <a:rPr lang="it-IT" sz="1100" baseline="-25000">
                <a:latin typeface="Calibri" pitchFamily="-112" charset="0"/>
              </a:rPr>
              <a:t>2</a:t>
            </a:r>
            <a:endParaRPr lang="it-IT"/>
          </a:p>
        </p:txBody>
      </p:sp>
      <p:sp>
        <p:nvSpPr>
          <p:cNvPr id="83973" name="CasellaDiTesto 3"/>
          <p:cNvSpPr txBox="1">
            <a:spLocks noChangeArrowheads="1"/>
          </p:cNvSpPr>
          <p:nvPr/>
        </p:nvSpPr>
        <p:spPr bwMode="auto">
          <a:xfrm>
            <a:off x="2057400" y="260350"/>
            <a:ext cx="3451225" cy="461963"/>
          </a:xfrm>
          <a:prstGeom prst="rect">
            <a:avLst/>
          </a:prstGeom>
          <a:noFill/>
          <a:ln w="9525">
            <a:noFill/>
            <a:miter lim="800000"/>
            <a:headEnd/>
            <a:tailEnd/>
          </a:ln>
        </p:spPr>
        <p:txBody>
          <a:bodyPr>
            <a:prstTxWarp prst="textNoShape">
              <a:avLst/>
            </a:prstTxWarp>
            <a:spAutoFit/>
          </a:bodyPr>
          <a:lstStyle/>
          <a:p>
            <a:pPr eaLnBrk="0" hangingPunct="0"/>
            <a:r>
              <a:rPr lang="it-IT" b="1" dirty="0" err="1">
                <a:latin typeface="Arial"/>
                <a:cs typeface="Arial"/>
              </a:rPr>
              <a:t>manuelle</a:t>
            </a:r>
            <a:r>
              <a:rPr lang="it-IT" b="1" dirty="0">
                <a:latin typeface="Arial"/>
                <a:cs typeface="Arial"/>
              </a:rPr>
              <a:t> </a:t>
            </a:r>
            <a:r>
              <a:rPr lang="it-IT" b="1" dirty="0" err="1">
                <a:latin typeface="Arial"/>
                <a:cs typeface="Arial"/>
              </a:rPr>
              <a:t>Steuerung</a:t>
            </a:r>
            <a:endParaRPr lang="it-IT" b="1" dirty="0">
              <a:latin typeface="Arial"/>
              <a:ea typeface="Arial" pitchFamily="-112" charset="0"/>
              <a:cs typeface="Aria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3"/>
          <a:srcRect/>
          <a:stretch>
            <a:fillRect/>
          </a:stretch>
        </p:blipFill>
        <p:spPr bwMode="auto">
          <a:xfrm>
            <a:off x="1109663" y="666750"/>
            <a:ext cx="4614862" cy="5930900"/>
          </a:xfrm>
          <a:prstGeom prst="rect">
            <a:avLst/>
          </a:prstGeom>
          <a:solidFill>
            <a:srgbClr val="000000"/>
          </a:solidFill>
          <a:ln w="9525">
            <a:noFill/>
            <a:miter lim="800000"/>
            <a:headEnd/>
            <a:tailEnd/>
          </a:ln>
        </p:spPr>
      </p:pic>
      <p:sp>
        <p:nvSpPr>
          <p:cNvPr id="86019" name="CasellaDiTesto 3"/>
          <p:cNvSpPr txBox="1">
            <a:spLocks noChangeArrowheads="1"/>
          </p:cNvSpPr>
          <p:nvPr/>
        </p:nvSpPr>
        <p:spPr bwMode="auto">
          <a:xfrm>
            <a:off x="2438400" y="152400"/>
            <a:ext cx="4321175" cy="460375"/>
          </a:xfrm>
          <a:prstGeom prst="rect">
            <a:avLst/>
          </a:prstGeom>
          <a:noFill/>
          <a:ln w="9525">
            <a:noFill/>
            <a:miter lim="800000"/>
            <a:headEnd/>
            <a:tailEnd/>
          </a:ln>
        </p:spPr>
        <p:txBody>
          <a:bodyPr>
            <a:prstTxWarp prst="textNoShape">
              <a:avLst/>
            </a:prstTxWarp>
            <a:spAutoFit/>
          </a:bodyPr>
          <a:lstStyle/>
          <a:p>
            <a:pPr eaLnBrk="0" hangingPunct="0"/>
            <a:r>
              <a:rPr lang="it-IT" b="1" dirty="0" err="1">
                <a:latin typeface="Arial"/>
                <a:cs typeface="Arial"/>
              </a:rPr>
              <a:t>automatische</a:t>
            </a:r>
            <a:r>
              <a:rPr lang="it-IT" b="1" dirty="0">
                <a:latin typeface="Arial"/>
                <a:cs typeface="Arial"/>
              </a:rPr>
              <a:t> </a:t>
            </a:r>
            <a:r>
              <a:rPr lang="it-IT" b="1" dirty="0" err="1">
                <a:latin typeface="Arial"/>
                <a:cs typeface="Arial"/>
              </a:rPr>
              <a:t>Steuerung</a:t>
            </a:r>
            <a:endParaRPr lang="it-IT" b="1" dirty="0">
              <a:latin typeface="Arial"/>
              <a:ea typeface="Arial" pitchFamily="-112" charset="0"/>
              <a:cs typeface="Aria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88067" name="Picture 6" descr="C:\Documents and Settings\Utente\Desktop\Foto\FOTO X MODIFICHE E LIVELLO\P8160003.JPG"/>
          <p:cNvPicPr>
            <a:picLocks noChangeAspect="1" noChangeArrowheads="1"/>
          </p:cNvPicPr>
          <p:nvPr/>
        </p:nvPicPr>
        <p:blipFill>
          <a:blip r:embed="rId3"/>
          <a:srcRect/>
          <a:stretch>
            <a:fillRect/>
          </a:stretch>
        </p:blipFill>
        <p:spPr bwMode="auto">
          <a:xfrm>
            <a:off x="4356100" y="2163763"/>
            <a:ext cx="4289425" cy="3216275"/>
          </a:xfrm>
          <a:prstGeom prst="rect">
            <a:avLst/>
          </a:prstGeom>
          <a:noFill/>
          <a:ln w="15875">
            <a:solidFill>
              <a:srgbClr val="000000"/>
            </a:solidFill>
            <a:miter lim="800000"/>
            <a:headEnd/>
            <a:tailEnd/>
          </a:ln>
        </p:spPr>
      </p:pic>
      <p:pic>
        <p:nvPicPr>
          <p:cNvPr id="88068" name="Picture 7" descr="C:\Documents and Settings\Utente\Desktop\EVENTO RIOJA 2007\IMG_5706.JPG"/>
          <p:cNvPicPr>
            <a:picLocks noChangeAspect="1" noChangeArrowheads="1"/>
          </p:cNvPicPr>
          <p:nvPr/>
        </p:nvPicPr>
        <p:blipFill>
          <a:blip r:embed="rId4"/>
          <a:srcRect/>
          <a:stretch>
            <a:fillRect/>
          </a:stretch>
        </p:blipFill>
        <p:spPr bwMode="auto">
          <a:xfrm>
            <a:off x="473075" y="1312863"/>
            <a:ext cx="3457575" cy="2593975"/>
          </a:xfrm>
          <a:prstGeom prst="rect">
            <a:avLst/>
          </a:prstGeom>
          <a:noFill/>
          <a:ln w="15875">
            <a:solidFill>
              <a:schemeClr val="tx1"/>
            </a:solidFill>
            <a:miter lim="800000"/>
            <a:headEnd/>
            <a:tailEnd/>
          </a:ln>
        </p:spPr>
      </p:pic>
      <p:pic>
        <p:nvPicPr>
          <p:cNvPr id="88069" name="Picture 7" descr="IMG_7009"/>
          <p:cNvPicPr>
            <a:picLocks noChangeAspect="1" noChangeArrowheads="1"/>
          </p:cNvPicPr>
          <p:nvPr/>
        </p:nvPicPr>
        <p:blipFill>
          <a:blip r:embed="rId5"/>
          <a:srcRect/>
          <a:stretch>
            <a:fillRect/>
          </a:stretch>
        </p:blipFill>
        <p:spPr bwMode="auto">
          <a:xfrm>
            <a:off x="484188" y="4005263"/>
            <a:ext cx="3440112" cy="2582862"/>
          </a:xfrm>
          <a:prstGeom prst="rect">
            <a:avLst/>
          </a:prstGeom>
          <a:noFill/>
          <a:ln w="15875">
            <a:solidFill>
              <a:srgbClr val="000000"/>
            </a:solidFill>
            <a:miter lim="800000"/>
            <a:headEnd/>
            <a:tailEnd/>
          </a:ln>
        </p:spPr>
      </p:pic>
      <p:sp>
        <p:nvSpPr>
          <p:cNvPr id="7"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it-IT" sz="2000" b="1" dirty="0" err="1">
                <a:effectLst>
                  <a:outerShdw blurRad="38100" dist="38100" dir="2700000" algn="tl">
                    <a:srgbClr val="C0C0C0"/>
                  </a:outerShdw>
                </a:effectLst>
                <a:latin typeface="Verdana" pitchFamily="34" charset="0"/>
                <a:ea typeface="+mn-ea"/>
                <a:cs typeface="+mn-cs"/>
              </a:rPr>
              <a:t>Verwandeln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Sie</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Ihren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herkömmlichen</a:t>
            </a:r>
            <a:r>
              <a:rPr lang="it-IT" sz="2000" b="1" dirty="0">
                <a:effectLst>
                  <a:outerShdw blurRad="38100" dist="38100" dir="2700000" algn="tl">
                    <a:srgbClr val="C0C0C0"/>
                  </a:outerShdw>
                </a:effectLst>
                <a:latin typeface="Verdana" pitchFamily="34" charset="0"/>
                <a:ea typeface="+mn-ea"/>
                <a:cs typeface="+mn-cs"/>
              </a:rPr>
              <a:t> Tank</a:t>
            </a:r>
            <a:endParaRPr lang="es-ES_tradnl" sz="2000" b="1" dirty="0">
              <a:effectLst>
                <a:outerShdw blurRad="38100" dist="38100" dir="2700000" algn="tl">
                  <a:srgbClr val="C0C0C0"/>
                </a:outerShdw>
              </a:effectLst>
              <a:latin typeface="Verdana" pitchFamily="34" charset="0"/>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Text Box 4"/>
          <p:cNvSpPr txBox="1">
            <a:spLocks noChangeArrowheads="1"/>
          </p:cNvSpPr>
          <p:nvPr/>
        </p:nvSpPr>
        <p:spPr bwMode="auto">
          <a:xfrm>
            <a:off x="446088" y="5661025"/>
            <a:ext cx="3046412" cy="936625"/>
          </a:xfrm>
          <a:prstGeom prst="rect">
            <a:avLst/>
          </a:prstGeom>
          <a:solidFill>
            <a:srgbClr val="FFFFFF"/>
          </a:solidFill>
          <a:ln w="9525">
            <a:noFill/>
            <a:miter lim="800000"/>
            <a:headEnd/>
            <a:tailEnd/>
          </a:ln>
        </p:spPr>
        <p:txBody>
          <a:bodyPr>
            <a:prstTxWarp prst="textNoShape">
              <a:avLst/>
            </a:prstTxWarp>
          </a:bodyPr>
          <a:lstStyle/>
          <a:p>
            <a:pPr eaLnBrk="0" hangingPunct="0"/>
            <a:r>
              <a:rPr lang="fr-FR" sz="1200" b="1" dirty="0">
                <a:latin typeface="Arial" pitchFamily="-112" charset="0"/>
              </a:rPr>
              <a:t>Cave </a:t>
            </a:r>
            <a:r>
              <a:rPr lang="fr-FR" sz="1200" b="1" dirty="0" err="1">
                <a:latin typeface="Arial" pitchFamily="-112" charset="0"/>
              </a:rPr>
              <a:t>Taillefer</a:t>
            </a:r>
            <a:r>
              <a:rPr lang="fr-FR" sz="1200" b="1" dirty="0">
                <a:latin typeface="Arial" pitchFamily="-112" charset="0"/>
              </a:rPr>
              <a:t> SA - Charrat </a:t>
            </a:r>
          </a:p>
          <a:p>
            <a:pPr eaLnBrk="0" hangingPunct="0"/>
            <a:r>
              <a:rPr lang="it-IT" sz="1200" b="1" dirty="0">
                <a:latin typeface="Arial" pitchFamily="-112" charset="0"/>
              </a:rPr>
              <a:t>(Canton Vallese)</a:t>
            </a:r>
            <a:r>
              <a:rPr lang="it-IT" sz="1200" b="1" dirty="0" smtClean="0">
                <a:latin typeface="Arial" pitchFamily="-112" charset="0"/>
              </a:rPr>
              <a:t> -  </a:t>
            </a:r>
            <a:r>
              <a:rPr lang="it-IT" sz="1200" b="1" dirty="0" err="1" smtClean="0">
                <a:latin typeface="Arial" pitchFamily="-112" charset="0"/>
              </a:rPr>
              <a:t>Schweiz</a:t>
            </a:r>
            <a:endParaRPr lang="it-IT" sz="1200" b="1" dirty="0" smtClean="0">
              <a:latin typeface="Arial" pitchFamily="-112" charset="0"/>
            </a:endParaRPr>
          </a:p>
          <a:p>
            <a:pPr eaLnBrk="0" hangingPunct="0"/>
            <a:r>
              <a:rPr lang="it-IT" sz="1200" dirty="0">
                <a:latin typeface="Arial" pitchFamily="-112" charset="0"/>
              </a:rPr>
              <a:t>2009   n. </a:t>
            </a:r>
            <a:r>
              <a:rPr lang="it-IT" sz="1200" dirty="0" err="1" smtClean="0">
                <a:latin typeface="Arial" pitchFamily="-112" charset="0"/>
              </a:rPr>
              <a:t>6</a:t>
            </a:r>
            <a:r>
              <a:rPr lang="it-IT" sz="1200" dirty="0" smtClean="0">
                <a:latin typeface="Arial" pitchFamily="-112" charset="0"/>
              </a:rPr>
              <a:t> , </a:t>
            </a:r>
            <a:r>
              <a:rPr lang="it-IT" sz="1200" dirty="0">
                <a:latin typeface="Arial" pitchFamily="-112" charset="0"/>
              </a:rPr>
              <a:t>5.000</a:t>
            </a:r>
            <a:r>
              <a:rPr lang="it-IT" sz="1200" dirty="0" smtClean="0">
                <a:latin typeface="Arial" pitchFamily="-112" charset="0"/>
              </a:rPr>
              <a:t> </a:t>
            </a:r>
            <a:r>
              <a:rPr lang="it-IT" sz="1200" dirty="0" err="1" smtClean="0">
                <a:latin typeface="Arial" pitchFamily="-112" charset="0"/>
              </a:rPr>
              <a:t>unt</a:t>
            </a:r>
            <a:r>
              <a:rPr lang="it-IT" sz="1200" dirty="0" smtClean="0">
                <a:latin typeface="Arial" pitchFamily="-112" charset="0"/>
              </a:rPr>
              <a:t> </a:t>
            </a:r>
            <a:r>
              <a:rPr lang="it-IT" sz="1200" dirty="0">
                <a:latin typeface="Arial" pitchFamily="-112" charset="0"/>
              </a:rPr>
              <a:t>10.000 </a:t>
            </a:r>
            <a:r>
              <a:rPr lang="it-IT" sz="1200" dirty="0" err="1">
                <a:latin typeface="Arial" pitchFamily="-112" charset="0"/>
              </a:rPr>
              <a:t>lt</a:t>
            </a:r>
            <a:r>
              <a:rPr lang="it-IT" sz="1200" dirty="0">
                <a:latin typeface="Arial" pitchFamily="-112" charset="0"/>
              </a:rPr>
              <a:t>. </a:t>
            </a:r>
          </a:p>
          <a:p>
            <a:pPr eaLnBrk="0" hangingPunct="0"/>
            <a:r>
              <a:rPr lang="it-IT" sz="1200" dirty="0">
                <a:latin typeface="Arial" pitchFamily="-112" charset="0"/>
              </a:rPr>
              <a:t>2010   n. </a:t>
            </a:r>
            <a:r>
              <a:rPr lang="it-IT" sz="1200" dirty="0" err="1" smtClean="0">
                <a:latin typeface="Arial" pitchFamily="-112" charset="0"/>
              </a:rPr>
              <a:t>7</a:t>
            </a:r>
            <a:r>
              <a:rPr lang="it-IT" sz="1200" dirty="0" smtClean="0">
                <a:latin typeface="Arial" pitchFamily="-112" charset="0"/>
              </a:rPr>
              <a:t>, 30.000 </a:t>
            </a:r>
            <a:r>
              <a:rPr lang="it-IT" sz="1200" dirty="0" err="1">
                <a:latin typeface="Arial" pitchFamily="-112" charset="0"/>
              </a:rPr>
              <a:t>lt</a:t>
            </a:r>
            <a:r>
              <a:rPr lang="it-IT" sz="1200" dirty="0">
                <a:latin typeface="Arial" pitchFamily="-112" charset="0"/>
              </a:rPr>
              <a:t>.</a:t>
            </a:r>
            <a:endParaRPr lang="it-IT" sz="1200" dirty="0"/>
          </a:p>
        </p:txBody>
      </p:sp>
      <p:sp>
        <p:nvSpPr>
          <p:cNvPr id="90115"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90116" name="Picture 2" descr="_MG_3175"/>
          <p:cNvPicPr>
            <a:picLocks noChangeAspect="1" noChangeArrowheads="1"/>
          </p:cNvPicPr>
          <p:nvPr/>
        </p:nvPicPr>
        <p:blipFill>
          <a:blip r:embed="rId3"/>
          <a:srcRect/>
          <a:stretch>
            <a:fillRect/>
          </a:stretch>
        </p:blipFill>
        <p:spPr bwMode="auto">
          <a:xfrm>
            <a:off x="539750" y="1285875"/>
            <a:ext cx="2817813" cy="4230688"/>
          </a:xfrm>
          <a:prstGeom prst="rect">
            <a:avLst/>
          </a:prstGeom>
          <a:noFill/>
          <a:ln w="15875">
            <a:solidFill>
              <a:srgbClr val="000000"/>
            </a:solidFill>
            <a:miter lim="800000"/>
            <a:headEnd/>
            <a:tailEnd/>
          </a:ln>
        </p:spPr>
      </p:pic>
      <p:pic>
        <p:nvPicPr>
          <p:cNvPr id="90117" name="Picture 3" descr="IMG_8035"/>
          <p:cNvPicPr>
            <a:picLocks noChangeAspect="1" noChangeArrowheads="1"/>
          </p:cNvPicPr>
          <p:nvPr/>
        </p:nvPicPr>
        <p:blipFill>
          <a:blip r:embed="rId4"/>
          <a:srcRect/>
          <a:stretch>
            <a:fillRect/>
          </a:stretch>
        </p:blipFill>
        <p:spPr bwMode="auto">
          <a:xfrm>
            <a:off x="3622675" y="1287463"/>
            <a:ext cx="3168650" cy="4229100"/>
          </a:xfrm>
          <a:prstGeom prst="rect">
            <a:avLst/>
          </a:prstGeom>
          <a:noFill/>
          <a:ln w="15875">
            <a:solidFill>
              <a:srgbClr val="000000"/>
            </a:solidFill>
            <a:miter lim="800000"/>
            <a:headEnd/>
            <a:tailEnd/>
          </a:ln>
        </p:spPr>
      </p:pic>
      <p:sp>
        <p:nvSpPr>
          <p:cNvPr id="90118" name="Text Box 5"/>
          <p:cNvSpPr txBox="1">
            <a:spLocks noChangeArrowheads="1"/>
          </p:cNvSpPr>
          <p:nvPr/>
        </p:nvSpPr>
        <p:spPr bwMode="auto">
          <a:xfrm>
            <a:off x="3548063" y="5556250"/>
            <a:ext cx="2968625" cy="896938"/>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dirty="0">
                <a:latin typeface="Arial" pitchFamily="-112" charset="0"/>
              </a:rPr>
              <a:t>Coop. </a:t>
            </a:r>
            <a:r>
              <a:rPr lang="it-IT" sz="1200" b="1" dirty="0" err="1">
                <a:latin typeface="Arial" pitchFamily="-112" charset="0"/>
              </a:rPr>
              <a:t>Jesus</a:t>
            </a:r>
            <a:r>
              <a:rPr lang="it-IT" sz="1200" b="1" dirty="0">
                <a:latin typeface="Arial" pitchFamily="-112" charset="0"/>
              </a:rPr>
              <a:t> del </a:t>
            </a:r>
            <a:r>
              <a:rPr lang="it-IT" sz="1200" b="1" dirty="0" err="1">
                <a:latin typeface="Arial" pitchFamily="-112" charset="0"/>
              </a:rPr>
              <a:t>Perdon</a:t>
            </a:r>
            <a:r>
              <a:rPr lang="it-IT" sz="1200" b="1" dirty="0">
                <a:latin typeface="Arial" pitchFamily="-112" charset="0"/>
              </a:rPr>
              <a:t> </a:t>
            </a:r>
            <a:r>
              <a:rPr lang="it-IT" sz="1200" b="1" dirty="0" err="1">
                <a:latin typeface="Arial" pitchFamily="-112" charset="0"/>
              </a:rPr>
              <a:t>Manzanares</a:t>
            </a:r>
            <a:r>
              <a:rPr lang="it-IT" sz="1200" b="1" dirty="0">
                <a:latin typeface="Arial" pitchFamily="-112" charset="0"/>
              </a:rPr>
              <a:t> </a:t>
            </a:r>
          </a:p>
          <a:p>
            <a:pPr eaLnBrk="0" hangingPunct="0"/>
            <a:r>
              <a:rPr lang="it-IT" sz="1200" b="1" dirty="0">
                <a:latin typeface="Arial" pitchFamily="-112" charset="0"/>
              </a:rPr>
              <a:t>(</a:t>
            </a:r>
            <a:r>
              <a:rPr lang="it-IT" sz="1200" b="1" dirty="0" err="1">
                <a:latin typeface="Arial" pitchFamily="-112" charset="0"/>
              </a:rPr>
              <a:t>Castilla</a:t>
            </a:r>
            <a:r>
              <a:rPr lang="it-IT" sz="1200" b="1" dirty="0">
                <a:latin typeface="Arial" pitchFamily="-112" charset="0"/>
              </a:rPr>
              <a:t> La </a:t>
            </a:r>
            <a:r>
              <a:rPr lang="it-IT" sz="1200" b="1" dirty="0" err="1">
                <a:latin typeface="Arial" pitchFamily="-112" charset="0"/>
              </a:rPr>
              <a:t>Mancha</a:t>
            </a:r>
            <a:r>
              <a:rPr lang="it-IT" sz="1200" b="1" dirty="0">
                <a:latin typeface="Arial" pitchFamily="-112" charset="0"/>
              </a:rPr>
              <a:t>)</a:t>
            </a:r>
            <a:r>
              <a:rPr lang="it-IT" sz="1200" b="1" dirty="0" smtClean="0">
                <a:latin typeface="Arial" pitchFamily="-112" charset="0"/>
              </a:rPr>
              <a:t> </a:t>
            </a:r>
            <a:r>
              <a:rPr lang="it-IT" sz="1200" b="1" dirty="0" err="1" smtClean="0">
                <a:latin typeface="Arial" pitchFamily="-112" charset="0"/>
              </a:rPr>
              <a:t>Spanien</a:t>
            </a:r>
            <a:endParaRPr lang="it-IT" sz="1200" b="1" dirty="0" smtClean="0">
              <a:latin typeface="Arial" pitchFamily="-112" charset="0"/>
            </a:endParaRPr>
          </a:p>
          <a:p>
            <a:pPr eaLnBrk="0" hangingPunct="0"/>
            <a:r>
              <a:rPr lang="it-IT" sz="1200" dirty="0">
                <a:latin typeface="Arial" pitchFamily="-112" charset="0"/>
              </a:rPr>
              <a:t>2006 n. </a:t>
            </a:r>
            <a:r>
              <a:rPr lang="it-IT" sz="1200" dirty="0" err="1">
                <a:latin typeface="Arial" pitchFamily="-112" charset="0"/>
              </a:rPr>
              <a:t>1</a:t>
            </a:r>
            <a:r>
              <a:rPr lang="it-IT" sz="1200" dirty="0" smtClean="0">
                <a:latin typeface="Arial" pitchFamily="-112" charset="0"/>
              </a:rPr>
              <a:t> , 100.000 </a:t>
            </a:r>
            <a:r>
              <a:rPr lang="it-IT" sz="1200" dirty="0" err="1">
                <a:latin typeface="Arial" pitchFamily="-112" charset="0"/>
              </a:rPr>
              <a:t>lt</a:t>
            </a:r>
            <a:r>
              <a:rPr lang="it-IT" sz="1200" dirty="0">
                <a:latin typeface="Arial" pitchFamily="-112" charset="0"/>
              </a:rPr>
              <a:t>.</a:t>
            </a:r>
          </a:p>
          <a:p>
            <a:pPr eaLnBrk="0" hangingPunct="0"/>
            <a:r>
              <a:rPr lang="it-IT" sz="1200" dirty="0">
                <a:latin typeface="Arial" pitchFamily="-112" charset="0"/>
              </a:rPr>
              <a:t>2007 n. </a:t>
            </a:r>
            <a:r>
              <a:rPr lang="it-IT" sz="1200" dirty="0" err="1">
                <a:latin typeface="Arial" pitchFamily="-112" charset="0"/>
              </a:rPr>
              <a:t>4</a:t>
            </a:r>
            <a:r>
              <a:rPr lang="it-IT" sz="1200" dirty="0" smtClean="0">
                <a:latin typeface="Arial" pitchFamily="-112" charset="0"/>
              </a:rPr>
              <a:t> , 100.000 </a:t>
            </a:r>
            <a:r>
              <a:rPr lang="it-IT" sz="1200" dirty="0" err="1">
                <a:latin typeface="Arial" pitchFamily="-112" charset="0"/>
              </a:rPr>
              <a:t>lt</a:t>
            </a:r>
            <a:r>
              <a:rPr lang="it-IT" sz="1200" dirty="0">
                <a:latin typeface="Arial" pitchFamily="-112" charset="0"/>
              </a:rPr>
              <a:t>.</a:t>
            </a:r>
          </a:p>
          <a:p>
            <a:pPr eaLnBrk="0" hangingPunct="0"/>
            <a:r>
              <a:rPr lang="it-IT" sz="1200" dirty="0">
                <a:latin typeface="Arial" pitchFamily="-112" charset="0"/>
              </a:rPr>
              <a:t>2010 n. </a:t>
            </a:r>
            <a:r>
              <a:rPr lang="it-IT" sz="1200" dirty="0" err="1" smtClean="0">
                <a:latin typeface="Arial" pitchFamily="-112" charset="0"/>
              </a:rPr>
              <a:t>1</a:t>
            </a:r>
            <a:r>
              <a:rPr lang="it-IT" sz="1200" dirty="0" smtClean="0">
                <a:latin typeface="Arial" pitchFamily="-112" charset="0"/>
              </a:rPr>
              <a:t>, 175.000 </a:t>
            </a:r>
            <a:r>
              <a:rPr lang="it-IT" sz="1200" dirty="0" err="1">
                <a:latin typeface="Arial" pitchFamily="-112" charset="0"/>
              </a:rPr>
              <a:t>lt</a:t>
            </a:r>
            <a:r>
              <a:rPr lang="it-IT" sz="1200" dirty="0">
                <a:latin typeface="Arial" pitchFamily="-112" charset="0"/>
              </a:rPr>
              <a:t>.</a:t>
            </a:r>
          </a:p>
          <a:p>
            <a:pPr eaLnBrk="0" hangingPunct="0"/>
            <a:r>
              <a:rPr lang="it-IT" sz="1200" dirty="0">
                <a:latin typeface="Arial" pitchFamily="-112" charset="0"/>
              </a:rPr>
              <a:t>2011 n. 10</a:t>
            </a:r>
            <a:r>
              <a:rPr lang="it-IT" sz="1200" dirty="0" smtClean="0">
                <a:latin typeface="Arial" pitchFamily="-112" charset="0"/>
              </a:rPr>
              <a:t> </a:t>
            </a:r>
            <a:r>
              <a:rPr lang="it-IT" sz="1200" dirty="0" err="1" smtClean="0">
                <a:latin typeface="Arial" pitchFamily="-112" charset="0"/>
              </a:rPr>
              <a:t>neu</a:t>
            </a:r>
            <a:r>
              <a:rPr lang="it-IT" sz="1200" dirty="0" smtClean="0">
                <a:latin typeface="Arial" pitchFamily="-112" charset="0"/>
              </a:rPr>
              <a:t> </a:t>
            </a:r>
            <a:r>
              <a:rPr lang="it-IT" sz="1200" dirty="0">
                <a:latin typeface="Arial" pitchFamily="-112" charset="0"/>
              </a:rPr>
              <a:t>115.000 </a:t>
            </a:r>
            <a:r>
              <a:rPr lang="it-IT" sz="1200" dirty="0" err="1">
                <a:latin typeface="Arial" pitchFamily="-112" charset="0"/>
              </a:rPr>
              <a:t>lt</a:t>
            </a:r>
            <a:r>
              <a:rPr lang="it-IT" sz="1200" dirty="0">
                <a:latin typeface="Arial" pitchFamily="-112" charset="0"/>
              </a:rPr>
              <a:t>.</a:t>
            </a:r>
          </a:p>
          <a:p>
            <a:pPr eaLnBrk="0" hangingPunct="0"/>
            <a:endParaRPr lang="it-IT" sz="1200" dirty="0">
              <a:latin typeface="Arial" pitchFamily="-112" charset="0"/>
            </a:endParaRPr>
          </a:p>
          <a:p>
            <a:pPr eaLnBrk="0" hangingPunct="0"/>
            <a:endParaRPr lang="it-IT" dirty="0"/>
          </a:p>
        </p:txBody>
      </p:sp>
      <p:sp>
        <p:nvSpPr>
          <p:cNvPr id="9"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it-IT" sz="2000" b="1" dirty="0" err="1">
                <a:effectLst>
                  <a:outerShdw blurRad="38100" dist="38100" dir="2700000" algn="tl">
                    <a:srgbClr val="C0C0C0"/>
                  </a:outerShdw>
                </a:effectLst>
                <a:latin typeface="Verdana" pitchFamily="34" charset="0"/>
                <a:ea typeface="+mn-ea"/>
                <a:cs typeface="+mn-cs"/>
              </a:rPr>
              <a:t>Verwandeln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Sie</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Ihren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herkömmlichen</a:t>
            </a:r>
            <a:r>
              <a:rPr lang="it-IT" sz="2000" b="1" dirty="0">
                <a:effectLst>
                  <a:outerShdw blurRad="38100" dist="38100" dir="2700000" algn="tl">
                    <a:srgbClr val="C0C0C0"/>
                  </a:outerShdw>
                </a:effectLst>
                <a:latin typeface="Verdana" pitchFamily="34" charset="0"/>
                <a:ea typeface="+mn-ea"/>
                <a:cs typeface="+mn-cs"/>
              </a:rPr>
              <a:t> Tank</a:t>
            </a:r>
            <a:endParaRPr lang="es-ES_tradnl" sz="2000" b="1" dirty="0">
              <a:effectLst>
                <a:outerShdw blurRad="38100" dist="38100" dir="2700000" algn="tl">
                  <a:srgbClr val="C0C0C0"/>
                </a:outerShdw>
              </a:effectLst>
              <a:latin typeface="Verdana" pitchFamily="34" charset="0"/>
              <a:ea typeface="+mn-ea"/>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Text Box 5"/>
          <p:cNvSpPr txBox="1">
            <a:spLocks noChangeArrowheads="1"/>
          </p:cNvSpPr>
          <p:nvPr/>
        </p:nvSpPr>
        <p:spPr bwMode="auto">
          <a:xfrm>
            <a:off x="3779838" y="5732463"/>
            <a:ext cx="2678112" cy="6858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dirty="0" err="1">
                <a:latin typeface="Arial" pitchFamily="-112" charset="0"/>
              </a:rPr>
              <a:t>Bodegas</a:t>
            </a:r>
            <a:r>
              <a:rPr lang="it-IT" sz="1200" b="1" dirty="0">
                <a:latin typeface="Arial" pitchFamily="-112" charset="0"/>
              </a:rPr>
              <a:t> </a:t>
            </a:r>
            <a:r>
              <a:rPr lang="it-IT" sz="1200" b="1" dirty="0" err="1">
                <a:latin typeface="Arial" pitchFamily="-112" charset="0"/>
              </a:rPr>
              <a:t>Leza</a:t>
            </a:r>
            <a:r>
              <a:rPr lang="it-IT" sz="1200" b="1" dirty="0">
                <a:latin typeface="Arial" pitchFamily="-112" charset="0"/>
              </a:rPr>
              <a:t> </a:t>
            </a:r>
            <a:r>
              <a:rPr lang="it-IT" sz="1200" b="1" dirty="0" err="1">
                <a:latin typeface="Arial" pitchFamily="-112" charset="0"/>
              </a:rPr>
              <a:t>Garcia -</a:t>
            </a:r>
            <a:r>
              <a:rPr lang="it-IT" sz="1200" b="1" dirty="0">
                <a:latin typeface="Arial" pitchFamily="-112" charset="0"/>
              </a:rPr>
              <a:t> </a:t>
            </a:r>
            <a:r>
              <a:rPr lang="it-IT" sz="1200" b="1" dirty="0" err="1">
                <a:latin typeface="Arial" pitchFamily="-112" charset="0"/>
              </a:rPr>
              <a:t>Uruñuela</a:t>
            </a:r>
            <a:r>
              <a:rPr lang="it-IT" sz="1200" b="1" dirty="0">
                <a:latin typeface="Arial" pitchFamily="-112" charset="0"/>
              </a:rPr>
              <a:t> </a:t>
            </a:r>
          </a:p>
          <a:p>
            <a:pPr eaLnBrk="0" hangingPunct="0"/>
            <a:r>
              <a:rPr lang="it-IT" sz="1200" b="1" dirty="0">
                <a:latin typeface="Arial" pitchFamily="-112" charset="0"/>
              </a:rPr>
              <a:t>(La </a:t>
            </a:r>
            <a:r>
              <a:rPr lang="it-IT" sz="1200" b="1" dirty="0" err="1">
                <a:latin typeface="Arial" pitchFamily="-112" charset="0"/>
              </a:rPr>
              <a:t>Rioja</a:t>
            </a:r>
            <a:r>
              <a:rPr lang="it-IT" sz="1200" b="1" dirty="0">
                <a:latin typeface="Arial" pitchFamily="-112" charset="0"/>
              </a:rPr>
              <a:t>)  </a:t>
            </a:r>
            <a:r>
              <a:rPr lang="it-IT" sz="1200" b="1" dirty="0" smtClean="0">
                <a:latin typeface="Arial" pitchFamily="-112" charset="0"/>
              </a:rPr>
              <a:t> </a:t>
            </a:r>
            <a:r>
              <a:rPr lang="it-IT" sz="1200" b="1" dirty="0" err="1" smtClean="0">
                <a:latin typeface="Arial" pitchFamily="-112" charset="0"/>
              </a:rPr>
              <a:t>Spanien</a:t>
            </a:r>
            <a:endParaRPr lang="it-IT" sz="1200" b="1" dirty="0" smtClean="0">
              <a:latin typeface="Arial" pitchFamily="-112" charset="0"/>
            </a:endParaRPr>
          </a:p>
          <a:p>
            <a:pPr eaLnBrk="0" hangingPunct="0"/>
            <a:r>
              <a:rPr lang="it-IT" sz="1200" dirty="0">
                <a:latin typeface="Arial" pitchFamily="-112" charset="0"/>
              </a:rPr>
              <a:t>n. </a:t>
            </a:r>
            <a:r>
              <a:rPr lang="it-IT" sz="1200" dirty="0" err="1" smtClean="0">
                <a:latin typeface="Arial" pitchFamily="-112" charset="0"/>
              </a:rPr>
              <a:t>3</a:t>
            </a:r>
            <a:r>
              <a:rPr lang="it-IT" sz="1200" dirty="0" smtClean="0">
                <a:latin typeface="Arial" pitchFamily="-112" charset="0"/>
              </a:rPr>
              <a:t>, 50.000 </a:t>
            </a:r>
            <a:r>
              <a:rPr lang="it-IT" sz="1200" dirty="0" err="1">
                <a:latin typeface="Arial" pitchFamily="-112" charset="0"/>
              </a:rPr>
              <a:t>lt</a:t>
            </a:r>
            <a:r>
              <a:rPr lang="it-IT" sz="1200" dirty="0">
                <a:latin typeface="Arial" pitchFamily="-112" charset="0"/>
              </a:rPr>
              <a:t>.</a:t>
            </a:r>
          </a:p>
        </p:txBody>
      </p:sp>
      <p:pic>
        <p:nvPicPr>
          <p:cNvPr id="92163" name="Picture 2" descr="Matasci trasf 08-02-2010 (3)"/>
          <p:cNvPicPr>
            <a:picLocks noChangeAspect="1" noChangeArrowheads="1"/>
          </p:cNvPicPr>
          <p:nvPr/>
        </p:nvPicPr>
        <p:blipFill>
          <a:blip r:embed="rId3"/>
          <a:srcRect/>
          <a:stretch>
            <a:fillRect/>
          </a:stretch>
        </p:blipFill>
        <p:spPr bwMode="auto">
          <a:xfrm>
            <a:off x="574675" y="1343025"/>
            <a:ext cx="3203575" cy="4270375"/>
          </a:xfrm>
          <a:prstGeom prst="rect">
            <a:avLst/>
          </a:prstGeom>
          <a:noFill/>
          <a:ln w="15875">
            <a:solidFill>
              <a:srgbClr val="000000"/>
            </a:solidFill>
            <a:miter lim="800000"/>
            <a:headEnd/>
            <a:tailEnd/>
          </a:ln>
        </p:spPr>
      </p:pic>
      <p:pic>
        <p:nvPicPr>
          <p:cNvPr id="92164" name="Picture 3" descr="LEZA GARCIA"/>
          <p:cNvPicPr>
            <a:picLocks noChangeAspect="1" noChangeArrowheads="1"/>
          </p:cNvPicPr>
          <p:nvPr/>
        </p:nvPicPr>
        <p:blipFill>
          <a:blip r:embed="rId4"/>
          <a:srcRect/>
          <a:stretch>
            <a:fillRect/>
          </a:stretch>
        </p:blipFill>
        <p:spPr bwMode="auto">
          <a:xfrm>
            <a:off x="3890963" y="1343025"/>
            <a:ext cx="3201987" cy="4270375"/>
          </a:xfrm>
          <a:prstGeom prst="rect">
            <a:avLst/>
          </a:prstGeom>
          <a:noFill/>
          <a:ln w="15875">
            <a:solidFill>
              <a:srgbClr val="000000"/>
            </a:solidFill>
            <a:miter lim="800000"/>
            <a:headEnd/>
            <a:tailEnd/>
          </a:ln>
        </p:spPr>
      </p:pic>
      <p:sp>
        <p:nvSpPr>
          <p:cNvPr id="92165"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dirty="0" err="1">
                <a:latin typeface="Arial" pitchFamily="-112" charset="0"/>
              </a:rPr>
              <a:t>Matasci</a:t>
            </a:r>
            <a:r>
              <a:rPr lang="it-IT" sz="1200" b="1" dirty="0">
                <a:latin typeface="Arial" pitchFamily="-112" charset="0"/>
              </a:rPr>
              <a:t> Vini SA </a:t>
            </a:r>
            <a:r>
              <a:rPr lang="it-IT" sz="1200" b="1" dirty="0" err="1">
                <a:latin typeface="Arial" pitchFamily="-112" charset="0"/>
              </a:rPr>
              <a:t>–</a:t>
            </a:r>
            <a:r>
              <a:rPr lang="it-IT" sz="1200" b="1" dirty="0">
                <a:latin typeface="Arial" pitchFamily="-112" charset="0"/>
              </a:rPr>
              <a:t> Tenero (Locarno)</a:t>
            </a:r>
          </a:p>
          <a:p>
            <a:pPr eaLnBrk="0" hangingPunct="0"/>
            <a:r>
              <a:rPr lang="it-IT" sz="1200" b="1" dirty="0">
                <a:latin typeface="Arial" pitchFamily="-112" charset="0"/>
              </a:rPr>
              <a:t>Canton Ticino</a:t>
            </a:r>
            <a:r>
              <a:rPr lang="it-IT" sz="1200" b="1" dirty="0" smtClean="0">
                <a:latin typeface="Arial" pitchFamily="-112" charset="0"/>
              </a:rPr>
              <a:t> -  </a:t>
            </a:r>
            <a:r>
              <a:rPr lang="it-IT" sz="1200" b="1" dirty="0" err="1" smtClean="0">
                <a:latin typeface="Arial" pitchFamily="-112" charset="0"/>
              </a:rPr>
              <a:t>Schweiz</a:t>
            </a:r>
            <a:endParaRPr lang="it-IT" sz="1200" b="1" dirty="0" smtClean="0">
              <a:latin typeface="Arial" pitchFamily="-112" charset="0"/>
            </a:endParaRPr>
          </a:p>
          <a:p>
            <a:pPr eaLnBrk="0" hangingPunct="0"/>
            <a:r>
              <a:rPr lang="it-IT" sz="1200" dirty="0">
                <a:latin typeface="Arial" pitchFamily="-112" charset="0"/>
              </a:rPr>
              <a:t>2008 n. </a:t>
            </a:r>
            <a:r>
              <a:rPr lang="it-IT" sz="1200" dirty="0" err="1" smtClean="0">
                <a:latin typeface="Arial" pitchFamily="-112" charset="0"/>
              </a:rPr>
              <a:t>2</a:t>
            </a:r>
            <a:r>
              <a:rPr lang="it-IT" sz="1200" dirty="0" smtClean="0">
                <a:latin typeface="Arial" pitchFamily="-112" charset="0"/>
              </a:rPr>
              <a:t>, 31.000 </a:t>
            </a:r>
            <a:r>
              <a:rPr lang="it-IT" sz="1200" dirty="0" err="1">
                <a:latin typeface="Arial" pitchFamily="-112" charset="0"/>
              </a:rPr>
              <a:t>lt</a:t>
            </a:r>
            <a:r>
              <a:rPr lang="it-IT" sz="1200" dirty="0">
                <a:latin typeface="Arial" pitchFamily="-112" charset="0"/>
              </a:rPr>
              <a:t>.</a:t>
            </a:r>
          </a:p>
          <a:p>
            <a:pPr eaLnBrk="0" hangingPunct="0"/>
            <a:r>
              <a:rPr lang="it-IT" sz="1200" dirty="0">
                <a:latin typeface="Arial" pitchFamily="-112" charset="0"/>
              </a:rPr>
              <a:t>2010 n. </a:t>
            </a:r>
            <a:r>
              <a:rPr lang="it-IT" sz="1200" dirty="0" err="1" smtClean="0">
                <a:latin typeface="Arial" pitchFamily="-112" charset="0"/>
              </a:rPr>
              <a:t>2</a:t>
            </a:r>
            <a:r>
              <a:rPr lang="it-IT" sz="1200" dirty="0" smtClean="0">
                <a:latin typeface="Arial" pitchFamily="-112" charset="0"/>
              </a:rPr>
              <a:t>, 31.000 </a:t>
            </a:r>
            <a:r>
              <a:rPr lang="it-IT" sz="1200" dirty="0" err="1">
                <a:latin typeface="Arial" pitchFamily="-112" charset="0"/>
              </a:rPr>
              <a:t>lt</a:t>
            </a:r>
            <a:r>
              <a:rPr lang="it-IT" sz="1200" dirty="0">
                <a:latin typeface="Arial" pitchFamily="-112" charset="0"/>
              </a:rPr>
              <a:t>.</a:t>
            </a:r>
          </a:p>
          <a:p>
            <a:pPr eaLnBrk="0" hangingPunct="0"/>
            <a:r>
              <a:rPr lang="it-IT" sz="1200" dirty="0">
                <a:latin typeface="Arial" pitchFamily="-112" charset="0"/>
              </a:rPr>
              <a:t>2011  n. </a:t>
            </a:r>
            <a:r>
              <a:rPr lang="it-IT" sz="1200" dirty="0" err="1" smtClean="0">
                <a:latin typeface="Arial" pitchFamily="-112" charset="0"/>
              </a:rPr>
              <a:t>2</a:t>
            </a:r>
            <a:r>
              <a:rPr lang="it-IT" sz="1200" dirty="0" smtClean="0">
                <a:latin typeface="Arial" pitchFamily="-112" charset="0"/>
              </a:rPr>
              <a:t>, 31.000 </a:t>
            </a:r>
            <a:r>
              <a:rPr lang="it-IT" sz="1200" dirty="0" err="1">
                <a:latin typeface="Arial" pitchFamily="-112" charset="0"/>
              </a:rPr>
              <a:t>lt</a:t>
            </a:r>
            <a:r>
              <a:rPr lang="it-IT" sz="1200" dirty="0">
                <a:latin typeface="Arial" pitchFamily="-112" charset="0"/>
              </a:rPr>
              <a:t>.</a:t>
            </a:r>
          </a:p>
          <a:p>
            <a:pPr eaLnBrk="0" hangingPunct="0"/>
            <a:endParaRPr lang="it-IT" sz="1200" dirty="0">
              <a:latin typeface="Arial" pitchFamily="-112" charset="0"/>
            </a:endParaRPr>
          </a:p>
          <a:p>
            <a:pPr eaLnBrk="0" hangingPunct="0"/>
            <a:endParaRPr lang="it-IT" dirty="0"/>
          </a:p>
        </p:txBody>
      </p:sp>
      <p:sp>
        <p:nvSpPr>
          <p:cNvPr id="8"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it-IT" sz="2000" b="1" dirty="0" err="1">
                <a:effectLst>
                  <a:outerShdw blurRad="38100" dist="38100" dir="2700000" algn="tl">
                    <a:srgbClr val="C0C0C0"/>
                  </a:outerShdw>
                </a:effectLst>
                <a:latin typeface="Verdana" pitchFamily="34" charset="0"/>
                <a:ea typeface="+mn-ea"/>
                <a:cs typeface="+mn-cs"/>
              </a:rPr>
              <a:t>Verwandeln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Sie</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Ihren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herkömmlichen</a:t>
            </a:r>
            <a:r>
              <a:rPr lang="it-IT" sz="2000" b="1" dirty="0">
                <a:effectLst>
                  <a:outerShdw blurRad="38100" dist="38100" dir="2700000" algn="tl">
                    <a:srgbClr val="C0C0C0"/>
                  </a:outerShdw>
                </a:effectLst>
                <a:latin typeface="Verdana" pitchFamily="34" charset="0"/>
                <a:ea typeface="+mn-ea"/>
                <a:cs typeface="+mn-cs"/>
              </a:rPr>
              <a:t> Tank</a:t>
            </a:r>
            <a:endParaRPr lang="es-ES_tradnl" sz="2000" b="1" dirty="0">
              <a:effectLst>
                <a:outerShdw blurRad="38100" dist="38100" dir="2700000" algn="tl">
                  <a:srgbClr val="C0C0C0"/>
                </a:outerShdw>
              </a:effectLst>
              <a:latin typeface="Verdana" pitchFamily="34" charset="0"/>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ext Box 1026"/>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2. </a:t>
            </a:r>
            <a:r>
              <a:rPr lang="en-US" sz="2400" b="1">
                <a:solidFill>
                  <a:srgbClr val="80060D"/>
                </a:solidFill>
                <a:latin typeface="Verdana" pitchFamily="-112" charset="0"/>
              </a:rPr>
              <a:t>Extrativprozess</a:t>
            </a:r>
            <a:r>
              <a:rPr lang="it-IT" sz="2400" b="1">
                <a:solidFill>
                  <a:srgbClr val="80060D"/>
                </a:solidFill>
                <a:latin typeface="Verdana" pitchFamily="-112" charset="0"/>
              </a:rPr>
              <a:t>.</a:t>
            </a:r>
            <a:br>
              <a:rPr lang="it-IT" sz="2400" b="1">
                <a:solidFill>
                  <a:srgbClr val="80060D"/>
                </a:solidFill>
                <a:latin typeface="Verdana" pitchFamily="-112" charset="0"/>
              </a:rPr>
            </a:br>
            <a:r>
              <a:rPr lang="en-US" sz="1800">
                <a:solidFill>
                  <a:schemeClr val="tx1"/>
                </a:solidFill>
                <a:latin typeface="Verdana" pitchFamily="-112" charset="0"/>
              </a:rPr>
              <a:t>Aufwertung von der Rohstoffe und SELEKTIVAUSZIEHEN.</a:t>
            </a:r>
            <a:r>
              <a:rPr lang="it-IT" sz="2400"/>
              <a:t/>
            </a:r>
            <a:br>
              <a:rPr lang="it-IT" sz="2400"/>
            </a:br>
            <a:endParaRPr lang="it-IT" sz="2200">
              <a:solidFill>
                <a:schemeClr val="tx1"/>
              </a:solidFill>
              <a:latin typeface="Verdana" pitchFamily="-112" charset="0"/>
            </a:endParaRPr>
          </a:p>
        </p:txBody>
      </p:sp>
      <p:sp>
        <p:nvSpPr>
          <p:cNvPr id="22531" name="Text Box 1027"/>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93E99BF9-1182-AE4E-BC89-0935330189B6}" type="slidenum">
              <a:rPr lang="it-IT" sz="1000" b="1">
                <a:solidFill>
                  <a:srgbClr val="80060D"/>
                </a:solidFill>
                <a:latin typeface="Verdana" pitchFamily="-112" charset="0"/>
              </a:rPr>
              <a:pPr eaLnBrk="0" hangingPunct="0">
                <a:spcBef>
                  <a:spcPct val="50000"/>
                </a:spcBef>
              </a:pPr>
              <a:t>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Text Box 5"/>
          <p:cNvSpPr txBox="1">
            <a:spLocks noChangeArrowheads="1"/>
          </p:cNvSpPr>
          <p:nvPr/>
        </p:nvSpPr>
        <p:spPr bwMode="auto">
          <a:xfrm>
            <a:off x="5508625" y="5589588"/>
            <a:ext cx="3024188" cy="6858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dirty="0" err="1">
                <a:latin typeface="Arial" pitchFamily="-112" charset="0"/>
              </a:rPr>
              <a:t>Bodegas</a:t>
            </a:r>
            <a:r>
              <a:rPr lang="it-IT" sz="1200" b="1" dirty="0">
                <a:latin typeface="Arial" pitchFamily="-112" charset="0"/>
              </a:rPr>
              <a:t> GRUPO SAN VALERO</a:t>
            </a:r>
          </a:p>
          <a:p>
            <a:pPr eaLnBrk="0" hangingPunct="0"/>
            <a:r>
              <a:rPr lang="it-IT" sz="1200" b="1" dirty="0" err="1">
                <a:latin typeface="Arial" pitchFamily="-112" charset="0"/>
              </a:rPr>
              <a:t>Cariñena</a:t>
            </a:r>
            <a:r>
              <a:rPr lang="it-IT" sz="1200" b="1" dirty="0">
                <a:latin typeface="Arial" pitchFamily="-112" charset="0"/>
              </a:rPr>
              <a:t> (</a:t>
            </a:r>
            <a:r>
              <a:rPr lang="it-IT" sz="1200" b="1" dirty="0" err="1">
                <a:latin typeface="Arial" pitchFamily="-112" charset="0"/>
              </a:rPr>
              <a:t>Zaragoza</a:t>
            </a:r>
            <a:r>
              <a:rPr lang="it-IT" sz="1200" b="1" dirty="0">
                <a:latin typeface="Arial" pitchFamily="-112" charset="0"/>
              </a:rPr>
              <a:t>)   </a:t>
            </a:r>
            <a:r>
              <a:rPr lang="it-IT" sz="1200" b="1" dirty="0" smtClean="0">
                <a:latin typeface="Arial" pitchFamily="-112" charset="0"/>
              </a:rPr>
              <a:t> </a:t>
            </a:r>
            <a:r>
              <a:rPr lang="it-IT" sz="1200" b="1" dirty="0" err="1" smtClean="0">
                <a:latin typeface="Arial" pitchFamily="-112" charset="0"/>
              </a:rPr>
              <a:t>Spanien</a:t>
            </a:r>
            <a:endParaRPr lang="it-IT" sz="1200" b="1" dirty="0" smtClean="0">
              <a:latin typeface="Arial" pitchFamily="-112" charset="0"/>
            </a:endParaRPr>
          </a:p>
          <a:p>
            <a:pPr eaLnBrk="0" hangingPunct="0"/>
            <a:r>
              <a:rPr lang="it-IT" sz="1200" dirty="0">
                <a:latin typeface="Arial" pitchFamily="-112" charset="0"/>
              </a:rPr>
              <a:t>n. </a:t>
            </a:r>
            <a:r>
              <a:rPr lang="it-IT" sz="1200" dirty="0" err="1" smtClean="0">
                <a:latin typeface="Arial" pitchFamily="-112" charset="0"/>
              </a:rPr>
              <a:t>2</a:t>
            </a:r>
            <a:r>
              <a:rPr lang="it-IT" sz="1200" dirty="0" smtClean="0">
                <a:latin typeface="Arial" pitchFamily="-112" charset="0"/>
              </a:rPr>
              <a:t>, 60.000 </a:t>
            </a:r>
            <a:r>
              <a:rPr lang="it-IT" sz="1200" dirty="0" err="1">
                <a:latin typeface="Arial" pitchFamily="-112" charset="0"/>
              </a:rPr>
              <a:t>lt</a:t>
            </a:r>
            <a:r>
              <a:rPr lang="it-IT" sz="1200" dirty="0">
                <a:latin typeface="Arial" pitchFamily="-112" charset="0"/>
              </a:rPr>
              <a:t>.</a:t>
            </a:r>
          </a:p>
        </p:txBody>
      </p:sp>
      <p:sp>
        <p:nvSpPr>
          <p:cNvPr id="94211"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dirty="0">
                <a:latin typeface="Arial" pitchFamily="-112" charset="0"/>
              </a:rPr>
              <a:t>COOP. NTRA. SRA. DEL ROSARIO </a:t>
            </a:r>
          </a:p>
          <a:p>
            <a:pPr eaLnBrk="0" hangingPunct="0"/>
            <a:r>
              <a:rPr lang="it-IT" sz="1200" b="1" dirty="0" err="1">
                <a:latin typeface="Arial" pitchFamily="-112" charset="0"/>
              </a:rPr>
              <a:t>El</a:t>
            </a:r>
            <a:r>
              <a:rPr lang="it-IT" sz="1200" b="1" dirty="0">
                <a:latin typeface="Arial" pitchFamily="-112" charset="0"/>
              </a:rPr>
              <a:t> </a:t>
            </a:r>
            <a:r>
              <a:rPr lang="it-IT" sz="1200" b="1" dirty="0" err="1">
                <a:latin typeface="Arial" pitchFamily="-112" charset="0"/>
              </a:rPr>
              <a:t>Provencio</a:t>
            </a:r>
            <a:r>
              <a:rPr lang="it-IT" sz="1200" b="1" dirty="0">
                <a:latin typeface="Arial" pitchFamily="-112" charset="0"/>
              </a:rPr>
              <a:t> (CUENCA) </a:t>
            </a:r>
            <a:r>
              <a:rPr lang="it-IT" sz="1200" b="1" dirty="0" smtClean="0">
                <a:latin typeface="Arial" pitchFamily="-112" charset="0"/>
              </a:rPr>
              <a:t> </a:t>
            </a:r>
            <a:r>
              <a:rPr lang="it-IT" sz="1200" b="1" dirty="0" err="1" smtClean="0">
                <a:latin typeface="Arial" pitchFamily="-112" charset="0"/>
              </a:rPr>
              <a:t>Spanien</a:t>
            </a:r>
            <a:endParaRPr lang="it-IT" sz="1200" b="1" dirty="0" smtClean="0">
              <a:latin typeface="Arial" pitchFamily="-112" charset="0"/>
            </a:endParaRPr>
          </a:p>
          <a:p>
            <a:pPr eaLnBrk="0" hangingPunct="0"/>
            <a:r>
              <a:rPr lang="it-IT" sz="1200" dirty="0">
                <a:latin typeface="Arial" pitchFamily="-112" charset="0"/>
              </a:rPr>
              <a:t>2010 n. </a:t>
            </a:r>
            <a:r>
              <a:rPr lang="it-IT" sz="1200" dirty="0" err="1" smtClean="0">
                <a:latin typeface="Arial" pitchFamily="-112" charset="0"/>
              </a:rPr>
              <a:t>7</a:t>
            </a:r>
            <a:r>
              <a:rPr lang="it-IT" sz="1200" dirty="0" smtClean="0">
                <a:latin typeface="Arial" pitchFamily="-112" charset="0"/>
              </a:rPr>
              <a:t>, 100.000 </a:t>
            </a:r>
            <a:r>
              <a:rPr lang="it-IT" sz="1200" dirty="0" err="1">
                <a:latin typeface="Arial" pitchFamily="-112" charset="0"/>
              </a:rPr>
              <a:t>lt</a:t>
            </a:r>
            <a:r>
              <a:rPr lang="it-IT" sz="1200" dirty="0">
                <a:latin typeface="Arial" pitchFamily="-112" charset="0"/>
              </a:rPr>
              <a:t>.</a:t>
            </a:r>
          </a:p>
          <a:p>
            <a:pPr eaLnBrk="0" hangingPunct="0"/>
            <a:r>
              <a:rPr lang="it-IT" sz="1200" dirty="0">
                <a:latin typeface="Arial" pitchFamily="-112" charset="0"/>
              </a:rPr>
              <a:t>2011  n. </a:t>
            </a:r>
            <a:r>
              <a:rPr lang="it-IT" sz="1200" dirty="0" err="1" smtClean="0">
                <a:latin typeface="Arial" pitchFamily="-112" charset="0"/>
              </a:rPr>
              <a:t>6</a:t>
            </a:r>
            <a:r>
              <a:rPr lang="it-IT" sz="1200" dirty="0" smtClean="0">
                <a:latin typeface="Arial" pitchFamily="-112" charset="0"/>
              </a:rPr>
              <a:t>, 100.000 </a:t>
            </a:r>
            <a:r>
              <a:rPr lang="it-IT" sz="1200" dirty="0" err="1">
                <a:latin typeface="Arial" pitchFamily="-112" charset="0"/>
              </a:rPr>
              <a:t>lt</a:t>
            </a:r>
            <a:r>
              <a:rPr lang="it-IT" sz="1200" dirty="0">
                <a:latin typeface="Arial" pitchFamily="-112" charset="0"/>
              </a:rPr>
              <a:t>.</a:t>
            </a:r>
          </a:p>
          <a:p>
            <a:pPr eaLnBrk="0" hangingPunct="0"/>
            <a:endParaRPr lang="it-IT" sz="1200" dirty="0">
              <a:latin typeface="Arial" pitchFamily="-112" charset="0"/>
            </a:endParaRPr>
          </a:p>
          <a:p>
            <a:pPr eaLnBrk="0" hangingPunct="0"/>
            <a:endParaRPr lang="it-IT" dirty="0"/>
          </a:p>
        </p:txBody>
      </p:sp>
      <p:pic>
        <p:nvPicPr>
          <p:cNvPr id="94212" name="Immagine 1"/>
          <p:cNvPicPr>
            <a:picLocks noChangeAspect="1"/>
          </p:cNvPicPr>
          <p:nvPr/>
        </p:nvPicPr>
        <p:blipFill>
          <a:blip r:embed="rId3"/>
          <a:srcRect/>
          <a:stretch>
            <a:fillRect/>
          </a:stretch>
        </p:blipFill>
        <p:spPr bwMode="auto">
          <a:xfrm>
            <a:off x="5346700" y="1173163"/>
            <a:ext cx="3257550" cy="4343400"/>
          </a:xfrm>
          <a:prstGeom prst="rect">
            <a:avLst/>
          </a:prstGeom>
          <a:noFill/>
          <a:ln w="9525">
            <a:noFill/>
            <a:miter lim="800000"/>
            <a:headEnd/>
            <a:tailEnd/>
          </a:ln>
        </p:spPr>
      </p:pic>
      <p:pic>
        <p:nvPicPr>
          <p:cNvPr id="94213" name="Immagine 1"/>
          <p:cNvPicPr>
            <a:picLocks noChangeAspect="1"/>
          </p:cNvPicPr>
          <p:nvPr/>
        </p:nvPicPr>
        <p:blipFill>
          <a:blip r:embed="rId4"/>
          <a:srcRect/>
          <a:stretch>
            <a:fillRect/>
          </a:stretch>
        </p:blipFill>
        <p:spPr bwMode="auto">
          <a:xfrm>
            <a:off x="539750" y="1052513"/>
            <a:ext cx="3384550" cy="4513262"/>
          </a:xfrm>
          <a:prstGeom prst="rect">
            <a:avLst/>
          </a:prstGeom>
          <a:noFill/>
          <a:ln w="9525">
            <a:noFill/>
            <a:miter lim="800000"/>
            <a:headEnd/>
            <a:tailEnd/>
          </a:ln>
        </p:spPr>
      </p:pic>
      <p:sp>
        <p:nvSpPr>
          <p:cNvPr id="8"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it-IT" sz="2000" b="1" dirty="0" err="1">
                <a:effectLst>
                  <a:outerShdw blurRad="38100" dist="38100" dir="2700000" algn="tl">
                    <a:srgbClr val="C0C0C0"/>
                  </a:outerShdw>
                </a:effectLst>
                <a:latin typeface="Verdana" pitchFamily="34" charset="0"/>
                <a:ea typeface="+mn-ea"/>
                <a:cs typeface="+mn-cs"/>
              </a:rPr>
              <a:t>Verwandeln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Sie</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Ihren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herkömmlichen</a:t>
            </a:r>
            <a:r>
              <a:rPr lang="it-IT" sz="2000" b="1" dirty="0">
                <a:effectLst>
                  <a:outerShdw blurRad="38100" dist="38100" dir="2700000" algn="tl">
                    <a:srgbClr val="C0C0C0"/>
                  </a:outerShdw>
                </a:effectLst>
                <a:latin typeface="Verdana" pitchFamily="34" charset="0"/>
                <a:ea typeface="+mn-ea"/>
                <a:cs typeface="+mn-cs"/>
              </a:rPr>
              <a:t> Tank</a:t>
            </a:r>
            <a:endParaRPr lang="es-ES_tradnl" sz="2000" b="1" dirty="0">
              <a:effectLst>
                <a:outerShdw blurRad="38100" dist="38100" dir="2700000" algn="tl">
                  <a:srgbClr val="C0C0C0"/>
                </a:outerShdw>
              </a:effectLst>
              <a:latin typeface="Verdana" pitchFamily="34" charset="0"/>
              <a:ea typeface="+mn-ea"/>
              <a:cs typeface="+mn-cs"/>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Text Box 4"/>
          <p:cNvSpPr txBox="1">
            <a:spLocks noChangeArrowheads="1"/>
          </p:cNvSpPr>
          <p:nvPr/>
        </p:nvSpPr>
        <p:spPr bwMode="auto">
          <a:xfrm>
            <a:off x="468313" y="1341438"/>
            <a:ext cx="6624637" cy="3840162"/>
          </a:xfrm>
          <a:prstGeom prst="rect">
            <a:avLst/>
          </a:prstGeom>
          <a:solidFill>
            <a:srgbClr val="FFFFFF"/>
          </a:solidFill>
          <a:ln w="9525">
            <a:noFill/>
            <a:miter lim="800000"/>
            <a:headEnd/>
            <a:tailEnd/>
          </a:ln>
        </p:spPr>
        <p:txBody>
          <a:bodyPr>
            <a:prstTxWarp prst="textNoShape">
              <a:avLst/>
            </a:prstTxWarp>
          </a:bodyPr>
          <a:lstStyle/>
          <a:p>
            <a:pPr eaLnBrk="0" hangingPunct="0"/>
            <a:r>
              <a:rPr lang="it-IT" sz="1400" b="1" dirty="0">
                <a:latin typeface="Arial" pitchFamily="-112" charset="0"/>
              </a:rPr>
              <a:t>COOP. VECCHIA CANTINA </a:t>
            </a:r>
            <a:r>
              <a:rPr lang="it-IT" sz="1400" b="1" dirty="0" err="1">
                <a:latin typeface="Arial" pitchFamily="-112" charset="0"/>
              </a:rPr>
              <a:t>DI</a:t>
            </a:r>
            <a:r>
              <a:rPr lang="it-IT" sz="1400" b="1" dirty="0">
                <a:latin typeface="Arial" pitchFamily="-112" charset="0"/>
              </a:rPr>
              <a:t> MONTEPULCIANO SIENA (TOSCANA)</a:t>
            </a:r>
            <a:r>
              <a:rPr lang="it-IT" sz="1400" b="1" dirty="0" smtClean="0">
                <a:latin typeface="Arial" pitchFamily="-112" charset="0"/>
              </a:rPr>
              <a:t> ITALIEN</a:t>
            </a:r>
          </a:p>
          <a:p>
            <a:pPr eaLnBrk="0" hangingPunct="0"/>
            <a:r>
              <a:rPr lang="it-IT" sz="1400" dirty="0" smtClean="0">
                <a:latin typeface="Arial" pitchFamily="-112" charset="0"/>
              </a:rPr>
              <a:t>2007  </a:t>
            </a:r>
            <a:r>
              <a:rPr lang="it-IT" sz="1400" dirty="0">
                <a:latin typeface="Arial" pitchFamily="-112" charset="0"/>
              </a:rPr>
              <a:t>n. </a:t>
            </a:r>
            <a:r>
              <a:rPr lang="it-IT" sz="1400" dirty="0" smtClean="0">
                <a:latin typeface="Arial" pitchFamily="-112" charset="0"/>
              </a:rPr>
              <a:t>12</a:t>
            </a:r>
            <a:r>
              <a:rPr lang="it-IT" sz="1400" dirty="0">
                <a:latin typeface="Arial" pitchFamily="-112" charset="0"/>
              </a:rPr>
              <a:t>,</a:t>
            </a:r>
            <a:r>
              <a:rPr lang="it-IT" sz="1400" dirty="0" smtClean="0">
                <a:latin typeface="Arial" pitchFamily="-112" charset="0"/>
              </a:rPr>
              <a:t> </a:t>
            </a:r>
            <a:r>
              <a:rPr lang="it-IT" sz="1400" dirty="0">
                <a:latin typeface="Arial" pitchFamily="-112" charset="0"/>
              </a:rPr>
              <a:t>120.000 </a:t>
            </a:r>
            <a:r>
              <a:rPr lang="it-IT" sz="1400" dirty="0" err="1">
                <a:latin typeface="Arial" pitchFamily="-112" charset="0"/>
              </a:rPr>
              <a:t>lt</a:t>
            </a:r>
            <a:r>
              <a:rPr lang="it-IT" sz="1400" dirty="0">
                <a:latin typeface="Arial" pitchFamily="-112" charset="0"/>
              </a:rPr>
              <a:t>.</a:t>
            </a:r>
          </a:p>
          <a:p>
            <a:pPr eaLnBrk="0" hangingPunct="0"/>
            <a:r>
              <a:rPr lang="it-IT" sz="1400" dirty="0">
                <a:latin typeface="Arial" pitchFamily="-112" charset="0"/>
              </a:rPr>
              <a:t>2009  n. </a:t>
            </a:r>
            <a:r>
              <a:rPr lang="it-IT" sz="1400" dirty="0" smtClean="0">
                <a:latin typeface="Arial" pitchFamily="-112" charset="0"/>
              </a:rPr>
              <a:t>11, 120.000 </a:t>
            </a:r>
            <a:r>
              <a:rPr lang="it-IT" sz="1400" dirty="0" err="1">
                <a:latin typeface="Arial" pitchFamily="-112" charset="0"/>
              </a:rPr>
              <a:t>lt</a:t>
            </a:r>
            <a:r>
              <a:rPr lang="it-IT" sz="1400" dirty="0">
                <a:latin typeface="Arial" pitchFamily="-112" charset="0"/>
              </a:rPr>
              <a:t>.</a:t>
            </a:r>
          </a:p>
          <a:p>
            <a:pPr eaLnBrk="0" hangingPunct="0"/>
            <a:endParaRPr lang="it-IT" sz="1400" dirty="0">
              <a:latin typeface="Arial" pitchFamily="-112" charset="0"/>
            </a:endParaRPr>
          </a:p>
          <a:p>
            <a:pPr eaLnBrk="0" hangingPunct="0"/>
            <a:endParaRPr lang="it-IT" sz="1400" b="1" dirty="0">
              <a:latin typeface="Arial" pitchFamily="-112" charset="0"/>
            </a:endParaRPr>
          </a:p>
          <a:p>
            <a:pPr eaLnBrk="0" hangingPunct="0"/>
            <a:r>
              <a:rPr lang="it-IT" sz="1400" b="1" dirty="0">
                <a:latin typeface="Arial" pitchFamily="-112" charset="0"/>
              </a:rPr>
              <a:t>COOP. VINI TIPICI ARETINI AREZZO (TOSCANA)</a:t>
            </a:r>
            <a:r>
              <a:rPr lang="it-IT" sz="1400" b="1" dirty="0" smtClean="0">
                <a:latin typeface="Arial" pitchFamily="-112" charset="0"/>
              </a:rPr>
              <a:t> ITALIEN</a:t>
            </a:r>
          </a:p>
          <a:p>
            <a:pPr eaLnBrk="0" hangingPunct="0"/>
            <a:r>
              <a:rPr lang="it-IT" sz="1400" dirty="0">
                <a:latin typeface="Arial" pitchFamily="-112" charset="0"/>
              </a:rPr>
              <a:t>2008  n. </a:t>
            </a:r>
            <a:r>
              <a:rPr lang="it-IT" sz="1400" dirty="0" err="1" smtClean="0">
                <a:latin typeface="Arial" pitchFamily="-112" charset="0"/>
              </a:rPr>
              <a:t>6</a:t>
            </a:r>
            <a:r>
              <a:rPr lang="it-IT" sz="1400" dirty="0" smtClean="0">
                <a:latin typeface="Arial" pitchFamily="-112" charset="0"/>
              </a:rPr>
              <a:t>, 100.000 </a:t>
            </a:r>
            <a:r>
              <a:rPr lang="it-IT" sz="1400" dirty="0" err="1">
                <a:latin typeface="Arial" pitchFamily="-112" charset="0"/>
              </a:rPr>
              <a:t>lt</a:t>
            </a:r>
            <a:r>
              <a:rPr lang="it-IT" sz="1400" dirty="0">
                <a:latin typeface="Arial" pitchFamily="-112" charset="0"/>
              </a:rPr>
              <a:t>.</a:t>
            </a:r>
          </a:p>
          <a:p>
            <a:pPr eaLnBrk="0" hangingPunct="0"/>
            <a:r>
              <a:rPr lang="it-IT" sz="1400" dirty="0">
                <a:latin typeface="Arial" pitchFamily="-112" charset="0"/>
              </a:rPr>
              <a:t>2008  n. </a:t>
            </a:r>
            <a:r>
              <a:rPr lang="it-IT" sz="1400" dirty="0" err="1" smtClean="0">
                <a:latin typeface="Arial" pitchFamily="-112" charset="0"/>
              </a:rPr>
              <a:t>8</a:t>
            </a:r>
            <a:r>
              <a:rPr lang="it-IT" sz="1400" dirty="0" smtClean="0">
                <a:latin typeface="Arial" pitchFamily="-112" charset="0"/>
              </a:rPr>
              <a:t>, 70.000 </a:t>
            </a:r>
            <a:r>
              <a:rPr lang="it-IT" sz="1400" dirty="0" err="1">
                <a:latin typeface="Arial" pitchFamily="-112" charset="0"/>
              </a:rPr>
              <a:t>lt</a:t>
            </a:r>
            <a:r>
              <a:rPr lang="it-IT" sz="1400" dirty="0">
                <a:latin typeface="Arial" pitchFamily="-112" charset="0"/>
              </a:rPr>
              <a:t>.</a:t>
            </a:r>
          </a:p>
          <a:p>
            <a:pPr eaLnBrk="0" hangingPunct="0"/>
            <a:endParaRPr lang="it-IT" dirty="0"/>
          </a:p>
          <a:p>
            <a:pPr eaLnBrk="0" hangingPunct="0"/>
            <a:r>
              <a:rPr lang="it-IT" sz="1400" b="1" dirty="0">
                <a:latin typeface="Arial" pitchFamily="-112" charset="0"/>
              </a:rPr>
              <a:t>COOP. NTRA. SRA. DE MANJAVACAS  MOTA DEL CUERVO (CUENCA)</a:t>
            </a:r>
          </a:p>
          <a:p>
            <a:pPr eaLnBrk="0" hangingPunct="0"/>
            <a:r>
              <a:rPr lang="it-IT" sz="1400" dirty="0">
                <a:latin typeface="Arial" pitchFamily="-112" charset="0"/>
              </a:rPr>
              <a:t>2011  n. </a:t>
            </a:r>
            <a:r>
              <a:rPr lang="it-IT" sz="1400" dirty="0" smtClean="0">
                <a:latin typeface="Arial" pitchFamily="-112" charset="0"/>
              </a:rPr>
              <a:t>10, 140.000 </a:t>
            </a:r>
            <a:r>
              <a:rPr lang="it-IT" sz="1400" dirty="0" err="1">
                <a:latin typeface="Arial" pitchFamily="-112" charset="0"/>
              </a:rPr>
              <a:t>lt</a:t>
            </a:r>
            <a:r>
              <a:rPr lang="it-IT" sz="1400" dirty="0">
                <a:latin typeface="Arial" pitchFamily="-112" charset="0"/>
              </a:rPr>
              <a:t>.</a:t>
            </a:r>
          </a:p>
        </p:txBody>
      </p:sp>
      <p:sp>
        <p:nvSpPr>
          <p:cNvPr id="5"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it-IT" sz="2000" b="1" dirty="0" err="1">
                <a:effectLst>
                  <a:outerShdw blurRad="38100" dist="38100" dir="2700000" algn="tl">
                    <a:srgbClr val="C0C0C0"/>
                  </a:outerShdw>
                </a:effectLst>
                <a:latin typeface="Verdana" pitchFamily="34" charset="0"/>
                <a:ea typeface="+mn-ea"/>
                <a:cs typeface="+mn-cs"/>
              </a:rPr>
              <a:t>Verwandeln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Sie</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Ihren</a:t>
            </a:r>
            <a:r>
              <a:rPr lang="it-IT" sz="2000" b="1" dirty="0">
                <a:effectLst>
                  <a:outerShdw blurRad="38100" dist="38100" dir="2700000" algn="tl">
                    <a:srgbClr val="C0C0C0"/>
                  </a:outerShdw>
                </a:effectLst>
                <a:latin typeface="Verdana" pitchFamily="34" charset="0"/>
                <a:ea typeface="+mn-ea"/>
                <a:cs typeface="+mn-cs"/>
              </a:rPr>
              <a:t> </a:t>
            </a:r>
            <a:r>
              <a:rPr lang="it-IT" sz="2000" b="1" dirty="0" err="1">
                <a:effectLst>
                  <a:outerShdw blurRad="38100" dist="38100" dir="2700000" algn="tl">
                    <a:srgbClr val="C0C0C0"/>
                  </a:outerShdw>
                </a:effectLst>
                <a:latin typeface="Verdana" pitchFamily="34" charset="0"/>
                <a:ea typeface="+mn-ea"/>
                <a:cs typeface="+mn-cs"/>
              </a:rPr>
              <a:t>herkömmlichen</a:t>
            </a:r>
            <a:r>
              <a:rPr lang="it-IT" sz="2000" b="1" dirty="0">
                <a:effectLst>
                  <a:outerShdw blurRad="38100" dist="38100" dir="2700000" algn="tl">
                    <a:srgbClr val="C0C0C0"/>
                  </a:outerShdw>
                </a:effectLst>
                <a:latin typeface="Verdana" pitchFamily="34" charset="0"/>
                <a:ea typeface="+mn-ea"/>
                <a:cs typeface="+mn-cs"/>
              </a:rPr>
              <a:t> Tank</a:t>
            </a:r>
            <a:endParaRPr lang="es-ES_tradnl" sz="2000" b="1" dirty="0">
              <a:effectLst>
                <a:outerShdw blurRad="38100" dist="38100" dir="2700000" algn="tl">
                  <a:srgbClr val="C0C0C0"/>
                </a:outerShdw>
              </a:effectLst>
              <a:latin typeface="Verdana" pitchFamily="34" charset="0"/>
              <a:ea typeface="+mn-ea"/>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Text Box 2"/>
          <p:cNvSpPr>
            <a:spLocks noGrp="1" noChangeArrowheads="1"/>
          </p:cNvSpPr>
          <p:nvPr>
            <p:ph type="ctrTitle"/>
          </p:nvPr>
        </p:nvSpPr>
        <p:spPr>
          <a:xfrm>
            <a:off x="2971800" y="3810000"/>
            <a:ext cx="6019800" cy="1447800"/>
          </a:xfrm>
        </p:spPr>
        <p:txBody>
          <a:bodyPr/>
          <a:lstStyle/>
          <a:p>
            <a:pPr algn="l">
              <a:lnSpc>
                <a:spcPct val="110000"/>
              </a:lnSpc>
            </a:pPr>
            <a:r>
              <a:rPr lang="it-IT" sz="2400" b="1">
                <a:solidFill>
                  <a:srgbClr val="80060D"/>
                </a:solidFill>
                <a:latin typeface="Verdana" pitchFamily="-112" charset="0"/>
              </a:rPr>
              <a:t>6. Zusammenfassung aller Ganimede</a:t>
            </a:r>
            <a:r>
              <a:rPr lang="it-IT" sz="2400" b="1" baseline="30000">
                <a:solidFill>
                  <a:srgbClr val="80060D"/>
                </a:solidFill>
                <a:latin typeface="Verdana" pitchFamily="-112" charset="0"/>
              </a:rPr>
              <a:t>®</a:t>
            </a:r>
            <a:r>
              <a:rPr lang="it-IT" sz="2400" b="1">
                <a:solidFill>
                  <a:srgbClr val="80060D"/>
                </a:solidFill>
                <a:latin typeface="Verdana" pitchFamily="-112" charset="0"/>
              </a:rPr>
              <a:t> Vorteilen.</a:t>
            </a:r>
            <a:br>
              <a:rPr lang="it-IT" sz="2400" b="1">
                <a:solidFill>
                  <a:srgbClr val="80060D"/>
                </a:solidFill>
                <a:latin typeface="Verdana" pitchFamily="-112" charset="0"/>
              </a:rPr>
            </a:br>
            <a:r>
              <a:rPr lang="it-IT" sz="1800">
                <a:solidFill>
                  <a:schemeClr val="tx1"/>
                </a:solidFill>
                <a:latin typeface="Verdana" pitchFamily="-112" charset="0"/>
              </a:rPr>
              <a:t>Die Innovation </a:t>
            </a:r>
            <a:r>
              <a:rPr lang="it-IT" sz="1800" b="1">
                <a:solidFill>
                  <a:schemeClr val="tx1"/>
                </a:solidFill>
                <a:latin typeface="Verdana" pitchFamily="-112" charset="0"/>
              </a:rPr>
              <a:t>Ganimede</a:t>
            </a:r>
            <a:r>
              <a:rPr lang="it-IT" sz="1800" b="1" baseline="30000">
                <a:solidFill>
                  <a:schemeClr val="tx1"/>
                </a:solidFill>
                <a:latin typeface="Verdana" pitchFamily="-112" charset="0"/>
              </a:rPr>
              <a:t>®</a:t>
            </a:r>
            <a:r>
              <a:rPr lang="it-IT" sz="1800">
                <a:solidFill>
                  <a:schemeClr val="tx1"/>
                </a:solidFill>
                <a:latin typeface="Verdana" pitchFamily="-112" charset="0"/>
              </a:rPr>
              <a:t> </a:t>
            </a:r>
            <a:r>
              <a:rPr lang="it-IT" sz="1800" b="1">
                <a:solidFill>
                  <a:schemeClr val="tx1"/>
                </a:solidFill>
                <a:latin typeface="Verdana" pitchFamily="-112" charset="0"/>
              </a:rPr>
              <a:t>Methode </a:t>
            </a:r>
            <a:r>
              <a:rPr lang="it-IT" sz="1800">
                <a:solidFill>
                  <a:schemeClr val="tx1"/>
                </a:solidFill>
                <a:latin typeface="Verdana" pitchFamily="-112" charset="0"/>
              </a:rPr>
              <a:t>in 16 Punkten.</a:t>
            </a:r>
            <a:endParaRPr lang="it-IT" sz="2200">
              <a:solidFill>
                <a:schemeClr val="tx1"/>
              </a:solidFill>
              <a:latin typeface="Verdana" pitchFamily="-112" charset="0"/>
            </a:endParaRPr>
          </a:p>
        </p:txBody>
      </p:sp>
      <p:sp>
        <p:nvSpPr>
          <p:cNvPr id="98307" name="Text Box 3"/>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9309A24-E286-7E44-915C-FDD1D1D01EFF}" type="slidenum">
              <a:rPr lang="it-IT" sz="1000" b="1">
                <a:solidFill>
                  <a:srgbClr val="80060D"/>
                </a:solidFill>
                <a:latin typeface="Verdana" pitchFamily="-112" charset="0"/>
              </a:rPr>
              <a:pPr eaLnBrk="0" hangingPunct="0">
                <a:spcBef>
                  <a:spcPct val="50000"/>
                </a:spcBef>
              </a:pPr>
              <a:t>42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100355" name="Text Box 4"/>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6. Zusammenfassung aller Ganimede</a:t>
            </a:r>
            <a:r>
              <a:rPr lang="it-IT" sz="1000" b="1" baseline="30000">
                <a:solidFill>
                  <a:srgbClr val="80060D"/>
                </a:solidFill>
                <a:latin typeface="Verdana" pitchFamily="-112" charset="0"/>
              </a:rPr>
              <a:t>®</a:t>
            </a:r>
            <a:r>
              <a:rPr lang="it-IT" sz="1000" b="1">
                <a:solidFill>
                  <a:srgbClr val="80060D"/>
                </a:solidFill>
                <a:latin typeface="Verdana" pitchFamily="-112" charset="0"/>
              </a:rPr>
              <a:t> Vorteilen.</a:t>
            </a:r>
            <a:endParaRPr lang="it-IT" sz="1200" b="1">
              <a:solidFill>
                <a:srgbClr val="80060D"/>
              </a:solidFill>
              <a:latin typeface="Verdana" pitchFamily="-112" charset="0"/>
            </a:endParaRPr>
          </a:p>
        </p:txBody>
      </p:sp>
      <p:sp>
        <p:nvSpPr>
          <p:cNvPr id="100356" name="Text Box 5"/>
          <p:cNvSpPr txBox="1">
            <a:spLocks noChangeArrowheads="1"/>
          </p:cNvSpPr>
          <p:nvPr/>
        </p:nvSpPr>
        <p:spPr bwMode="auto">
          <a:xfrm>
            <a:off x="304800" y="1279525"/>
            <a:ext cx="6705600" cy="330200"/>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a:solidFill>
                  <a:srgbClr val="800000"/>
                </a:solidFill>
                <a:latin typeface="Verdana" pitchFamily="-112" charset="0"/>
              </a:rPr>
              <a:t>Die Innovation </a:t>
            </a:r>
            <a:r>
              <a:rPr lang="it-IT" sz="1600" b="1">
                <a:solidFill>
                  <a:srgbClr val="800000"/>
                </a:solidFill>
                <a:latin typeface="Verdana" pitchFamily="-112" charset="0"/>
              </a:rPr>
              <a:t>Ganimede</a:t>
            </a:r>
            <a:r>
              <a:rPr lang="it-IT" sz="1600" b="1" baseline="30000">
                <a:solidFill>
                  <a:srgbClr val="800000"/>
                </a:solidFill>
                <a:latin typeface="Verdana" pitchFamily="-112" charset="0"/>
              </a:rPr>
              <a:t>®</a:t>
            </a:r>
            <a:r>
              <a:rPr lang="it-IT" sz="1600">
                <a:solidFill>
                  <a:srgbClr val="800000"/>
                </a:solidFill>
                <a:latin typeface="Verdana" pitchFamily="-112" charset="0"/>
              </a:rPr>
              <a:t> </a:t>
            </a:r>
            <a:r>
              <a:rPr lang="it-IT" sz="1600" b="1">
                <a:solidFill>
                  <a:srgbClr val="800000"/>
                </a:solidFill>
                <a:latin typeface="Verdana" pitchFamily="-112" charset="0"/>
              </a:rPr>
              <a:t>Methode </a:t>
            </a:r>
            <a:r>
              <a:rPr lang="it-IT" sz="1600">
                <a:solidFill>
                  <a:srgbClr val="800000"/>
                </a:solidFill>
                <a:latin typeface="Verdana" pitchFamily="-112" charset="0"/>
              </a:rPr>
              <a:t>in 16 Punkten.</a:t>
            </a:r>
            <a:endParaRPr lang="it-IT" sz="1600" b="1" baseline="26000">
              <a:solidFill>
                <a:srgbClr val="800000"/>
              </a:solidFill>
              <a:latin typeface="Verdana" pitchFamily="-112" charset="0"/>
            </a:endParaRPr>
          </a:p>
        </p:txBody>
      </p:sp>
      <p:sp>
        <p:nvSpPr>
          <p:cNvPr id="100357" name="Text Box 9"/>
          <p:cNvSpPr txBox="1">
            <a:spLocks noChangeArrowheads="1"/>
          </p:cNvSpPr>
          <p:nvPr/>
        </p:nvSpPr>
        <p:spPr bwMode="auto">
          <a:xfrm>
            <a:off x="304800" y="1854200"/>
            <a:ext cx="8534400" cy="4757738"/>
          </a:xfrm>
          <a:prstGeom prst="rect">
            <a:avLst/>
          </a:prstGeom>
          <a:noFill/>
          <a:ln w="9525">
            <a:noFill/>
            <a:miter lim="800000"/>
            <a:headEnd/>
            <a:tailEnd/>
          </a:ln>
        </p:spPr>
        <p:txBody>
          <a:bodyPr>
            <a:prstTxWarp prst="textNoShape">
              <a:avLst/>
            </a:prstTxWarp>
            <a:spAutoFit/>
          </a:bodyPr>
          <a:lstStyle/>
          <a:p>
            <a:pPr marL="457200" indent="-457200" eaLnBrk="0" hangingPunct="0">
              <a:lnSpc>
                <a:spcPts val="1300"/>
              </a:lnSpc>
              <a:buFontTx/>
              <a:buAutoNum type="arabicPeriod"/>
              <a:tabLst>
                <a:tab pos="444500" algn="l"/>
              </a:tabLst>
            </a:pPr>
            <a:r>
              <a:rPr lang="it-IT" sz="1000" b="1">
                <a:solidFill>
                  <a:srgbClr val="800000"/>
                </a:solidFill>
                <a:latin typeface="Verdana" pitchFamily="-112" charset="0"/>
              </a:rPr>
              <a:t>Einfache Leitung des Tresterhutes</a:t>
            </a:r>
            <a:r>
              <a:rPr lang="it-IT" sz="1000">
                <a:latin typeface="Verdana" pitchFamily="-112" charset="0"/>
              </a:rPr>
              <a:t>. Auch ein </a:t>
            </a:r>
            <a:r>
              <a:rPr lang="it-IT" sz="1000" b="1">
                <a:latin typeface="Verdana" pitchFamily="-112" charset="0"/>
              </a:rPr>
              <a:t>ueber 2,5 m dicker Hut </a:t>
            </a:r>
            <a:r>
              <a:rPr lang="it-IT" sz="1000">
                <a:latin typeface="Verdana" pitchFamily="-112" charset="0"/>
              </a:rPr>
              <a:t>stellt  kein Problem fuer Ganimede dar. </a:t>
            </a:r>
            <a:r>
              <a:rPr lang="it-IT" sz="1000" b="1">
                <a:latin typeface="Verdana" pitchFamily="-112" charset="0"/>
              </a:rPr>
              <a:t>Die typische Vulkan-Mischung, </a:t>
            </a:r>
            <a:r>
              <a:rPr lang="it-IT" sz="1000">
                <a:latin typeface="Verdana" pitchFamily="-112" charset="0"/>
              </a:rPr>
              <a:t>ist die einzige, die die totale Verwertung  jeder einzelnen Beere garantiert, und die die Verdichtung und die Bildung Vorzugswegen fuer das abwärts Fliessen des Mostes garantiert. das ist der grosse Unterschied, der man schon bei 50 hl Kapazitaet feststellt.</a:t>
            </a:r>
          </a:p>
          <a:p>
            <a:pPr marL="457200" indent="-457200" eaLnBrk="0" hangingPunct="0">
              <a:lnSpc>
                <a:spcPts val="1300"/>
              </a:lnSpc>
              <a:buFontTx/>
              <a:buAutoNum type="arabicPeriod"/>
              <a:tabLst>
                <a:tab pos="444500" algn="l"/>
              </a:tabLst>
            </a:pPr>
            <a:endParaRPr lang="it-IT" sz="1000" b="1">
              <a:solidFill>
                <a:srgbClr val="700D13"/>
              </a:solidFill>
              <a:latin typeface="Verdana" pitchFamily="-112" charset="0"/>
            </a:endParaRPr>
          </a:p>
          <a:p>
            <a:pPr marL="457200" indent="-457200" eaLnBrk="0" hangingPunct="0">
              <a:lnSpc>
                <a:spcPts val="1300"/>
              </a:lnSpc>
              <a:buFontTx/>
              <a:buAutoNum type="arabicPeriod"/>
              <a:tabLst>
                <a:tab pos="444500" algn="l"/>
              </a:tabLst>
            </a:pPr>
            <a:r>
              <a:rPr lang="en-US" sz="1000" b="1">
                <a:solidFill>
                  <a:srgbClr val="700D13"/>
                </a:solidFill>
                <a:latin typeface="Verdana" pitchFamily="-112" charset="0"/>
              </a:rPr>
              <a:t>SANFTES UND NICHT AGGRESSIVES Handling des Tresterhutes.</a:t>
            </a:r>
            <a:r>
              <a:rPr lang="it-IT" sz="1000" b="1">
                <a:solidFill>
                  <a:srgbClr val="700D13"/>
                </a:solidFill>
                <a:latin typeface="Verdana" pitchFamily="-112" charset="0"/>
              </a:rPr>
              <a:t> </a:t>
            </a:r>
          </a:p>
          <a:p>
            <a:pPr marL="457200" indent="-457200" eaLnBrk="0" hangingPunct="0">
              <a:lnSpc>
                <a:spcPts val="1300"/>
              </a:lnSpc>
              <a:buFontTx/>
              <a:buAutoNum type="arabicPeriod"/>
              <a:tabLst>
                <a:tab pos="444500" algn="l"/>
              </a:tabLst>
            </a:pPr>
            <a:endParaRPr lang="it-IT" sz="1000" b="1">
              <a:solidFill>
                <a:srgbClr val="700D13"/>
              </a:solidFill>
              <a:latin typeface="Verdana" pitchFamily="-112" charset="0"/>
            </a:endParaRPr>
          </a:p>
          <a:p>
            <a:pPr marL="457200" indent="-457200" eaLnBrk="0" hangingPunct="0">
              <a:lnSpc>
                <a:spcPts val="1300"/>
              </a:lnSpc>
              <a:buFontTx/>
              <a:buAutoNum type="arabicPeriod"/>
              <a:tabLst>
                <a:tab pos="444500" algn="l"/>
              </a:tabLst>
            </a:pPr>
            <a:r>
              <a:rPr lang="en-US" sz="1000" b="1">
                <a:solidFill>
                  <a:srgbClr val="800000"/>
                </a:solidFill>
                <a:latin typeface="Verdana" pitchFamily="-112" charset="0"/>
              </a:rPr>
              <a:t>Geschwindigkeit der Fermentation und der Gewinnung</a:t>
            </a:r>
            <a:r>
              <a:rPr lang="en-US" sz="1000">
                <a:latin typeface="Verdana" pitchFamily="-112" charset="0"/>
              </a:rPr>
              <a:t>. Zu den gleichen Bedingungen bei einem traditionellen System, </a:t>
            </a:r>
            <a:r>
              <a:rPr lang="en-US" sz="1000" b="1">
                <a:latin typeface="Verdana" pitchFamily="-112" charset="0"/>
              </a:rPr>
              <a:t>reduziert man mit Ganimede um  30% die Verarbeitungsdauer.</a:t>
            </a:r>
            <a:endParaRPr lang="it-IT" sz="1000" b="1">
              <a:latin typeface="Verdana" pitchFamily="-112" charset="0"/>
            </a:endParaRPr>
          </a:p>
          <a:p>
            <a:pPr marL="457200" indent="-457200" eaLnBrk="0" hangingPunct="0">
              <a:lnSpc>
                <a:spcPts val="1300"/>
              </a:lnSpc>
              <a:buFontTx/>
              <a:buAutoNum type="arabicPeriod"/>
              <a:tabLst>
                <a:tab pos="444500" algn="l"/>
              </a:tabLst>
            </a:pPr>
            <a:endParaRPr lang="it-IT" sz="1000" b="1">
              <a:solidFill>
                <a:srgbClr val="800000"/>
              </a:solidFill>
              <a:latin typeface="Verdana" pitchFamily="-112" charset="0"/>
            </a:endParaRPr>
          </a:p>
          <a:p>
            <a:pPr marL="457200" indent="-457200" eaLnBrk="0" hangingPunct="0">
              <a:lnSpc>
                <a:spcPts val="1300"/>
              </a:lnSpc>
              <a:buFontTx/>
              <a:buAutoNum type="arabicPeriod"/>
              <a:tabLst>
                <a:tab pos="444500" algn="l"/>
              </a:tabLst>
            </a:pPr>
            <a:r>
              <a:rPr lang="en-US" sz="1000" b="1">
                <a:solidFill>
                  <a:srgbClr val="800000"/>
                </a:solidFill>
                <a:latin typeface="Verdana" pitchFamily="-112" charset="0"/>
              </a:rPr>
              <a:t>Homogene Temperatur </a:t>
            </a:r>
            <a:r>
              <a:rPr lang="en-US" sz="1000">
                <a:latin typeface="Verdana" pitchFamily="-112" charset="0"/>
              </a:rPr>
              <a:t>innerhalb von </a:t>
            </a:r>
            <a:r>
              <a:rPr lang="en-US" sz="1000" b="1">
                <a:latin typeface="Verdana" pitchFamily="-112" charset="0"/>
              </a:rPr>
              <a:t>Ganimede</a:t>
            </a:r>
            <a:r>
              <a:rPr lang="en-US" sz="1000">
                <a:latin typeface="Verdana" pitchFamily="-112" charset="0"/>
              </a:rPr>
              <a:t>, da der ueber der Trennwand positionierten oberen Mantel, dem zentralen, vom Bord weiter entfernten Teil die Kaelte uebertraegt, wahrend die untere die aeussere Masse abkuehlt. Die natuerliche Turbulenz des Systems bewahrt die Temperatur homogen, auch innerhalb des Hutes.</a:t>
            </a:r>
            <a:endParaRPr lang="it-IT" sz="1000">
              <a:latin typeface="Verdana" pitchFamily="-112" charset="0"/>
            </a:endParaRPr>
          </a:p>
          <a:p>
            <a:pPr marL="457200" indent="-457200" eaLnBrk="0" hangingPunct="0">
              <a:lnSpc>
                <a:spcPts val="1300"/>
              </a:lnSpc>
              <a:tabLst>
                <a:tab pos="444500" algn="l"/>
              </a:tabLst>
            </a:pPr>
            <a:endParaRPr lang="it-IT" sz="1000" b="1">
              <a:latin typeface="Verdana" pitchFamily="-112" charset="0"/>
            </a:endParaRPr>
          </a:p>
          <a:p>
            <a:pPr marL="457200" indent="-457200" eaLnBrk="0" hangingPunct="0">
              <a:lnSpc>
                <a:spcPts val="1300"/>
              </a:lnSpc>
              <a:tabLst>
                <a:tab pos="444500" algn="l"/>
              </a:tabLst>
            </a:pPr>
            <a:r>
              <a:rPr lang="it-IT" sz="1000" b="1">
                <a:solidFill>
                  <a:srgbClr val="700D13"/>
                </a:solidFill>
                <a:latin typeface="Verdana" pitchFamily="-112" charset="0"/>
              </a:rPr>
              <a:t>5.	</a:t>
            </a:r>
            <a:r>
              <a:rPr lang="en-US" sz="1000" b="1">
                <a:solidFill>
                  <a:srgbClr val="800000"/>
                </a:solidFill>
                <a:latin typeface="Verdana" pitchFamily="-112" charset="0"/>
              </a:rPr>
              <a:t>Fall auf den Boden aller </a:t>
            </a:r>
            <a:r>
              <a:rPr lang="it-IT" sz="1000" b="1">
                <a:solidFill>
                  <a:srgbClr val="800000"/>
                </a:solidFill>
                <a:latin typeface="Verdana" pitchFamily="-112" charset="0"/>
                <a:ea typeface="Verdana" pitchFamily="-112" charset="0"/>
                <a:cs typeface="Verdana" pitchFamily="-112" charset="0"/>
              </a:rPr>
              <a:t>traubenkerne</a:t>
            </a:r>
            <a:r>
              <a:rPr lang="en-US" sz="1000">
                <a:latin typeface="Verdana" pitchFamily="-112" charset="0"/>
              </a:rPr>
              <a:t>, dank der exklusiven Mischung des Hutes.</a:t>
            </a:r>
            <a:r>
              <a:rPr lang="it-IT" sz="1000">
                <a:latin typeface="Verdana" pitchFamily="-112" charset="0"/>
              </a:rPr>
              <a:t> </a:t>
            </a:r>
            <a:r>
              <a:rPr lang="en-US" sz="1000" b="1">
                <a:latin typeface="Verdana" pitchFamily="-112" charset="0"/>
              </a:rPr>
              <a:t>Die auf dem Boden gesammelten </a:t>
            </a:r>
            <a:r>
              <a:rPr lang="it-IT" sz="1000" b="1">
                <a:latin typeface="Verdana" pitchFamily="-112" charset="0"/>
                <a:ea typeface="Verdana" pitchFamily="-112" charset="0"/>
                <a:cs typeface="Verdana" pitchFamily="-112" charset="0"/>
              </a:rPr>
              <a:t>traubenkerne </a:t>
            </a:r>
            <a:r>
              <a:rPr lang="en-US" sz="1000" b="1">
                <a:latin typeface="Verdana" pitchFamily="-112" charset="0"/>
              </a:rPr>
              <a:t>koennen ganz oder teilweise vom Extraktionsprozess </a:t>
            </a:r>
            <a:r>
              <a:rPr lang="en-US" sz="1000">
                <a:latin typeface="Verdana" pitchFamily="-112" charset="0"/>
              </a:rPr>
              <a:t>(Entfernung  der adstringierenden Tanninen) ausgeschlossen werden, nach der Erfordernis des Önologe.</a:t>
            </a:r>
            <a:r>
              <a:rPr lang="it-IT" sz="1000">
                <a:latin typeface="Verdana" pitchFamily="-112" charset="0"/>
              </a:rPr>
              <a:t> </a:t>
            </a:r>
          </a:p>
          <a:p>
            <a:pPr marL="457200" indent="-457200" eaLnBrk="0" hangingPunct="0">
              <a:lnSpc>
                <a:spcPts val="1300"/>
              </a:lnSpc>
              <a:tabLst>
                <a:tab pos="444500" algn="l"/>
              </a:tabLst>
            </a:pPr>
            <a:endParaRPr lang="it-IT" sz="1000" b="1">
              <a:solidFill>
                <a:srgbClr val="700D13"/>
              </a:solidFill>
              <a:latin typeface="Verdana" pitchFamily="-112" charset="0"/>
            </a:endParaRPr>
          </a:p>
          <a:p>
            <a:pPr marL="457200" indent="-457200" eaLnBrk="0" hangingPunct="0">
              <a:lnSpc>
                <a:spcPts val="1300"/>
              </a:lnSpc>
              <a:buFontTx/>
              <a:buAutoNum type="arabicPeriod" startAt="6"/>
              <a:tabLst>
                <a:tab pos="444500" algn="l"/>
              </a:tabLst>
            </a:pPr>
            <a:r>
              <a:rPr lang="en-US" sz="1000" b="1">
                <a:solidFill>
                  <a:srgbClr val="800000"/>
                </a:solidFill>
                <a:latin typeface="Verdana" pitchFamily="-112" charset="0"/>
              </a:rPr>
              <a:t>Selektive Extraktion</a:t>
            </a:r>
            <a:r>
              <a:rPr lang="en-US" sz="1000">
                <a:latin typeface="Verdana" pitchFamily="-112" charset="0"/>
              </a:rPr>
              <a:t>.  Da man die vinaccioli trennt, interessiert  die Extraktion nur den Tresterhut, den im Fall von Ganimede, nur aus Schalen besteht, die ausser Farbstoffe auch gute Tanninen enthalten (Extraktion der blossen astringierenden Tanninen).</a:t>
            </a:r>
            <a:endParaRPr lang="it-IT" sz="1000">
              <a:latin typeface="Verdana" pitchFamily="-112" charset="0"/>
            </a:endParaRPr>
          </a:p>
          <a:p>
            <a:pPr marL="457200" indent="-457200" eaLnBrk="0" hangingPunct="0">
              <a:lnSpc>
                <a:spcPts val="1300"/>
              </a:lnSpc>
              <a:tabLst>
                <a:tab pos="444500" algn="l"/>
              </a:tabLst>
            </a:pPr>
            <a:endParaRPr lang="it-IT" sz="1000" b="1">
              <a:solidFill>
                <a:srgbClr val="700D13"/>
              </a:solidFill>
              <a:latin typeface="Verdana" pitchFamily="-112" charset="0"/>
            </a:endParaRPr>
          </a:p>
          <a:p>
            <a:pPr marL="457200" indent="-457200" eaLnBrk="0" hangingPunct="0">
              <a:lnSpc>
                <a:spcPts val="1300"/>
              </a:lnSpc>
              <a:tabLst>
                <a:tab pos="444500" algn="l"/>
              </a:tabLst>
            </a:pPr>
            <a:r>
              <a:rPr lang="it-IT" sz="1000" b="1">
                <a:solidFill>
                  <a:srgbClr val="700D13"/>
                </a:solidFill>
                <a:latin typeface="Verdana" pitchFamily="-112" charset="0"/>
              </a:rPr>
              <a:t>7.	</a:t>
            </a:r>
            <a:r>
              <a:rPr lang="en-US" sz="1000" b="1">
                <a:solidFill>
                  <a:srgbClr val="800000"/>
                </a:solidFill>
                <a:latin typeface="Verdana" pitchFamily="-112" charset="0"/>
              </a:rPr>
              <a:t>Alles Wein fiore </a:t>
            </a:r>
            <a:r>
              <a:rPr lang="en-US" sz="1000">
                <a:latin typeface="Verdana" pitchFamily="-112" charset="0"/>
              </a:rPr>
              <a:t>. Schneller und sicherer Abstich (gut entkörnte und mit einer normalen Rotho</a:t>
            </a:r>
            <a:r>
              <a:rPr lang="it-IT" sz="1000">
                <a:latin typeface="Verdana" pitchFamily="-112" charset="0"/>
              </a:rPr>
              <a:t>â</a:t>
            </a:r>
            <a:r>
              <a:rPr lang="en-US" sz="1000">
                <a:latin typeface="Verdana" pitchFamily="-112" charset="0"/>
              </a:rPr>
              <a:t> Pumpe einfach herausziehbaren Trester) in Abwesenheit von Extraktionsschippen, Schecken und Trichter ( Abwesenheit von Torchiatos und Nebenprodukte, mit hoher Methylalkohol-Konzentration ), </a:t>
            </a:r>
            <a:r>
              <a:rPr lang="en-US" sz="1000" b="1">
                <a:latin typeface="Verdana" pitchFamily="-112" charset="0"/>
              </a:rPr>
              <a:t>mit reduzierter Benutzung von Arbeitskräften und totaler Sicherheit des Unternehmers</a:t>
            </a:r>
            <a:r>
              <a:rPr lang="en-US" sz="1000">
                <a:latin typeface="Verdana" pitchFamily="-112" charset="0"/>
              </a:rPr>
              <a:t>. Kein ploetzlicher Ausströmen- weder  Produktverlust- Risiko, </a:t>
            </a:r>
            <a:r>
              <a:rPr lang="en-US" sz="1000" b="1">
                <a:latin typeface="Verdana" pitchFamily="-112" charset="0"/>
              </a:rPr>
              <a:t>da die ganze Phase in einem geschlossenen System erfolgt, ohne Dispersion von Aromen.</a:t>
            </a:r>
            <a:endParaRPr lang="it-IT" sz="1000" b="1">
              <a:latin typeface="Verdana" pitchFamily="-112" charset="0"/>
            </a:endParaRPr>
          </a:p>
          <a:p>
            <a:pPr marL="457200" indent="-457200" eaLnBrk="0" hangingPunct="0">
              <a:lnSpc>
                <a:spcPts val="1300"/>
              </a:lnSpc>
              <a:tabLst>
                <a:tab pos="444500" algn="l"/>
              </a:tabLst>
            </a:pPr>
            <a:endParaRPr lang="it-IT" sz="1000" b="1">
              <a:latin typeface="Verdana" pitchFamily="-112" charset="0"/>
            </a:endParaRPr>
          </a:p>
        </p:txBody>
      </p:sp>
      <p:sp>
        <p:nvSpPr>
          <p:cNvPr id="100358" name="Text Box 11"/>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B1A0FEA-CC9D-974F-89BC-3D5BDF8D87F8}" type="slidenum">
              <a:rPr lang="it-IT" sz="1000" b="1">
                <a:solidFill>
                  <a:srgbClr val="80060D"/>
                </a:solidFill>
                <a:latin typeface="Verdana" pitchFamily="-112" charset="0"/>
              </a:rPr>
              <a:pPr eaLnBrk="0" hangingPunct="0">
                <a:spcBef>
                  <a:spcPct val="50000"/>
                </a:spcBef>
              </a:pPr>
              <a:t>43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Text Box 6"/>
          <p:cNvSpPr txBox="1">
            <a:spLocks noChangeArrowheads="1"/>
          </p:cNvSpPr>
          <p:nvPr/>
        </p:nvSpPr>
        <p:spPr bwMode="auto">
          <a:xfrm>
            <a:off x="304800" y="1676400"/>
            <a:ext cx="8534400" cy="4757738"/>
          </a:xfrm>
          <a:prstGeom prst="rect">
            <a:avLst/>
          </a:prstGeom>
          <a:noFill/>
          <a:ln w="9525">
            <a:noFill/>
            <a:miter lim="800000"/>
            <a:headEnd/>
            <a:tailEnd/>
          </a:ln>
        </p:spPr>
        <p:txBody>
          <a:bodyPr>
            <a:prstTxWarp prst="textNoShape">
              <a:avLst/>
            </a:prstTxWarp>
            <a:spAutoFit/>
          </a:bodyPr>
          <a:lstStyle/>
          <a:p>
            <a:pPr marL="457200" indent="-457200" eaLnBrk="0" hangingPunct="0">
              <a:buFontTx/>
              <a:buAutoNum type="arabicPeriod" startAt="8"/>
            </a:pPr>
            <a:r>
              <a:rPr lang="en-US" sz="1000" dirty="0" err="1">
                <a:solidFill>
                  <a:srgbClr val="700D13"/>
                </a:solidFill>
                <a:latin typeface="Verdana" pitchFamily="-112" charset="0"/>
              </a:rPr>
              <a:t>Exklusive</a:t>
            </a:r>
            <a:r>
              <a:rPr lang="en-US" sz="1000" dirty="0">
                <a:solidFill>
                  <a:srgbClr val="700D13"/>
                </a:solidFill>
                <a:latin typeface="Verdana" pitchFamily="-112" charset="0"/>
              </a:rPr>
              <a:t> </a:t>
            </a:r>
            <a:r>
              <a:rPr lang="en-US" sz="1000" dirty="0" err="1">
                <a:solidFill>
                  <a:srgbClr val="700D13"/>
                </a:solidFill>
                <a:latin typeface="Verdana" pitchFamily="-112" charset="0"/>
              </a:rPr>
              <a:t>Leitung</a:t>
            </a:r>
            <a:r>
              <a:rPr lang="en-US" sz="1000" dirty="0">
                <a:solidFill>
                  <a:srgbClr val="700D13"/>
                </a:solidFill>
                <a:latin typeface="Verdana" pitchFamily="-112" charset="0"/>
              </a:rPr>
              <a:t> des pre-</a:t>
            </a:r>
            <a:r>
              <a:rPr lang="en-US" sz="1000" dirty="0" err="1">
                <a:solidFill>
                  <a:srgbClr val="700D13"/>
                </a:solidFill>
                <a:latin typeface="Verdana" pitchFamily="-112" charset="0"/>
              </a:rPr>
              <a:t>fermentative</a:t>
            </a:r>
            <a:r>
              <a:rPr lang="en-US" sz="1000" b="1" dirty="0" err="1">
                <a:solidFill>
                  <a:srgbClr val="700D13"/>
                </a:solidFill>
                <a:latin typeface="Verdana" pitchFamily="-112" charset="0"/>
              </a:rPr>
              <a:t>"Filmartige</a:t>
            </a:r>
            <a:r>
              <a:rPr lang="en-US" sz="1000" b="1" dirty="0">
                <a:solidFill>
                  <a:srgbClr val="700D13"/>
                </a:solidFill>
                <a:latin typeface="Verdana" pitchFamily="-112" charset="0"/>
              </a:rPr>
              <a:t> </a:t>
            </a:r>
            <a:r>
              <a:rPr lang="en-US" sz="1000" b="1" dirty="0" err="1">
                <a:solidFill>
                  <a:srgbClr val="700D13"/>
                </a:solidFill>
                <a:latin typeface="Verdana" pitchFamily="-112" charset="0"/>
              </a:rPr>
              <a:t>dynamische</a:t>
            </a:r>
            <a:r>
              <a:rPr lang="en-US" sz="1000" b="1" dirty="0">
                <a:solidFill>
                  <a:srgbClr val="700D13"/>
                </a:solidFill>
                <a:latin typeface="Verdana" pitchFamily="-112" charset="0"/>
              </a:rPr>
              <a:t> </a:t>
            </a:r>
            <a:r>
              <a:rPr lang="en-US" sz="1000" b="1" dirty="0" err="1">
                <a:solidFill>
                  <a:srgbClr val="700D13"/>
                </a:solidFill>
                <a:latin typeface="Verdana" pitchFamily="-112" charset="0"/>
              </a:rPr>
              <a:t>Kalteinweichens</a:t>
            </a:r>
            <a:r>
              <a:rPr lang="en-US" sz="1000" b="1" dirty="0">
                <a:solidFill>
                  <a:srgbClr val="700D13"/>
                </a:solidFill>
                <a:latin typeface="Verdana" pitchFamily="-112" charset="0"/>
              </a:rPr>
              <a:t>"  </a:t>
            </a:r>
            <a:r>
              <a:rPr lang="en-US" sz="1000" dirty="0">
                <a:solidFill>
                  <a:srgbClr val="700D13"/>
                </a:solidFill>
                <a:latin typeface="Verdana" pitchFamily="-112" charset="0"/>
              </a:rPr>
              <a:t>, </a:t>
            </a:r>
            <a:r>
              <a:rPr lang="en-US" sz="1000" dirty="0" err="1">
                <a:solidFill>
                  <a:srgbClr val="700D13"/>
                </a:solidFill>
                <a:latin typeface="Verdana" pitchFamily="-112" charset="0"/>
              </a:rPr>
              <a:t>besonders</a:t>
            </a:r>
            <a:r>
              <a:rPr lang="en-US" sz="1000" dirty="0">
                <a:solidFill>
                  <a:srgbClr val="700D13"/>
                </a:solidFill>
                <a:latin typeface="Verdana" pitchFamily="-112" charset="0"/>
              </a:rPr>
              <a:t> </a:t>
            </a:r>
            <a:r>
              <a:rPr lang="en-US" sz="1000" dirty="0" err="1">
                <a:solidFill>
                  <a:srgbClr val="700D13"/>
                </a:solidFill>
                <a:latin typeface="Verdana" pitchFamily="-112" charset="0"/>
              </a:rPr>
              <a:t>bei</a:t>
            </a:r>
            <a:r>
              <a:rPr lang="en-US" sz="1000" dirty="0">
                <a:solidFill>
                  <a:srgbClr val="700D13"/>
                </a:solidFill>
                <a:latin typeface="Verdana" pitchFamily="-112" charset="0"/>
              </a:rPr>
              <a:t> den </a:t>
            </a:r>
            <a:r>
              <a:rPr lang="en-US" sz="1000" dirty="0" err="1">
                <a:solidFill>
                  <a:srgbClr val="700D13"/>
                </a:solidFill>
                <a:latin typeface="Verdana" pitchFamily="-112" charset="0"/>
              </a:rPr>
              <a:t>weissen</a:t>
            </a:r>
            <a:r>
              <a:rPr lang="en-US" sz="1000" dirty="0">
                <a:solidFill>
                  <a:srgbClr val="700D13"/>
                </a:solidFill>
                <a:latin typeface="Verdana" pitchFamily="-112" charset="0"/>
              </a:rPr>
              <a:t> </a:t>
            </a:r>
            <a:r>
              <a:rPr lang="en-US" sz="1000" dirty="0" err="1">
                <a:solidFill>
                  <a:srgbClr val="700D13"/>
                </a:solidFill>
                <a:latin typeface="Verdana" pitchFamily="-112" charset="0"/>
              </a:rPr>
              <a:t>aber</a:t>
            </a:r>
            <a:r>
              <a:rPr lang="en-US" sz="1000" dirty="0">
                <a:solidFill>
                  <a:srgbClr val="700D13"/>
                </a:solidFill>
                <a:latin typeface="Verdana" pitchFamily="-112" charset="0"/>
              </a:rPr>
              <a:t> </a:t>
            </a:r>
            <a:r>
              <a:rPr lang="en-US" sz="1000" dirty="0" err="1">
                <a:solidFill>
                  <a:srgbClr val="700D13"/>
                </a:solidFill>
                <a:latin typeface="Verdana" pitchFamily="-112" charset="0"/>
              </a:rPr>
              <a:t>auch</a:t>
            </a:r>
            <a:r>
              <a:rPr lang="en-US" sz="1000" dirty="0">
                <a:solidFill>
                  <a:srgbClr val="700D13"/>
                </a:solidFill>
                <a:latin typeface="Verdana" pitchFamily="-112" charset="0"/>
              </a:rPr>
              <a:t> </a:t>
            </a:r>
            <a:r>
              <a:rPr lang="en-US" sz="1000" dirty="0" err="1">
                <a:solidFill>
                  <a:srgbClr val="700D13"/>
                </a:solidFill>
                <a:latin typeface="Verdana" pitchFamily="-112" charset="0"/>
              </a:rPr>
              <a:t>bei</a:t>
            </a:r>
            <a:r>
              <a:rPr lang="en-US" sz="1000" dirty="0">
                <a:solidFill>
                  <a:srgbClr val="700D13"/>
                </a:solidFill>
                <a:latin typeface="Verdana" pitchFamily="-112" charset="0"/>
              </a:rPr>
              <a:t> den </a:t>
            </a:r>
            <a:r>
              <a:rPr lang="en-US" sz="1000" dirty="0" err="1">
                <a:solidFill>
                  <a:srgbClr val="700D13"/>
                </a:solidFill>
                <a:latin typeface="Verdana" pitchFamily="-112" charset="0"/>
              </a:rPr>
              <a:t>roten</a:t>
            </a:r>
            <a:r>
              <a:rPr lang="en-US" sz="1000" dirty="0">
                <a:solidFill>
                  <a:srgbClr val="700D13"/>
                </a:solidFill>
                <a:latin typeface="Verdana" pitchFamily="-112" charset="0"/>
              </a:rPr>
              <a:t> </a:t>
            </a:r>
            <a:r>
              <a:rPr lang="en-US" sz="1000" dirty="0" err="1">
                <a:solidFill>
                  <a:srgbClr val="700D13"/>
                </a:solidFill>
                <a:latin typeface="Verdana" pitchFamily="-112" charset="0"/>
              </a:rPr>
              <a:t>Weinen</a:t>
            </a:r>
            <a:r>
              <a:rPr lang="en-US" sz="1000" dirty="0">
                <a:solidFill>
                  <a:srgbClr val="700D13"/>
                </a:solidFill>
                <a:latin typeface="Verdana" pitchFamily="-112" charset="0"/>
              </a:rPr>
              <a:t> in </a:t>
            </a:r>
            <a:r>
              <a:rPr lang="en-US" sz="1000" dirty="0" err="1">
                <a:solidFill>
                  <a:srgbClr val="700D13"/>
                </a:solidFill>
                <a:latin typeface="Verdana" pitchFamily="-112" charset="0"/>
              </a:rPr>
              <a:t>sicheren</a:t>
            </a:r>
            <a:r>
              <a:rPr lang="en-US" sz="1000" dirty="0">
                <a:solidFill>
                  <a:srgbClr val="700D13"/>
                </a:solidFill>
                <a:latin typeface="Verdana" pitchFamily="-112" charset="0"/>
              </a:rPr>
              <a:t> </a:t>
            </a:r>
            <a:r>
              <a:rPr lang="en-US" sz="1000" b="1" dirty="0">
                <a:solidFill>
                  <a:srgbClr val="700D13"/>
                </a:solidFill>
                <a:latin typeface="Verdana" pitchFamily="-112" charset="0"/>
              </a:rPr>
              <a:t>und </a:t>
            </a:r>
            <a:r>
              <a:rPr lang="en-US" sz="1000" b="1" dirty="0" err="1">
                <a:solidFill>
                  <a:srgbClr val="700D13"/>
                </a:solidFill>
                <a:latin typeface="Verdana" pitchFamily="-112" charset="0"/>
              </a:rPr>
              <a:t>kontrollierten</a:t>
            </a:r>
            <a:r>
              <a:rPr lang="en-US" sz="1000" b="1" dirty="0">
                <a:solidFill>
                  <a:srgbClr val="700D13"/>
                </a:solidFill>
                <a:latin typeface="Verdana" pitchFamily="-112" charset="0"/>
              </a:rPr>
              <a:t> </a:t>
            </a:r>
            <a:r>
              <a:rPr lang="en-US" sz="1000" b="1" dirty="0" err="1">
                <a:solidFill>
                  <a:srgbClr val="700D13"/>
                </a:solidFill>
                <a:latin typeface="Verdana" pitchFamily="-112" charset="0"/>
              </a:rPr>
              <a:t>Umgebung</a:t>
            </a:r>
            <a:r>
              <a:rPr lang="en-US" sz="1000" b="1" dirty="0">
                <a:solidFill>
                  <a:srgbClr val="700D13"/>
                </a:solidFill>
                <a:latin typeface="Verdana" pitchFamily="-112" charset="0"/>
              </a:rPr>
              <a:t> </a:t>
            </a:r>
            <a:r>
              <a:rPr lang="en-US" sz="1000" b="1" dirty="0" err="1">
                <a:solidFill>
                  <a:srgbClr val="700D13"/>
                </a:solidFill>
                <a:latin typeface="Verdana" pitchFamily="-112" charset="0"/>
              </a:rPr>
              <a:t>geeignet</a:t>
            </a:r>
            <a:r>
              <a:rPr lang="en-US" sz="1000" b="1" dirty="0">
                <a:solidFill>
                  <a:srgbClr val="700D13"/>
                </a:solidFill>
                <a:latin typeface="Verdana" pitchFamily="-112" charset="0"/>
              </a:rPr>
              <a:t>.</a:t>
            </a:r>
            <a:endParaRPr lang="it-IT" sz="1000" b="1" dirty="0">
              <a:solidFill>
                <a:srgbClr val="700D13"/>
              </a:solidFill>
              <a:latin typeface="Verdana" pitchFamily="-112" charset="0"/>
            </a:endParaRPr>
          </a:p>
          <a:p>
            <a:pPr marL="457200" indent="-457200" eaLnBrk="0" hangingPunct="0">
              <a:buFontTx/>
              <a:buAutoNum type="arabicPeriod" startAt="8"/>
            </a:pPr>
            <a:endParaRPr lang="it-IT" sz="1000" b="1" dirty="0">
              <a:solidFill>
                <a:srgbClr val="700D13"/>
              </a:solidFill>
              <a:latin typeface="Verdana" pitchFamily="-112" charset="0"/>
            </a:endParaRPr>
          </a:p>
          <a:p>
            <a:pPr marL="457200" indent="-457200" eaLnBrk="0" hangingPunct="0">
              <a:buFontTx/>
              <a:buAutoNum type="arabicPeriod" startAt="8"/>
            </a:pPr>
            <a:r>
              <a:rPr lang="en-US" sz="1000" b="1" dirty="0" err="1">
                <a:solidFill>
                  <a:srgbClr val="800000"/>
                </a:solidFill>
                <a:latin typeface="Verdana" pitchFamily="-112" charset="0"/>
              </a:rPr>
              <a:t>Wissenschaftliche</a:t>
            </a:r>
            <a:r>
              <a:rPr lang="en-US" sz="1000" b="1" dirty="0">
                <a:solidFill>
                  <a:srgbClr val="800000"/>
                </a:solidFill>
                <a:latin typeface="Verdana" pitchFamily="-112" charset="0"/>
              </a:rPr>
              <a:t> </a:t>
            </a:r>
            <a:r>
              <a:rPr lang="en-US" sz="1000" b="1" dirty="0" err="1">
                <a:solidFill>
                  <a:srgbClr val="800000"/>
                </a:solidFill>
                <a:latin typeface="Verdana" pitchFamily="-112" charset="0"/>
              </a:rPr>
              <a:t>Verwendung</a:t>
            </a:r>
            <a:r>
              <a:rPr lang="en-US" sz="1000" b="1" dirty="0">
                <a:solidFill>
                  <a:srgbClr val="800000"/>
                </a:solidFill>
                <a:latin typeface="Verdana" pitchFamily="-112" charset="0"/>
              </a:rPr>
              <a:t> von </a:t>
            </a:r>
            <a:r>
              <a:rPr lang="en-US" sz="1000" b="1" dirty="0" err="1">
                <a:solidFill>
                  <a:srgbClr val="800000"/>
                </a:solidFill>
                <a:latin typeface="Verdana" pitchFamily="-112" charset="0"/>
              </a:rPr>
              <a:t>technischen</a:t>
            </a:r>
            <a:r>
              <a:rPr lang="en-US" sz="1000" b="1" dirty="0">
                <a:solidFill>
                  <a:srgbClr val="800000"/>
                </a:solidFill>
                <a:latin typeface="Verdana" pitchFamily="-112" charset="0"/>
              </a:rPr>
              <a:t> </a:t>
            </a:r>
            <a:r>
              <a:rPr lang="en-US" sz="1000" b="1" dirty="0" err="1">
                <a:solidFill>
                  <a:srgbClr val="800000"/>
                </a:solidFill>
                <a:latin typeface="Verdana" pitchFamily="-112" charset="0"/>
              </a:rPr>
              <a:t>Gasen</a:t>
            </a:r>
            <a:r>
              <a:rPr lang="en-US" sz="1000" dirty="0">
                <a:latin typeface="Verdana" pitchFamily="-112" charset="0"/>
              </a:rPr>
              <a:t>. </a:t>
            </a:r>
            <a:r>
              <a:rPr lang="en-US" sz="1000" dirty="0" err="1">
                <a:latin typeface="Verdana" pitchFamily="-112" charset="0"/>
              </a:rPr>
              <a:t>Nur</a:t>
            </a:r>
            <a:r>
              <a:rPr lang="en-US" sz="1000" dirty="0">
                <a:latin typeface="Verdana" pitchFamily="-112" charset="0"/>
              </a:rPr>
              <a:t> </a:t>
            </a:r>
            <a:r>
              <a:rPr lang="en-US" sz="1000" dirty="0" err="1">
                <a:latin typeface="Verdana" pitchFamily="-112" charset="0"/>
              </a:rPr>
              <a:t>mit</a:t>
            </a:r>
            <a:r>
              <a:rPr lang="en-US" sz="1000" dirty="0">
                <a:latin typeface="Verdana" pitchFamily="-112" charset="0"/>
              </a:rPr>
              <a:t> </a:t>
            </a:r>
            <a:r>
              <a:rPr lang="en-US" sz="1000" dirty="0" err="1">
                <a:latin typeface="Verdana" pitchFamily="-112" charset="0"/>
              </a:rPr>
              <a:t>Ganimede</a:t>
            </a:r>
            <a:r>
              <a:rPr lang="en-US" sz="1000" dirty="0">
                <a:latin typeface="Verdana" pitchFamily="-112" charset="0"/>
              </a:rPr>
              <a:t> </a:t>
            </a:r>
            <a:r>
              <a:rPr lang="en-US" sz="1000" dirty="0" err="1">
                <a:latin typeface="Verdana" pitchFamily="-112" charset="0"/>
              </a:rPr>
              <a:t>kann</a:t>
            </a:r>
            <a:r>
              <a:rPr lang="en-US" sz="1000" dirty="0">
                <a:latin typeface="Verdana" pitchFamily="-112" charset="0"/>
              </a:rPr>
              <a:t> die </a:t>
            </a:r>
            <a:r>
              <a:rPr lang="en-US" sz="1000" dirty="0" err="1">
                <a:latin typeface="Verdana" pitchFamily="-112" charset="0"/>
              </a:rPr>
              <a:t>Benutzung</a:t>
            </a:r>
            <a:r>
              <a:rPr lang="en-US" sz="1000" dirty="0">
                <a:latin typeface="Verdana" pitchFamily="-112" charset="0"/>
              </a:rPr>
              <a:t> von </a:t>
            </a:r>
            <a:r>
              <a:rPr lang="en-US" sz="1000" dirty="0" err="1">
                <a:latin typeface="Verdana" pitchFamily="-112" charset="0"/>
              </a:rPr>
              <a:t>technischen</a:t>
            </a:r>
            <a:r>
              <a:rPr lang="en-US" sz="1000" dirty="0">
                <a:latin typeface="Verdana" pitchFamily="-112" charset="0"/>
              </a:rPr>
              <a:t> </a:t>
            </a:r>
            <a:r>
              <a:rPr lang="en-US" sz="1000" dirty="0" err="1">
                <a:latin typeface="Verdana" pitchFamily="-112" charset="0"/>
              </a:rPr>
              <a:t>Gasen</a:t>
            </a:r>
            <a:r>
              <a:rPr lang="en-US" sz="1000" dirty="0">
                <a:latin typeface="Verdana" pitchFamily="-112" charset="0"/>
              </a:rPr>
              <a:t> auf </a:t>
            </a:r>
            <a:r>
              <a:rPr lang="en-US" sz="1000" dirty="0" err="1">
                <a:latin typeface="Verdana" pitchFamily="-112" charset="0"/>
              </a:rPr>
              <a:t>wissenschaftlicher</a:t>
            </a:r>
            <a:r>
              <a:rPr lang="en-US" sz="1000" dirty="0">
                <a:latin typeface="Verdana" pitchFamily="-112" charset="0"/>
              </a:rPr>
              <a:t> Weise </a:t>
            </a:r>
            <a:r>
              <a:rPr lang="en-US" sz="1000" dirty="0" err="1">
                <a:latin typeface="Verdana" pitchFamily="-112" charset="0"/>
              </a:rPr>
              <a:t>durchgefuehrt</a:t>
            </a:r>
            <a:r>
              <a:rPr lang="en-US" sz="1000" dirty="0">
                <a:latin typeface="Verdana" pitchFamily="-112" charset="0"/>
              </a:rPr>
              <a:t> </a:t>
            </a:r>
            <a:r>
              <a:rPr lang="en-US" sz="1000" dirty="0" err="1">
                <a:latin typeface="Verdana" pitchFamily="-112" charset="0"/>
              </a:rPr>
              <a:t>werden</a:t>
            </a:r>
            <a:r>
              <a:rPr lang="en-US" sz="1000" dirty="0">
                <a:latin typeface="Verdana" pitchFamily="-112" charset="0"/>
              </a:rPr>
              <a:t>. </a:t>
            </a:r>
            <a:r>
              <a:rPr lang="en-US" sz="1000" b="1" dirty="0" err="1">
                <a:latin typeface="Verdana" pitchFamily="-112" charset="0"/>
              </a:rPr>
              <a:t>Ganimede</a:t>
            </a:r>
            <a:r>
              <a:rPr lang="en-US" sz="1000" b="1" dirty="0">
                <a:latin typeface="Verdana" pitchFamily="-112" charset="0"/>
              </a:rPr>
              <a:t> </a:t>
            </a:r>
            <a:r>
              <a:rPr lang="en-US" sz="1000" b="1" dirty="0" err="1">
                <a:latin typeface="Verdana" pitchFamily="-112" charset="0"/>
              </a:rPr>
              <a:t>garantiert</a:t>
            </a:r>
            <a:r>
              <a:rPr lang="en-US" sz="1000" b="1" dirty="0">
                <a:latin typeface="Verdana" pitchFamily="-112" charset="0"/>
              </a:rPr>
              <a:t> </a:t>
            </a:r>
            <a:r>
              <a:rPr lang="en-US" sz="1000" b="1" dirty="0" err="1">
                <a:latin typeface="Verdana" pitchFamily="-112" charset="0"/>
              </a:rPr>
              <a:t>sichere</a:t>
            </a:r>
            <a:r>
              <a:rPr lang="en-US" sz="1000" b="1" dirty="0">
                <a:latin typeface="Verdana" pitchFamily="-112" charset="0"/>
              </a:rPr>
              <a:t>, </a:t>
            </a:r>
            <a:r>
              <a:rPr lang="en-US" sz="1000" b="1" dirty="0" err="1">
                <a:latin typeface="Verdana" pitchFamily="-112" charset="0"/>
              </a:rPr>
              <a:t>wiederholbare</a:t>
            </a:r>
            <a:r>
              <a:rPr lang="en-US" sz="1000" b="1" dirty="0">
                <a:latin typeface="Verdana" pitchFamily="-112" charset="0"/>
              </a:rPr>
              <a:t> und </a:t>
            </a:r>
            <a:r>
              <a:rPr lang="en-US" sz="1000" b="1" dirty="0" err="1">
                <a:latin typeface="Verdana" pitchFamily="-112" charset="0"/>
              </a:rPr>
              <a:t>wieder</a:t>
            </a:r>
            <a:r>
              <a:rPr lang="en-US" sz="1000" b="1" dirty="0">
                <a:latin typeface="Verdana" pitchFamily="-112" charset="0"/>
              </a:rPr>
              <a:t> </a:t>
            </a:r>
            <a:r>
              <a:rPr lang="en-US" sz="1000" b="1" dirty="0" err="1">
                <a:latin typeface="Verdana" pitchFamily="-112" charset="0"/>
              </a:rPr>
              <a:t>reproduzierbare</a:t>
            </a:r>
            <a:r>
              <a:rPr lang="en-US" sz="1000" b="1" dirty="0">
                <a:latin typeface="Verdana" pitchFamily="-112" charset="0"/>
              </a:rPr>
              <a:t> </a:t>
            </a:r>
            <a:r>
              <a:rPr lang="en-US" sz="1000" b="1" dirty="0" err="1">
                <a:latin typeface="Verdana" pitchFamily="-112" charset="0"/>
              </a:rPr>
              <a:t>Resultaten</a:t>
            </a:r>
            <a:r>
              <a:rPr lang="en-US" sz="1000" b="1" dirty="0">
                <a:latin typeface="Verdana" pitchFamily="-112" charset="0"/>
              </a:rPr>
              <a:t>.</a:t>
            </a:r>
            <a:endParaRPr lang="it-IT" sz="1000" b="1" dirty="0">
              <a:latin typeface="Verdana" pitchFamily="-112" charset="0"/>
            </a:endParaRPr>
          </a:p>
          <a:p>
            <a:pPr marL="457200" indent="-457200" eaLnBrk="0" hangingPunct="0">
              <a:buFontTx/>
              <a:buAutoNum type="arabicPeriod" startAt="8"/>
            </a:pPr>
            <a:endParaRPr lang="it-IT" sz="1000" b="1" dirty="0">
              <a:solidFill>
                <a:srgbClr val="800000"/>
              </a:solidFill>
              <a:latin typeface="Verdana" pitchFamily="-112" charset="0"/>
            </a:endParaRPr>
          </a:p>
          <a:p>
            <a:pPr marL="457200" indent="-457200" eaLnBrk="0" hangingPunct="0">
              <a:buFontTx/>
              <a:buAutoNum type="arabicPeriod" startAt="8"/>
            </a:pPr>
            <a:r>
              <a:rPr lang="en-US" sz="1000" b="1" dirty="0" err="1">
                <a:solidFill>
                  <a:srgbClr val="800000"/>
                </a:solidFill>
                <a:latin typeface="Verdana" pitchFamily="-112" charset="0"/>
              </a:rPr>
              <a:t>Merkliche</a:t>
            </a:r>
            <a:r>
              <a:rPr lang="en-US" sz="1000" b="1" dirty="0">
                <a:solidFill>
                  <a:srgbClr val="800000"/>
                </a:solidFill>
                <a:latin typeface="Verdana" pitchFamily="-112" charset="0"/>
              </a:rPr>
              <a:t> </a:t>
            </a:r>
            <a:r>
              <a:rPr lang="en-US" sz="1000" b="1" dirty="0" err="1">
                <a:solidFill>
                  <a:srgbClr val="800000"/>
                </a:solidFill>
                <a:latin typeface="Verdana" pitchFamily="-112" charset="0"/>
              </a:rPr>
              <a:t>Reduktion</a:t>
            </a:r>
            <a:r>
              <a:rPr lang="en-US" sz="1000" b="1" dirty="0">
                <a:solidFill>
                  <a:srgbClr val="800000"/>
                </a:solidFill>
                <a:latin typeface="Verdana" pitchFamily="-112" charset="0"/>
              </a:rPr>
              <a:t>  </a:t>
            </a:r>
            <a:r>
              <a:rPr lang="en-US" sz="1000" b="1" dirty="0" err="1">
                <a:solidFill>
                  <a:srgbClr val="800000"/>
                </a:solidFill>
                <a:latin typeface="Verdana" pitchFamily="-112" charset="0"/>
              </a:rPr>
              <a:t>der</a:t>
            </a:r>
            <a:r>
              <a:rPr lang="en-US" sz="1000" b="1" dirty="0">
                <a:solidFill>
                  <a:srgbClr val="800000"/>
                </a:solidFill>
                <a:latin typeface="Verdana" pitchFamily="-112" charset="0"/>
              </a:rPr>
              <a:t> </a:t>
            </a:r>
            <a:r>
              <a:rPr lang="en-US" sz="1000" b="1" dirty="0" err="1">
                <a:solidFill>
                  <a:srgbClr val="800000"/>
                </a:solidFill>
                <a:latin typeface="Verdana" pitchFamily="-112" charset="0"/>
              </a:rPr>
              <a:t>Benutzung</a:t>
            </a:r>
            <a:r>
              <a:rPr lang="en-US" sz="1000" b="1" dirty="0">
                <a:solidFill>
                  <a:srgbClr val="800000"/>
                </a:solidFill>
                <a:latin typeface="Verdana" pitchFamily="-112" charset="0"/>
              </a:rPr>
              <a:t> von SO2</a:t>
            </a:r>
            <a:r>
              <a:rPr lang="en-US" sz="1000" dirty="0">
                <a:latin typeface="Verdana" pitchFamily="-112" charset="0"/>
              </a:rPr>
              <a:t>, </a:t>
            </a:r>
            <a:r>
              <a:rPr lang="en-US" sz="1000" dirty="0" err="1">
                <a:latin typeface="Verdana" pitchFamily="-112" charset="0"/>
              </a:rPr>
              <a:t>da</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ganze</a:t>
            </a:r>
            <a:r>
              <a:rPr lang="en-US" sz="1000" dirty="0">
                <a:latin typeface="Verdana" pitchFamily="-112" charset="0"/>
              </a:rPr>
              <a:t> </a:t>
            </a:r>
            <a:r>
              <a:rPr lang="en-US" sz="1000" dirty="0" err="1">
                <a:latin typeface="Verdana" pitchFamily="-112" charset="0"/>
              </a:rPr>
              <a:t>Prozess</a:t>
            </a:r>
            <a:r>
              <a:rPr lang="en-US" sz="1000" dirty="0">
                <a:latin typeface="Verdana" pitchFamily="-112" charset="0"/>
              </a:rPr>
              <a:t> in </a:t>
            </a:r>
            <a:r>
              <a:rPr lang="en-US" sz="1000" dirty="0" err="1">
                <a:latin typeface="Verdana" pitchFamily="-112" charset="0"/>
              </a:rPr>
              <a:t>einer</a:t>
            </a:r>
            <a:r>
              <a:rPr lang="en-US" sz="1000" dirty="0">
                <a:latin typeface="Verdana" pitchFamily="-112" charset="0"/>
              </a:rPr>
              <a:t> </a:t>
            </a:r>
            <a:r>
              <a:rPr lang="en-US" sz="1000" dirty="0" err="1">
                <a:latin typeface="Verdana" pitchFamily="-112" charset="0"/>
              </a:rPr>
              <a:t>kontrollierten</a:t>
            </a:r>
            <a:r>
              <a:rPr lang="en-US" sz="1000" dirty="0">
                <a:latin typeface="Verdana" pitchFamily="-112" charset="0"/>
              </a:rPr>
              <a:t>, an CO2 </a:t>
            </a:r>
            <a:r>
              <a:rPr lang="en-US" sz="1000" dirty="0" err="1">
                <a:latin typeface="Verdana" pitchFamily="-112" charset="0"/>
              </a:rPr>
              <a:t>satten</a:t>
            </a:r>
            <a:r>
              <a:rPr lang="en-US" sz="1000" dirty="0">
                <a:latin typeface="Verdana" pitchFamily="-112" charset="0"/>
              </a:rPr>
              <a:t> </a:t>
            </a:r>
            <a:r>
              <a:rPr lang="en-US" sz="1000" dirty="0" err="1">
                <a:latin typeface="Verdana" pitchFamily="-112" charset="0"/>
              </a:rPr>
              <a:t>Umgebung</a:t>
            </a:r>
            <a:r>
              <a:rPr lang="en-US" sz="1000" dirty="0">
                <a:latin typeface="Verdana" pitchFamily="-112" charset="0"/>
              </a:rPr>
              <a:t> </a:t>
            </a:r>
            <a:r>
              <a:rPr lang="en-US" sz="1000" dirty="0" err="1">
                <a:latin typeface="Verdana" pitchFamily="-112" charset="0"/>
              </a:rPr>
              <a:t>erfolgt</a:t>
            </a:r>
            <a:r>
              <a:rPr lang="en-US" sz="1000" dirty="0">
                <a:latin typeface="Verdana" pitchFamily="-112" charset="0"/>
              </a:rPr>
              <a:t>.</a:t>
            </a:r>
            <a:endParaRPr lang="it-IT" sz="1000" dirty="0">
              <a:latin typeface="Verdana" pitchFamily="-112" charset="0"/>
            </a:endParaRPr>
          </a:p>
          <a:p>
            <a:pPr marL="457200" indent="-457200" eaLnBrk="0" hangingPunct="0">
              <a:buFontTx/>
              <a:buAutoNum type="arabicPeriod" startAt="8"/>
            </a:pPr>
            <a:endParaRPr lang="it-IT" sz="1000" b="1" dirty="0">
              <a:solidFill>
                <a:srgbClr val="800000"/>
              </a:solidFill>
              <a:latin typeface="Verdana" pitchFamily="-112" charset="0"/>
            </a:endParaRPr>
          </a:p>
          <a:p>
            <a:pPr marL="457200" indent="-457200" eaLnBrk="0" hangingPunct="0">
              <a:buFontTx/>
              <a:buAutoNum type="arabicPeriod" startAt="8"/>
            </a:pPr>
            <a:r>
              <a:rPr lang="en-US" sz="1000" b="1" dirty="0" err="1">
                <a:solidFill>
                  <a:srgbClr val="800000"/>
                </a:solidFill>
                <a:latin typeface="Verdana" pitchFamily="-112" charset="0"/>
              </a:rPr>
              <a:t>Weine</a:t>
            </a:r>
            <a:r>
              <a:rPr lang="en-US" sz="1000" b="1" dirty="0">
                <a:solidFill>
                  <a:srgbClr val="800000"/>
                </a:solidFill>
                <a:latin typeface="Verdana" pitchFamily="-112" charset="0"/>
              </a:rPr>
              <a:t> </a:t>
            </a:r>
            <a:r>
              <a:rPr lang="en-US" sz="1000" b="1" dirty="0" err="1">
                <a:solidFill>
                  <a:srgbClr val="800000"/>
                </a:solidFill>
                <a:latin typeface="Verdana" pitchFamily="-112" charset="0"/>
              </a:rPr>
              <a:t>mit</a:t>
            </a:r>
            <a:r>
              <a:rPr lang="en-US" sz="1000" b="1" dirty="0">
                <a:solidFill>
                  <a:srgbClr val="800000"/>
                </a:solidFill>
                <a:latin typeface="Verdana" pitchFamily="-112" charset="0"/>
              </a:rPr>
              <a:t> </a:t>
            </a:r>
            <a:r>
              <a:rPr lang="en-US" sz="1000" b="1" dirty="0" err="1">
                <a:solidFill>
                  <a:srgbClr val="800000"/>
                </a:solidFill>
                <a:latin typeface="Verdana" pitchFamily="-112" charset="0"/>
              </a:rPr>
              <a:t>niedrigeren</a:t>
            </a:r>
            <a:r>
              <a:rPr lang="en-US" sz="1000" b="1" dirty="0">
                <a:solidFill>
                  <a:srgbClr val="800000"/>
                </a:solidFill>
                <a:latin typeface="Verdana" pitchFamily="-112" charset="0"/>
              </a:rPr>
              <a:t> </a:t>
            </a:r>
            <a:r>
              <a:rPr lang="en-US" sz="1000" b="1" dirty="0" err="1">
                <a:solidFill>
                  <a:srgbClr val="800000"/>
                </a:solidFill>
                <a:latin typeface="Verdana" pitchFamily="-112" charset="0"/>
              </a:rPr>
              <a:t>Inhalt</a:t>
            </a:r>
            <a:r>
              <a:rPr lang="en-US" sz="1000" b="1" dirty="0">
                <a:solidFill>
                  <a:srgbClr val="800000"/>
                </a:solidFill>
                <a:latin typeface="Verdana" pitchFamily="-112" charset="0"/>
              </a:rPr>
              <a:t> von </a:t>
            </a:r>
            <a:r>
              <a:rPr lang="en-US" sz="1000" b="1" dirty="0" err="1">
                <a:solidFill>
                  <a:srgbClr val="800000"/>
                </a:solidFill>
                <a:latin typeface="Verdana" pitchFamily="-112" charset="0"/>
              </a:rPr>
              <a:t>volatiler</a:t>
            </a:r>
            <a:r>
              <a:rPr lang="en-US" sz="1000" b="1" dirty="0">
                <a:solidFill>
                  <a:srgbClr val="800000"/>
                </a:solidFill>
                <a:latin typeface="Verdana" pitchFamily="-112" charset="0"/>
              </a:rPr>
              <a:t> </a:t>
            </a:r>
            <a:r>
              <a:rPr lang="en-US" sz="1000" b="1" dirty="0" err="1">
                <a:solidFill>
                  <a:srgbClr val="800000"/>
                </a:solidFill>
                <a:latin typeface="Verdana" pitchFamily="-112" charset="0"/>
              </a:rPr>
              <a:t>Acidität</a:t>
            </a:r>
            <a:r>
              <a:rPr lang="en-US" sz="1000" dirty="0">
                <a:latin typeface="Verdana" pitchFamily="-112" charset="0"/>
              </a:rPr>
              <a:t>, dank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perfekten</a:t>
            </a:r>
            <a:r>
              <a:rPr lang="en-US" sz="1000" dirty="0">
                <a:latin typeface="Verdana" pitchFamily="-112" charset="0"/>
              </a:rPr>
              <a:t> und </a:t>
            </a:r>
            <a:r>
              <a:rPr lang="en-US" sz="1000" dirty="0" err="1">
                <a:latin typeface="Verdana" pitchFamily="-112" charset="0"/>
              </a:rPr>
              <a:t>totaler</a:t>
            </a:r>
            <a:r>
              <a:rPr lang="en-US" sz="1000" dirty="0">
                <a:latin typeface="Verdana" pitchFamily="-112" charset="0"/>
              </a:rPr>
              <a:t> </a:t>
            </a:r>
            <a:r>
              <a:rPr lang="en-US" sz="1000" dirty="0" err="1">
                <a:latin typeface="Verdana" pitchFamily="-112" charset="0"/>
              </a:rPr>
              <a:t>Laugung</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gesamten</a:t>
            </a:r>
            <a:r>
              <a:rPr lang="en-US" sz="1000" dirty="0">
                <a:latin typeface="Verdana" pitchFamily="-112" charset="0"/>
              </a:rPr>
              <a:t> </a:t>
            </a:r>
            <a:r>
              <a:rPr lang="en-US" sz="1000" dirty="0" err="1">
                <a:latin typeface="Verdana" pitchFamily="-112" charset="0"/>
              </a:rPr>
              <a:t>Trestermasse</a:t>
            </a:r>
            <a:r>
              <a:rPr lang="en-US" sz="1000" dirty="0">
                <a:latin typeface="Verdana" pitchFamily="-112" charset="0"/>
              </a:rPr>
              <a:t> ( Die </a:t>
            </a:r>
            <a:r>
              <a:rPr lang="en-US" sz="1000" dirty="0" err="1">
                <a:latin typeface="Verdana" pitchFamily="-112" charset="0"/>
              </a:rPr>
              <a:t>schalen</a:t>
            </a:r>
            <a:r>
              <a:rPr lang="en-US" sz="1000" dirty="0">
                <a:latin typeface="Verdana" pitchFamily="-112" charset="0"/>
              </a:rPr>
              <a:t> </a:t>
            </a:r>
            <a:r>
              <a:rPr lang="en-US" sz="1000" dirty="0" err="1">
                <a:latin typeface="Verdana" pitchFamily="-112" charset="0"/>
              </a:rPr>
              <a:t>sind</a:t>
            </a:r>
            <a:r>
              <a:rPr lang="en-US" sz="1000" dirty="0">
                <a:latin typeface="Verdana" pitchFamily="-112" charset="0"/>
              </a:rPr>
              <a:t> </a:t>
            </a:r>
            <a:r>
              <a:rPr lang="en-US" sz="1000" dirty="0" err="1">
                <a:latin typeface="Verdana" pitchFamily="-112" charset="0"/>
              </a:rPr>
              <a:t>immer</a:t>
            </a:r>
            <a:r>
              <a:rPr lang="en-US" sz="1000" dirty="0">
                <a:latin typeface="Verdana" pitchFamily="-112" charset="0"/>
              </a:rPr>
              <a:t> </a:t>
            </a:r>
            <a:r>
              <a:rPr lang="en-US" sz="1000" dirty="0" err="1">
                <a:latin typeface="Verdana" pitchFamily="-112" charset="0"/>
              </a:rPr>
              <a:t>nass</a:t>
            </a:r>
            <a:r>
              <a:rPr lang="en-US" sz="1000" dirty="0">
                <a:latin typeface="Verdana" pitchFamily="-112" charset="0"/>
              </a:rPr>
              <a:t> und </a:t>
            </a:r>
            <a:r>
              <a:rPr lang="en-US" sz="1000" dirty="0" err="1">
                <a:latin typeface="Verdana" pitchFamily="-112" charset="0"/>
              </a:rPr>
              <a:t>darum</a:t>
            </a:r>
            <a:r>
              <a:rPr lang="en-US" sz="1000" dirty="0">
                <a:latin typeface="Verdana" pitchFamily="-112" charset="0"/>
              </a:rPr>
              <a:t> </a:t>
            </a:r>
            <a:r>
              <a:rPr lang="en-US" sz="1000" dirty="0" err="1">
                <a:latin typeface="Verdana" pitchFamily="-112" charset="0"/>
              </a:rPr>
              <a:t>bleieben</a:t>
            </a:r>
            <a:r>
              <a:rPr lang="en-US" sz="1000" dirty="0">
                <a:latin typeface="Verdana" pitchFamily="-112" charset="0"/>
              </a:rPr>
              <a:t> </a:t>
            </a:r>
            <a:r>
              <a:rPr lang="en-US" sz="1000" dirty="0" err="1">
                <a:latin typeface="Verdana" pitchFamily="-112" charset="0"/>
              </a:rPr>
              <a:t>keine</a:t>
            </a:r>
            <a:r>
              <a:rPr lang="en-US" sz="1000" dirty="0">
                <a:latin typeface="Verdana" pitchFamily="-112" charset="0"/>
              </a:rPr>
              <a:t> </a:t>
            </a:r>
            <a:r>
              <a:rPr lang="en-US" sz="1000" dirty="0" err="1">
                <a:latin typeface="Verdana" pitchFamily="-112" charset="0"/>
              </a:rPr>
              <a:t>Portionen</a:t>
            </a:r>
            <a:r>
              <a:rPr lang="en-US" sz="1000" dirty="0">
                <a:latin typeface="Verdana" pitchFamily="-112" charset="0"/>
              </a:rPr>
              <a:t> </a:t>
            </a:r>
            <a:r>
              <a:rPr lang="en-US" sz="1000" dirty="0" err="1">
                <a:latin typeface="Verdana" pitchFamily="-112" charset="0"/>
              </a:rPr>
              <a:t>davon</a:t>
            </a:r>
            <a:r>
              <a:rPr lang="en-US" sz="1000" dirty="0">
                <a:latin typeface="Verdana" pitchFamily="-112" charset="0"/>
              </a:rPr>
              <a:t> auf </a:t>
            </a:r>
            <a:r>
              <a:rPr lang="en-US" sz="1000" dirty="0" err="1">
                <a:latin typeface="Verdana" pitchFamily="-112" charset="0"/>
              </a:rPr>
              <a:t>dem</a:t>
            </a:r>
            <a:r>
              <a:rPr lang="en-US" sz="1000" dirty="0">
                <a:latin typeface="Verdana" pitchFamily="-112" charset="0"/>
              </a:rPr>
              <a:t> Hut und /</a:t>
            </a:r>
            <a:r>
              <a:rPr lang="en-US" sz="1000" dirty="0" err="1">
                <a:latin typeface="Verdana" pitchFamily="-112" charset="0"/>
              </a:rPr>
              <a:t>oder</a:t>
            </a:r>
            <a:r>
              <a:rPr lang="en-US" sz="1000" dirty="0">
                <a:latin typeface="Verdana" pitchFamily="-112" charset="0"/>
              </a:rPr>
              <a:t> auf  </a:t>
            </a:r>
            <a:r>
              <a:rPr lang="en-US" sz="1000" dirty="0" err="1">
                <a:latin typeface="Verdana" pitchFamily="-112" charset="0"/>
              </a:rPr>
              <a:t>Waenden</a:t>
            </a:r>
            <a:r>
              <a:rPr lang="en-US" sz="1000" dirty="0">
                <a:latin typeface="Verdana" pitchFamily="-112" charset="0"/>
              </a:rPr>
              <a:t> und </a:t>
            </a:r>
            <a:r>
              <a:rPr lang="en-US" sz="1000" dirty="0" err="1">
                <a:latin typeface="Verdana" pitchFamily="-112" charset="0"/>
              </a:rPr>
              <a:t>Teilen</a:t>
            </a:r>
            <a:r>
              <a:rPr lang="en-US" sz="1000" dirty="0">
                <a:latin typeface="Verdana" pitchFamily="-112" charset="0"/>
              </a:rPr>
              <a:t> des </a:t>
            </a:r>
            <a:r>
              <a:rPr lang="en-US" sz="1000" dirty="0" err="1">
                <a:latin typeface="Verdana" pitchFamily="-112" charset="0"/>
              </a:rPr>
              <a:t>Behälters</a:t>
            </a:r>
            <a:r>
              <a:rPr lang="en-US" sz="1000" dirty="0">
                <a:latin typeface="Verdana" pitchFamily="-112" charset="0"/>
              </a:rPr>
              <a:t>, die von </a:t>
            </a:r>
            <a:r>
              <a:rPr lang="en-US" sz="1000" dirty="0" err="1">
                <a:latin typeface="Verdana" pitchFamily="-112" charset="0"/>
              </a:rPr>
              <a:t>essighaltigen</a:t>
            </a:r>
            <a:r>
              <a:rPr lang="en-US" sz="1000" dirty="0">
                <a:latin typeface="Verdana" pitchFamily="-112" charset="0"/>
              </a:rPr>
              <a:t> </a:t>
            </a:r>
            <a:r>
              <a:rPr lang="en-US" sz="1000" dirty="0" err="1">
                <a:latin typeface="Verdana" pitchFamily="-112" charset="0"/>
              </a:rPr>
              <a:t>Bakterien</a:t>
            </a:r>
            <a:r>
              <a:rPr lang="en-US" sz="1000" dirty="0">
                <a:latin typeface="Verdana" pitchFamily="-112" charset="0"/>
              </a:rPr>
              <a:t> </a:t>
            </a:r>
            <a:r>
              <a:rPr lang="en-US" sz="1000" dirty="0" err="1">
                <a:latin typeface="Verdana" pitchFamily="-112" charset="0"/>
              </a:rPr>
              <a:t>angegriffen</a:t>
            </a:r>
            <a:r>
              <a:rPr lang="en-US" sz="1000" dirty="0">
                <a:latin typeface="Verdana" pitchFamily="-112" charset="0"/>
              </a:rPr>
              <a:t> </a:t>
            </a:r>
            <a:r>
              <a:rPr lang="en-US" sz="1000" dirty="0" err="1">
                <a:latin typeface="Verdana" pitchFamily="-112" charset="0"/>
              </a:rPr>
              <a:t>werden</a:t>
            </a:r>
            <a:r>
              <a:rPr lang="en-US" sz="1000" dirty="0">
                <a:latin typeface="Verdana" pitchFamily="-112" charset="0"/>
              </a:rPr>
              <a:t> </a:t>
            </a:r>
            <a:r>
              <a:rPr lang="en-US" sz="1000" dirty="0" err="1">
                <a:latin typeface="Verdana" pitchFamily="-112" charset="0"/>
              </a:rPr>
              <a:t>koennen</a:t>
            </a:r>
            <a:r>
              <a:rPr lang="en-US" sz="1000" dirty="0">
                <a:latin typeface="Verdana" pitchFamily="-112" charset="0"/>
              </a:rPr>
              <a:t>.</a:t>
            </a:r>
            <a:endParaRPr lang="it-IT" sz="1000" dirty="0">
              <a:latin typeface="Verdana" pitchFamily="-112" charset="0"/>
            </a:endParaRPr>
          </a:p>
          <a:p>
            <a:pPr marL="457200" indent="-457200" eaLnBrk="0" hangingPunct="0">
              <a:lnSpc>
                <a:spcPts val="1300"/>
              </a:lnSpc>
            </a:pPr>
            <a:endParaRPr lang="it-IT" sz="1000" b="1" dirty="0">
              <a:solidFill>
                <a:srgbClr val="700D13"/>
              </a:solidFill>
              <a:latin typeface="Verdana" pitchFamily="-112" charset="0"/>
            </a:endParaRPr>
          </a:p>
          <a:p>
            <a:pPr marL="457200" indent="-457200" eaLnBrk="0" hangingPunct="0">
              <a:lnSpc>
                <a:spcPts val="1300"/>
              </a:lnSpc>
              <a:buFont typeface="Times" pitchFamily="-112" charset="0"/>
              <a:buNone/>
            </a:pPr>
            <a:r>
              <a:rPr lang="it-IT" sz="1000" b="1" dirty="0">
                <a:solidFill>
                  <a:srgbClr val="700D13"/>
                </a:solidFill>
                <a:latin typeface="Verdana" pitchFamily="-112" charset="0"/>
              </a:rPr>
              <a:t>12.	</a:t>
            </a:r>
            <a:r>
              <a:rPr lang="en-US" sz="1000" b="1" dirty="0">
                <a:solidFill>
                  <a:srgbClr val="800000"/>
                </a:solidFill>
                <a:latin typeface="Verdana" pitchFamily="-112" charset="0"/>
              </a:rPr>
              <a:t>Automation des </a:t>
            </a:r>
            <a:r>
              <a:rPr lang="en-US" sz="1000" b="1" dirty="0" err="1">
                <a:solidFill>
                  <a:srgbClr val="800000"/>
                </a:solidFill>
                <a:latin typeface="Verdana" pitchFamily="-112" charset="0"/>
              </a:rPr>
              <a:t>ganzen</a:t>
            </a:r>
            <a:r>
              <a:rPr lang="en-US" sz="1000" b="1" dirty="0">
                <a:solidFill>
                  <a:srgbClr val="800000"/>
                </a:solidFill>
                <a:latin typeface="Verdana" pitchFamily="-112" charset="0"/>
              </a:rPr>
              <a:t> </a:t>
            </a:r>
            <a:r>
              <a:rPr lang="en-US" sz="1000" b="1" dirty="0" err="1">
                <a:solidFill>
                  <a:srgbClr val="800000"/>
                </a:solidFill>
                <a:latin typeface="Verdana" pitchFamily="-112" charset="0"/>
              </a:rPr>
              <a:t>Prozesses</a:t>
            </a:r>
            <a:r>
              <a:rPr lang="en-US" sz="1000" dirty="0">
                <a:latin typeface="Verdana" pitchFamily="-112" charset="0"/>
              </a:rPr>
              <a:t>,  dank </a:t>
            </a:r>
            <a:r>
              <a:rPr lang="en-US" sz="1000" dirty="0" err="1">
                <a:latin typeface="Verdana" pitchFamily="-112" charset="0"/>
              </a:rPr>
              <a:t>dem</a:t>
            </a:r>
            <a:r>
              <a:rPr lang="en-US" sz="1000" dirty="0">
                <a:latin typeface="Verdana" pitchFamily="-112" charset="0"/>
              </a:rPr>
              <a:t> </a:t>
            </a:r>
            <a:r>
              <a:rPr lang="en-US" sz="1000" dirty="0" err="1">
                <a:latin typeface="Verdana" pitchFamily="-112" charset="0"/>
              </a:rPr>
              <a:t>Kontrollpaneel</a:t>
            </a:r>
            <a:r>
              <a:rPr lang="en-US" sz="1000" dirty="0">
                <a:latin typeface="Verdana" pitchFamily="-112" charset="0"/>
              </a:rPr>
              <a:t>: </a:t>
            </a:r>
            <a:r>
              <a:rPr lang="en-US" sz="1000" dirty="0" err="1">
                <a:latin typeface="Verdana" pitchFamily="-112" charset="0"/>
              </a:rPr>
              <a:t>es</a:t>
            </a:r>
            <a:r>
              <a:rPr lang="en-US" sz="1000" dirty="0">
                <a:latin typeface="Verdana" pitchFamily="-112" charset="0"/>
              </a:rPr>
              <a:t> </a:t>
            </a:r>
            <a:r>
              <a:rPr lang="en-US" sz="1000" dirty="0" err="1">
                <a:latin typeface="Verdana" pitchFamily="-112" charset="0"/>
              </a:rPr>
              <a:t>erlaubt</a:t>
            </a:r>
            <a:r>
              <a:rPr lang="en-US" sz="1000" dirty="0">
                <a:latin typeface="Verdana" pitchFamily="-112" charset="0"/>
              </a:rPr>
              <a:t>, </a:t>
            </a:r>
            <a:r>
              <a:rPr lang="en-US" sz="1000" dirty="0" err="1">
                <a:latin typeface="Verdana" pitchFamily="-112" charset="0"/>
              </a:rPr>
              <a:t>alle</a:t>
            </a:r>
            <a:r>
              <a:rPr lang="en-US" sz="1000" dirty="0">
                <a:latin typeface="Verdana" pitchFamily="-112" charset="0"/>
              </a:rPr>
              <a:t> Parameter </a:t>
            </a:r>
            <a:r>
              <a:rPr lang="en-US" sz="1000" dirty="0" err="1">
                <a:latin typeface="Verdana" pitchFamily="-112" charset="0"/>
              </a:rPr>
              <a:t>anzulegen</a:t>
            </a:r>
            <a:r>
              <a:rPr lang="en-US" sz="1000" dirty="0">
                <a:latin typeface="Verdana" pitchFamily="-112" charset="0"/>
              </a:rPr>
              <a:t> so </a:t>
            </a:r>
            <a:r>
              <a:rPr lang="en-US" sz="1000" dirty="0" err="1">
                <a:latin typeface="Verdana" pitchFamily="-112" charset="0"/>
              </a:rPr>
              <a:t>dass</a:t>
            </a:r>
            <a:r>
              <a:rPr lang="en-US" sz="1000" dirty="0">
                <a:latin typeface="Verdana" pitchFamily="-112" charset="0"/>
              </a:rPr>
              <a:t> </a:t>
            </a:r>
            <a:r>
              <a:rPr lang="en-US" sz="1000" dirty="0" err="1">
                <a:latin typeface="Verdana" pitchFamily="-112" charset="0"/>
              </a:rPr>
              <a:t>Ganimede</a:t>
            </a:r>
            <a:r>
              <a:rPr lang="en-US" sz="1000" dirty="0">
                <a:latin typeface="Verdana" pitchFamily="-112" charset="0"/>
              </a:rPr>
              <a:t> </a:t>
            </a:r>
            <a:r>
              <a:rPr lang="en-US" sz="1000" dirty="0" err="1">
                <a:latin typeface="Verdana" pitchFamily="-112" charset="0"/>
              </a:rPr>
              <a:t>alleine</a:t>
            </a:r>
            <a:r>
              <a:rPr lang="en-US" sz="1000" dirty="0">
                <a:latin typeface="Verdana" pitchFamily="-112" charset="0"/>
              </a:rPr>
              <a:t>, </a:t>
            </a:r>
            <a:r>
              <a:rPr lang="en-US" sz="1000" dirty="0" err="1">
                <a:latin typeface="Verdana" pitchFamily="-112" charset="0"/>
              </a:rPr>
              <a:t>ohne</a:t>
            </a:r>
            <a:r>
              <a:rPr lang="en-US" sz="1000" dirty="0">
                <a:latin typeface="Verdana" pitchFamily="-112" charset="0"/>
              </a:rPr>
              <a:t> </a:t>
            </a:r>
            <a:r>
              <a:rPr lang="en-US" sz="1000" dirty="0" err="1">
                <a:latin typeface="Verdana" pitchFamily="-112" charset="0"/>
              </a:rPr>
              <a:t>Einsatz</a:t>
            </a:r>
            <a:r>
              <a:rPr lang="en-US" sz="1000" dirty="0">
                <a:latin typeface="Verdana" pitchFamily="-112" charset="0"/>
              </a:rPr>
              <a:t> von </a:t>
            </a:r>
            <a:r>
              <a:rPr lang="en-US" sz="1000" dirty="0" err="1">
                <a:latin typeface="Verdana" pitchFamily="-112" charset="0"/>
              </a:rPr>
              <a:t>Arbeitskraeften</a:t>
            </a:r>
            <a:r>
              <a:rPr lang="en-US" sz="1000" dirty="0">
                <a:latin typeface="Verdana" pitchFamily="-112" charset="0"/>
              </a:rPr>
              <a:t>  </a:t>
            </a:r>
            <a:r>
              <a:rPr lang="en-US" sz="1000" dirty="0" err="1">
                <a:latin typeface="Verdana" pitchFamily="-112" charset="0"/>
              </a:rPr>
              <a:t>funkioniert</a:t>
            </a:r>
            <a:r>
              <a:rPr lang="en-US" sz="1000" dirty="0">
                <a:latin typeface="Verdana" pitchFamily="-112" charset="0"/>
              </a:rPr>
              <a:t>.</a:t>
            </a:r>
            <a:r>
              <a:rPr lang="it-IT" sz="1000" dirty="0">
                <a:latin typeface="Verdana" pitchFamily="-112" charset="0"/>
              </a:rPr>
              <a:t> </a:t>
            </a:r>
          </a:p>
          <a:p>
            <a:pPr marL="457200" indent="-457200" eaLnBrk="0" hangingPunct="0">
              <a:lnSpc>
                <a:spcPts val="1300"/>
              </a:lnSpc>
            </a:pPr>
            <a:endParaRPr lang="it-IT" sz="1000" b="1" dirty="0">
              <a:solidFill>
                <a:srgbClr val="700D13"/>
              </a:solidFill>
              <a:latin typeface="Verdana" pitchFamily="-112" charset="0"/>
            </a:endParaRPr>
          </a:p>
          <a:p>
            <a:pPr marL="457200" indent="-457200" eaLnBrk="0" hangingPunct="0">
              <a:lnSpc>
                <a:spcPts val="1300"/>
              </a:lnSpc>
              <a:buFontTx/>
              <a:buAutoNum type="arabicPeriod" startAt="13"/>
            </a:pPr>
            <a:r>
              <a:rPr lang="en-US" sz="1000" b="1" dirty="0" err="1">
                <a:solidFill>
                  <a:srgbClr val="800000"/>
                </a:solidFill>
                <a:latin typeface="Verdana" pitchFamily="-112" charset="0"/>
              </a:rPr>
              <a:t>Abwesenheit</a:t>
            </a:r>
            <a:r>
              <a:rPr lang="en-US" sz="1000" b="1" dirty="0">
                <a:solidFill>
                  <a:srgbClr val="800000"/>
                </a:solidFill>
                <a:latin typeface="Verdana" pitchFamily="-112" charset="0"/>
              </a:rPr>
              <a:t> von </a:t>
            </a:r>
            <a:r>
              <a:rPr lang="en-US" sz="1000" b="1" dirty="0" err="1">
                <a:solidFill>
                  <a:srgbClr val="800000"/>
                </a:solidFill>
                <a:latin typeface="Verdana" pitchFamily="-112" charset="0"/>
              </a:rPr>
              <a:t>mechanischen</a:t>
            </a:r>
            <a:r>
              <a:rPr lang="en-US" sz="1000" b="1" dirty="0">
                <a:solidFill>
                  <a:srgbClr val="800000"/>
                </a:solidFill>
                <a:latin typeface="Verdana" pitchFamily="-112" charset="0"/>
              </a:rPr>
              <a:t> </a:t>
            </a:r>
            <a:r>
              <a:rPr lang="en-US" sz="1000" b="1" dirty="0" err="1">
                <a:solidFill>
                  <a:srgbClr val="800000"/>
                </a:solidFill>
                <a:latin typeface="Verdana" pitchFamily="-112" charset="0"/>
              </a:rPr>
              <a:t>Teilen</a:t>
            </a:r>
            <a:r>
              <a:rPr lang="en-US" sz="1000" b="1" dirty="0">
                <a:solidFill>
                  <a:srgbClr val="800000"/>
                </a:solidFill>
                <a:latin typeface="Verdana" pitchFamily="-112" charset="0"/>
              </a:rPr>
              <a:t>, und </a:t>
            </a:r>
            <a:r>
              <a:rPr lang="en-US" sz="1000" b="1" dirty="0" err="1">
                <a:solidFill>
                  <a:srgbClr val="800000"/>
                </a:solidFill>
                <a:latin typeface="Verdana" pitchFamily="-112" charset="0"/>
              </a:rPr>
              <a:t>minimale</a:t>
            </a:r>
            <a:r>
              <a:rPr lang="en-US" sz="1000" b="1" dirty="0">
                <a:solidFill>
                  <a:srgbClr val="800000"/>
                </a:solidFill>
                <a:latin typeface="Verdana" pitchFamily="-112" charset="0"/>
              </a:rPr>
              <a:t> </a:t>
            </a:r>
            <a:r>
              <a:rPr lang="en-US" sz="1000" b="1" dirty="0" err="1">
                <a:solidFill>
                  <a:srgbClr val="800000"/>
                </a:solidFill>
                <a:latin typeface="Verdana" pitchFamily="-112" charset="0"/>
              </a:rPr>
              <a:t>Elektrizitätsanwendung</a:t>
            </a:r>
            <a:r>
              <a:rPr lang="en-US" sz="1000" dirty="0">
                <a:latin typeface="Verdana" pitchFamily="-112" charset="0"/>
              </a:rPr>
              <a:t>, </a:t>
            </a:r>
            <a:r>
              <a:rPr lang="en-US" sz="1000" dirty="0" err="1">
                <a:latin typeface="Verdana" pitchFamily="-112" charset="0"/>
              </a:rPr>
              <a:t>mit</a:t>
            </a:r>
            <a:r>
              <a:rPr lang="en-US" sz="1000" dirty="0">
                <a:latin typeface="Verdana" pitchFamily="-112" charset="0"/>
              </a:rPr>
              <a:t> </a:t>
            </a:r>
            <a:r>
              <a:rPr lang="en-US" sz="1000" dirty="0" err="1">
                <a:latin typeface="Verdana" pitchFamily="-112" charset="0"/>
              </a:rPr>
              <a:t>merkbarer</a:t>
            </a:r>
            <a:r>
              <a:rPr lang="en-US" sz="1000" dirty="0">
                <a:latin typeface="Verdana" pitchFamily="-112" charset="0"/>
              </a:rPr>
              <a:t> </a:t>
            </a:r>
            <a:r>
              <a:rPr lang="en-US" sz="1000" dirty="0" err="1">
                <a:latin typeface="Verdana" pitchFamily="-112" charset="0"/>
              </a:rPr>
              <a:t>Reduktion</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Kosten</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Risikos</a:t>
            </a:r>
            <a:r>
              <a:rPr lang="en-US" sz="1000" dirty="0">
                <a:latin typeface="Verdana" pitchFamily="-112" charset="0"/>
              </a:rPr>
              <a:t> </a:t>
            </a:r>
            <a:r>
              <a:rPr lang="en-US" sz="1000" dirty="0" err="1">
                <a:latin typeface="Verdana" pitchFamily="-112" charset="0"/>
              </a:rPr>
              <a:t>wegen</a:t>
            </a:r>
            <a:r>
              <a:rPr lang="en-US" sz="1000" dirty="0">
                <a:latin typeface="Verdana" pitchFamily="-112" charset="0"/>
              </a:rPr>
              <a:t> </a:t>
            </a:r>
            <a:r>
              <a:rPr lang="en-US" sz="1000" dirty="0" err="1">
                <a:latin typeface="Verdana" pitchFamily="-112" charset="0"/>
              </a:rPr>
              <a:t>technischen</a:t>
            </a:r>
            <a:r>
              <a:rPr lang="en-US" sz="1000" dirty="0">
                <a:latin typeface="Verdana" pitchFamily="-112" charset="0"/>
              </a:rPr>
              <a:t> </a:t>
            </a:r>
            <a:r>
              <a:rPr lang="en-US" sz="1000" dirty="0" err="1">
                <a:latin typeface="Verdana" pitchFamily="-112" charset="0"/>
              </a:rPr>
              <a:t>Sperre</a:t>
            </a:r>
            <a:r>
              <a:rPr lang="en-US" sz="1000" dirty="0">
                <a:latin typeface="Verdana" pitchFamily="-112" charset="0"/>
              </a:rPr>
              <a:t> </a:t>
            </a:r>
            <a:r>
              <a:rPr lang="en-US" sz="1000" dirty="0" err="1">
                <a:latin typeface="Verdana" pitchFamily="-112" charset="0"/>
              </a:rPr>
              <a:t>nach</a:t>
            </a:r>
            <a:r>
              <a:rPr lang="en-US" sz="1000" dirty="0">
                <a:latin typeface="Verdana" pitchFamily="-112" charset="0"/>
              </a:rPr>
              <a:t> </a:t>
            </a:r>
            <a:r>
              <a:rPr lang="en-US" sz="1000" dirty="0" err="1">
                <a:latin typeface="Verdana" pitchFamily="-112" charset="0"/>
              </a:rPr>
              <a:t>Brueche</a:t>
            </a:r>
            <a:r>
              <a:rPr lang="en-US" sz="1000" dirty="0">
                <a:latin typeface="Verdana" pitchFamily="-112" charset="0"/>
              </a:rPr>
              <a:t>, und </a:t>
            </a:r>
            <a:r>
              <a:rPr lang="en-US" sz="1000" dirty="0" err="1">
                <a:latin typeface="Verdana" pitchFamily="-112" charset="0"/>
              </a:rPr>
              <a:t>Abwesenheit</a:t>
            </a:r>
            <a:r>
              <a:rPr lang="en-US" sz="1000" dirty="0">
                <a:latin typeface="Verdana" pitchFamily="-112" charset="0"/>
              </a:rPr>
              <a:t> von </a:t>
            </a:r>
            <a:r>
              <a:rPr lang="en-US" sz="1000" dirty="0" err="1">
                <a:latin typeface="Verdana" pitchFamily="-112" charset="0"/>
              </a:rPr>
              <a:t>Zerkleinerung</a:t>
            </a:r>
            <a:r>
              <a:rPr lang="en-US" sz="1000" dirty="0">
                <a:latin typeface="Verdana" pitchFamily="-112" charset="0"/>
              </a:rPr>
              <a:t> des </a:t>
            </a:r>
            <a:r>
              <a:rPr lang="en-US" sz="1000" dirty="0" err="1">
                <a:latin typeface="Verdana" pitchFamily="-112" charset="0"/>
              </a:rPr>
              <a:t>Rohstoffes</a:t>
            </a:r>
            <a:r>
              <a:rPr lang="en-US" sz="1000" dirty="0">
                <a:latin typeface="Verdana" pitchFamily="-112" charset="0"/>
              </a:rPr>
              <a:t> </a:t>
            </a:r>
            <a:r>
              <a:rPr lang="en-US" sz="1000" dirty="0" err="1">
                <a:latin typeface="Verdana" pitchFamily="-112" charset="0"/>
              </a:rPr>
              <a:t>waehrend</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Bearbeitung</a:t>
            </a:r>
            <a:r>
              <a:rPr lang="en-US" sz="1000" dirty="0">
                <a:latin typeface="Verdana" pitchFamily="-112" charset="0"/>
              </a:rPr>
              <a:t>.</a:t>
            </a:r>
            <a:endParaRPr lang="it-IT" sz="1000" dirty="0">
              <a:latin typeface="Verdana" pitchFamily="-112" charset="0"/>
            </a:endParaRPr>
          </a:p>
          <a:p>
            <a:pPr marL="457200" indent="-457200" eaLnBrk="0" hangingPunct="0">
              <a:lnSpc>
                <a:spcPts val="1300"/>
              </a:lnSpc>
            </a:pPr>
            <a:endParaRPr lang="it-IT" sz="1000" b="1" dirty="0">
              <a:solidFill>
                <a:srgbClr val="700D13"/>
              </a:solidFill>
              <a:latin typeface="Verdana" pitchFamily="-112" charset="0"/>
              <a:ea typeface="Times New Roman" pitchFamily="-112" charset="0"/>
              <a:cs typeface="Times New Roman" pitchFamily="-112" charset="0"/>
            </a:endParaRPr>
          </a:p>
          <a:p>
            <a:pPr marL="457200" indent="-457200" eaLnBrk="0" hangingPunct="0">
              <a:lnSpc>
                <a:spcPts val="1300"/>
              </a:lnSpc>
            </a:pPr>
            <a:r>
              <a:rPr lang="it-IT" sz="1000" b="1" dirty="0">
                <a:solidFill>
                  <a:srgbClr val="700D13"/>
                </a:solidFill>
                <a:latin typeface="Verdana" pitchFamily="-112" charset="0"/>
              </a:rPr>
              <a:t>14.	</a:t>
            </a:r>
            <a:r>
              <a:rPr lang="en-US" sz="1000" b="1" dirty="0" err="1">
                <a:solidFill>
                  <a:srgbClr val="800000"/>
                </a:solidFill>
                <a:latin typeface="Verdana" pitchFamily="-112" charset="0"/>
              </a:rPr>
              <a:t>Einfache</a:t>
            </a:r>
            <a:r>
              <a:rPr lang="en-US" sz="1000" b="1" dirty="0">
                <a:solidFill>
                  <a:srgbClr val="800000"/>
                </a:solidFill>
                <a:latin typeface="Verdana" pitchFamily="-112" charset="0"/>
              </a:rPr>
              <a:t> und </a:t>
            </a:r>
            <a:r>
              <a:rPr lang="en-US" sz="1000" b="1" dirty="0" err="1">
                <a:solidFill>
                  <a:srgbClr val="800000"/>
                </a:solidFill>
                <a:latin typeface="Verdana" pitchFamily="-112" charset="0"/>
              </a:rPr>
              <a:t>rasche</a:t>
            </a:r>
            <a:r>
              <a:rPr lang="en-US" sz="1000" b="1" dirty="0">
                <a:solidFill>
                  <a:srgbClr val="800000"/>
                </a:solidFill>
                <a:latin typeface="Verdana" pitchFamily="-112" charset="0"/>
              </a:rPr>
              <a:t> </a:t>
            </a:r>
            <a:r>
              <a:rPr lang="en-US" sz="1000" b="1" dirty="0" err="1">
                <a:solidFill>
                  <a:srgbClr val="800000"/>
                </a:solidFill>
                <a:latin typeface="Verdana" pitchFamily="-112" charset="0"/>
              </a:rPr>
              <a:t>Reinigung</a:t>
            </a:r>
            <a:r>
              <a:rPr lang="en-US" sz="1000" b="1" dirty="0">
                <a:solidFill>
                  <a:srgbClr val="800000"/>
                </a:solidFill>
                <a:latin typeface="Verdana" pitchFamily="-112" charset="0"/>
              </a:rPr>
              <a:t>. </a:t>
            </a:r>
            <a:r>
              <a:rPr lang="en-US" sz="1000" b="1" dirty="0" err="1">
                <a:solidFill>
                  <a:srgbClr val="800000"/>
                </a:solidFill>
                <a:latin typeface="Verdana" pitchFamily="-112" charset="0"/>
              </a:rPr>
              <a:t>Ganimede</a:t>
            </a:r>
            <a:r>
              <a:rPr lang="en-US" sz="1000" b="1" dirty="0">
                <a:solidFill>
                  <a:srgbClr val="800000"/>
                </a:solidFill>
                <a:latin typeface="Verdana" pitchFamily="-112" charset="0"/>
              </a:rPr>
              <a:t> </a:t>
            </a:r>
            <a:r>
              <a:rPr lang="en-US" sz="1000" b="1" dirty="0" err="1">
                <a:solidFill>
                  <a:srgbClr val="800000"/>
                </a:solidFill>
                <a:latin typeface="Verdana" pitchFamily="-112" charset="0"/>
              </a:rPr>
              <a:t>ist</a:t>
            </a:r>
            <a:r>
              <a:rPr lang="en-US" sz="1000" b="1" dirty="0">
                <a:solidFill>
                  <a:srgbClr val="800000"/>
                </a:solidFill>
                <a:latin typeface="Verdana" pitchFamily="-112" charset="0"/>
              </a:rPr>
              <a:t> </a:t>
            </a:r>
            <a:r>
              <a:rPr lang="en-US" sz="1000" b="1" dirty="0" err="1">
                <a:solidFill>
                  <a:srgbClr val="800000"/>
                </a:solidFill>
                <a:latin typeface="Verdana" pitchFamily="-112" charset="0"/>
              </a:rPr>
              <a:t>einfach</a:t>
            </a:r>
            <a:r>
              <a:rPr lang="en-US" sz="1000" b="1" dirty="0">
                <a:solidFill>
                  <a:srgbClr val="800000"/>
                </a:solidFill>
                <a:latin typeface="Verdana" pitchFamily="-112" charset="0"/>
              </a:rPr>
              <a:t> </a:t>
            </a:r>
            <a:r>
              <a:rPr lang="en-US" sz="1000" b="1" dirty="0" err="1">
                <a:solidFill>
                  <a:srgbClr val="800000"/>
                </a:solidFill>
                <a:latin typeface="Verdana" pitchFamily="-112" charset="0"/>
              </a:rPr>
              <a:t>zu</a:t>
            </a:r>
            <a:r>
              <a:rPr lang="en-US" sz="1000" b="1" dirty="0">
                <a:solidFill>
                  <a:srgbClr val="800000"/>
                </a:solidFill>
                <a:latin typeface="Verdana" pitchFamily="-112" charset="0"/>
              </a:rPr>
              <a:t> </a:t>
            </a:r>
            <a:r>
              <a:rPr lang="en-US" sz="1000" b="1" dirty="0" err="1">
                <a:solidFill>
                  <a:srgbClr val="800000"/>
                </a:solidFill>
                <a:latin typeface="Verdana" pitchFamily="-112" charset="0"/>
              </a:rPr>
              <a:t>reinigen</a:t>
            </a:r>
            <a:r>
              <a:rPr lang="en-US" sz="1000" b="1" dirty="0">
                <a:solidFill>
                  <a:srgbClr val="800000"/>
                </a:solidFill>
                <a:latin typeface="Verdana" pitchFamily="-112" charset="0"/>
              </a:rPr>
              <a:t> </a:t>
            </a:r>
            <a:r>
              <a:rPr lang="en-US" sz="1000" dirty="0">
                <a:latin typeface="Verdana" pitchFamily="-112" charset="0"/>
              </a:rPr>
              <a:t>und </a:t>
            </a:r>
            <a:r>
              <a:rPr lang="en-US" sz="1000" dirty="0" err="1">
                <a:latin typeface="Verdana" pitchFamily="-112" charset="0"/>
              </a:rPr>
              <a:t>benoetigt</a:t>
            </a:r>
            <a:r>
              <a:rPr lang="en-US" sz="1000" dirty="0">
                <a:latin typeface="Verdana" pitchFamily="-112" charset="0"/>
              </a:rPr>
              <a:t> </a:t>
            </a:r>
            <a:r>
              <a:rPr lang="en-US" sz="1000" dirty="0" err="1">
                <a:latin typeface="Verdana" pitchFamily="-112" charset="0"/>
              </a:rPr>
              <a:t>keine</a:t>
            </a:r>
            <a:r>
              <a:rPr lang="en-US" sz="1000" dirty="0">
                <a:latin typeface="Verdana" pitchFamily="-112" charset="0"/>
              </a:rPr>
              <a:t> extra </a:t>
            </a:r>
            <a:r>
              <a:rPr lang="en-US" sz="1000" dirty="0" err="1">
                <a:latin typeface="Verdana" pitchFamily="-112" charset="0"/>
              </a:rPr>
              <a:t>Werkteile</a:t>
            </a:r>
            <a:r>
              <a:rPr lang="en-US" sz="1000" dirty="0">
                <a:latin typeface="Verdana" pitchFamily="-112" charset="0"/>
              </a:rPr>
              <a:t> </a:t>
            </a:r>
            <a:r>
              <a:rPr lang="en-US" sz="1000" dirty="0" err="1">
                <a:latin typeface="Verdana" pitchFamily="-112" charset="0"/>
              </a:rPr>
              <a:t>fuer</a:t>
            </a:r>
            <a:r>
              <a:rPr lang="en-US" sz="1000" dirty="0">
                <a:latin typeface="Verdana" pitchFamily="-112" charset="0"/>
              </a:rPr>
              <a:t> den </a:t>
            </a:r>
            <a:r>
              <a:rPr lang="en-US" sz="1000" dirty="0" err="1">
                <a:latin typeface="Verdana" pitchFamily="-112" charset="0"/>
              </a:rPr>
              <a:t>Abstich</a:t>
            </a:r>
            <a:r>
              <a:rPr lang="en-US" sz="1000" dirty="0">
                <a:latin typeface="Verdana" pitchFamily="-112" charset="0"/>
              </a:rPr>
              <a:t>: so </a:t>
            </a:r>
            <a:r>
              <a:rPr lang="en-US" sz="1000" dirty="0" err="1">
                <a:latin typeface="Verdana" pitchFamily="-112" charset="0"/>
              </a:rPr>
              <a:t>wird</a:t>
            </a:r>
            <a:r>
              <a:rPr lang="en-US" sz="1000" dirty="0">
                <a:latin typeface="Verdana" pitchFamily="-112" charset="0"/>
              </a:rPr>
              <a:t> das Problem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Reinigung</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Schnecken</a:t>
            </a:r>
            <a:r>
              <a:rPr lang="en-US" sz="1000" dirty="0">
                <a:latin typeface="Verdana" pitchFamily="-112" charset="0"/>
              </a:rPr>
              <a:t> und </a:t>
            </a:r>
            <a:r>
              <a:rPr lang="en-US" sz="1000" dirty="0" err="1">
                <a:latin typeface="Verdana" pitchFamily="-112" charset="0"/>
              </a:rPr>
              <a:t>Trichter</a:t>
            </a:r>
            <a:r>
              <a:rPr lang="en-US" sz="1000" dirty="0">
                <a:latin typeface="Verdana" pitchFamily="-112" charset="0"/>
              </a:rPr>
              <a:t> </a:t>
            </a:r>
            <a:r>
              <a:rPr lang="en-US" sz="1000" dirty="0" err="1">
                <a:latin typeface="Verdana" pitchFamily="-112" charset="0"/>
              </a:rPr>
              <a:t>einfach</a:t>
            </a:r>
            <a:r>
              <a:rPr lang="en-US" sz="1000" dirty="0">
                <a:latin typeface="Verdana" pitchFamily="-112" charset="0"/>
              </a:rPr>
              <a:t> </a:t>
            </a:r>
            <a:r>
              <a:rPr lang="en-US" sz="1000" dirty="0" err="1">
                <a:latin typeface="Verdana" pitchFamily="-112" charset="0"/>
              </a:rPr>
              <a:t>geloest</a:t>
            </a:r>
            <a:r>
              <a:rPr lang="en-US" sz="1000" dirty="0">
                <a:latin typeface="Verdana" pitchFamily="-112" charset="0"/>
              </a:rPr>
              <a:t>.</a:t>
            </a:r>
            <a:r>
              <a:rPr lang="it-IT" sz="1000" dirty="0">
                <a:latin typeface="Verdana" pitchFamily="-112" charset="0"/>
              </a:rPr>
              <a:t> </a:t>
            </a:r>
          </a:p>
          <a:p>
            <a:pPr marL="457200" indent="-457200" eaLnBrk="0" hangingPunct="0">
              <a:lnSpc>
                <a:spcPts val="1300"/>
              </a:lnSpc>
            </a:pPr>
            <a:endParaRPr lang="it-IT" sz="1000" b="1" dirty="0">
              <a:solidFill>
                <a:srgbClr val="700D13"/>
              </a:solidFill>
              <a:latin typeface="Verdana" pitchFamily="-112" charset="0"/>
            </a:endParaRPr>
          </a:p>
          <a:p>
            <a:pPr marL="457200" indent="-457200" eaLnBrk="0" hangingPunct="0">
              <a:lnSpc>
                <a:spcPts val="1300"/>
              </a:lnSpc>
            </a:pPr>
            <a:r>
              <a:rPr lang="it-IT" sz="1000" b="1" dirty="0">
                <a:solidFill>
                  <a:srgbClr val="700D13"/>
                </a:solidFill>
                <a:latin typeface="Verdana" pitchFamily="-112" charset="0"/>
              </a:rPr>
              <a:t>15.	</a:t>
            </a:r>
            <a:r>
              <a:rPr lang="en-US" sz="1000" b="1" dirty="0" err="1">
                <a:solidFill>
                  <a:srgbClr val="800000"/>
                </a:solidFill>
                <a:latin typeface="Verdana" pitchFamily="-112" charset="0"/>
              </a:rPr>
              <a:t>Optimaler</a:t>
            </a:r>
            <a:r>
              <a:rPr lang="en-US" sz="1000" b="1" dirty="0">
                <a:solidFill>
                  <a:srgbClr val="800000"/>
                </a:solidFill>
                <a:latin typeface="Verdana" pitchFamily="-112" charset="0"/>
              </a:rPr>
              <a:t> </a:t>
            </a:r>
            <a:r>
              <a:rPr lang="en-US" sz="1000" b="1" dirty="0" err="1">
                <a:solidFill>
                  <a:srgbClr val="800000"/>
                </a:solidFill>
                <a:latin typeface="Verdana" pitchFamily="-112" charset="0"/>
              </a:rPr>
              <a:t>Lagerungstank</a:t>
            </a:r>
            <a:r>
              <a:rPr lang="en-US" sz="1000" dirty="0">
                <a:latin typeface="Verdana" pitchFamily="-112" charset="0"/>
              </a:rPr>
              <a:t>. Die </a:t>
            </a:r>
            <a:r>
              <a:rPr lang="en-US" sz="1000" dirty="0" err="1">
                <a:latin typeface="Verdana" pitchFamily="-112" charset="0"/>
              </a:rPr>
              <a:t>bauliche</a:t>
            </a:r>
            <a:r>
              <a:rPr lang="en-US" sz="1000" dirty="0">
                <a:latin typeface="Verdana" pitchFamily="-112" charset="0"/>
              </a:rPr>
              <a:t> </a:t>
            </a:r>
            <a:r>
              <a:rPr lang="en-US" sz="1000" dirty="0" err="1">
                <a:latin typeface="Verdana" pitchFamily="-112" charset="0"/>
              </a:rPr>
              <a:t>Einfachheit</a:t>
            </a:r>
            <a:r>
              <a:rPr lang="en-US" sz="1000" dirty="0">
                <a:latin typeface="Verdana" pitchFamily="-112" charset="0"/>
              </a:rPr>
              <a:t> von </a:t>
            </a:r>
            <a:r>
              <a:rPr lang="en-US" sz="1000" dirty="0" err="1">
                <a:latin typeface="Verdana" pitchFamily="-112" charset="0"/>
              </a:rPr>
              <a:t>Ganimede</a:t>
            </a:r>
            <a:r>
              <a:rPr lang="en-US" sz="1000" dirty="0">
                <a:latin typeface="Verdana" pitchFamily="-112" charset="0"/>
              </a:rPr>
              <a:t> </a:t>
            </a:r>
            <a:r>
              <a:rPr lang="en-US" sz="1000" dirty="0" err="1">
                <a:latin typeface="Verdana" pitchFamily="-112" charset="0"/>
              </a:rPr>
              <a:t>macht</a:t>
            </a:r>
            <a:r>
              <a:rPr lang="en-US" sz="1000" dirty="0">
                <a:latin typeface="Verdana" pitchFamily="-112" charset="0"/>
              </a:rPr>
              <a:t> </a:t>
            </a:r>
            <a:r>
              <a:rPr lang="en-US" sz="1000" dirty="0" err="1">
                <a:latin typeface="Verdana" pitchFamily="-112" charset="0"/>
              </a:rPr>
              <a:t>es</a:t>
            </a:r>
            <a:r>
              <a:rPr lang="en-US" sz="1000" dirty="0">
                <a:latin typeface="Verdana" pitchFamily="-112" charset="0"/>
              </a:rPr>
              <a:t> ideal </a:t>
            </a:r>
            <a:r>
              <a:rPr lang="en-US" sz="1000" dirty="0" err="1">
                <a:latin typeface="Verdana" pitchFamily="-112" charset="0"/>
              </a:rPr>
              <a:t>auch</a:t>
            </a:r>
            <a:r>
              <a:rPr lang="en-US" sz="1000" dirty="0">
                <a:latin typeface="Verdana" pitchFamily="-112" charset="0"/>
              </a:rPr>
              <a:t> </a:t>
            </a:r>
            <a:r>
              <a:rPr lang="en-US" sz="1000" dirty="0" err="1">
                <a:latin typeface="Verdana" pitchFamily="-112" charset="0"/>
              </a:rPr>
              <a:t>fuer</a:t>
            </a:r>
            <a:r>
              <a:rPr lang="en-US" sz="1000" dirty="0">
                <a:latin typeface="Verdana" pitchFamily="-112" charset="0"/>
              </a:rPr>
              <a:t> die </a:t>
            </a:r>
            <a:r>
              <a:rPr lang="en-US" sz="1000" dirty="0" err="1">
                <a:latin typeface="Verdana" pitchFamily="-112" charset="0"/>
              </a:rPr>
              <a:t>Lagerung</a:t>
            </a:r>
            <a:r>
              <a:rPr lang="en-US" sz="1000" dirty="0">
                <a:latin typeface="Verdana" pitchFamily="-112" charset="0"/>
              </a:rPr>
              <a:t>. Es </a:t>
            </a:r>
            <a:r>
              <a:rPr lang="en-US" sz="1000" dirty="0" err="1">
                <a:latin typeface="Verdana" pitchFamily="-112" charset="0"/>
              </a:rPr>
              <a:t>ist</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einzige</a:t>
            </a:r>
            <a:r>
              <a:rPr lang="en-US" sz="1000" dirty="0">
                <a:latin typeface="Verdana" pitchFamily="-112" charset="0"/>
              </a:rPr>
              <a:t> </a:t>
            </a:r>
            <a:r>
              <a:rPr lang="en-US" sz="1000" dirty="0" err="1">
                <a:latin typeface="Verdana" pitchFamily="-112" charset="0"/>
              </a:rPr>
              <a:t>mit</a:t>
            </a:r>
            <a:r>
              <a:rPr lang="en-US" sz="1000" dirty="0">
                <a:latin typeface="Verdana" pitchFamily="-112" charset="0"/>
              </a:rPr>
              <a:t> “</a:t>
            </a:r>
            <a:r>
              <a:rPr lang="en-US" sz="1000" dirty="0" err="1">
                <a:latin typeface="Verdana" pitchFamily="-112" charset="0"/>
              </a:rPr>
              <a:t>immervoll</a:t>
            </a:r>
            <a:r>
              <a:rPr lang="en-US" sz="1000" dirty="0">
                <a:latin typeface="Verdana" pitchFamily="-112" charset="0"/>
              </a:rPr>
              <a:t>” </a:t>
            </a:r>
            <a:r>
              <a:rPr lang="en-US" sz="1000" dirty="0" err="1">
                <a:latin typeface="Verdana" pitchFamily="-112" charset="0"/>
              </a:rPr>
              <a:t>Funktion</a:t>
            </a:r>
            <a:r>
              <a:rPr lang="en-US" sz="1000" dirty="0">
                <a:latin typeface="Verdana" pitchFamily="-112" charset="0"/>
              </a:rPr>
              <a:t> (</a:t>
            </a:r>
            <a:r>
              <a:rPr lang="en-US" sz="1000" dirty="0" err="1">
                <a:latin typeface="Verdana" pitchFamily="-112" charset="0"/>
              </a:rPr>
              <a:t>wenn</a:t>
            </a:r>
            <a:r>
              <a:rPr lang="en-US" sz="1000" dirty="0">
                <a:latin typeface="Verdana" pitchFamily="-112" charset="0"/>
              </a:rPr>
              <a:t> man </a:t>
            </a:r>
            <a:r>
              <a:rPr lang="en-US" sz="1000" dirty="0" err="1">
                <a:latin typeface="Verdana" pitchFamily="-112" charset="0"/>
              </a:rPr>
              <a:t>Inertgase</a:t>
            </a:r>
            <a:r>
              <a:rPr lang="en-US" sz="1000" dirty="0">
                <a:latin typeface="Verdana" pitchFamily="-112" charset="0"/>
              </a:rPr>
              <a:t> </a:t>
            </a:r>
            <a:r>
              <a:rPr lang="en-US" sz="1000" dirty="0" err="1">
                <a:latin typeface="Verdana" pitchFamily="-112" charset="0"/>
              </a:rPr>
              <a:t>unter</a:t>
            </a:r>
            <a:r>
              <a:rPr lang="en-US" sz="1000" dirty="0">
                <a:latin typeface="Verdana" pitchFamily="-112" charset="0"/>
              </a:rPr>
              <a:t> </a:t>
            </a:r>
            <a:r>
              <a:rPr lang="en-US" sz="1000" dirty="0" err="1">
                <a:latin typeface="Verdana" pitchFamily="-112" charset="0"/>
              </a:rPr>
              <a:t>der</a:t>
            </a:r>
            <a:r>
              <a:rPr lang="en-US" sz="1000" dirty="0">
                <a:latin typeface="Verdana" pitchFamily="-112" charset="0"/>
              </a:rPr>
              <a:t> </a:t>
            </a:r>
            <a:r>
              <a:rPr lang="en-US" sz="1000" dirty="0" err="1">
                <a:latin typeface="Verdana" pitchFamily="-112" charset="0"/>
              </a:rPr>
              <a:t>Trennwand</a:t>
            </a:r>
            <a:r>
              <a:rPr lang="en-US" sz="1000" dirty="0">
                <a:latin typeface="Verdana" pitchFamily="-112" charset="0"/>
              </a:rPr>
              <a:t> </a:t>
            </a:r>
            <a:r>
              <a:rPr lang="en-US" sz="1000" dirty="0" err="1">
                <a:latin typeface="Verdana" pitchFamily="-112" charset="0"/>
              </a:rPr>
              <a:t>einspritzt</a:t>
            </a:r>
            <a:r>
              <a:rPr lang="en-US" sz="1000" dirty="0">
                <a:latin typeface="Verdana" pitchFamily="-112" charset="0"/>
              </a:rPr>
              <a:t>, </a:t>
            </a:r>
            <a:r>
              <a:rPr lang="en-US" sz="1000" dirty="0" err="1">
                <a:latin typeface="Verdana" pitchFamily="-112" charset="0"/>
              </a:rPr>
              <a:t>dann</a:t>
            </a:r>
            <a:r>
              <a:rPr lang="en-US" sz="1000" dirty="0">
                <a:latin typeface="Verdana" pitchFamily="-112" charset="0"/>
              </a:rPr>
              <a:t> </a:t>
            </a:r>
            <a:r>
              <a:rPr lang="en-US" sz="1000" dirty="0" err="1">
                <a:latin typeface="Verdana" pitchFamily="-112" charset="0"/>
              </a:rPr>
              <a:t>wird</a:t>
            </a:r>
            <a:r>
              <a:rPr lang="en-US" sz="1000" dirty="0">
                <a:latin typeface="Verdana" pitchFamily="-112" charset="0"/>
              </a:rPr>
              <a:t> die </a:t>
            </a:r>
            <a:r>
              <a:rPr lang="en-US" sz="1000" dirty="0" err="1">
                <a:latin typeface="Verdana" pitchFamily="-112" charset="0"/>
              </a:rPr>
              <a:t>Fluessigkeit</a:t>
            </a:r>
            <a:r>
              <a:rPr lang="en-US" sz="1000" dirty="0">
                <a:latin typeface="Verdana" pitchFamily="-112" charset="0"/>
              </a:rPr>
              <a:t> </a:t>
            </a:r>
            <a:r>
              <a:rPr lang="en-US" sz="1000" dirty="0" err="1">
                <a:latin typeface="Verdana" pitchFamily="-112" charset="0"/>
              </a:rPr>
              <a:t>gegen</a:t>
            </a:r>
            <a:r>
              <a:rPr lang="en-US" sz="1000" dirty="0">
                <a:latin typeface="Verdana" pitchFamily="-112" charset="0"/>
              </a:rPr>
              <a:t> </a:t>
            </a:r>
            <a:r>
              <a:rPr lang="en-US" sz="1000" dirty="0" err="1">
                <a:latin typeface="Verdana" pitchFamily="-112" charset="0"/>
              </a:rPr>
              <a:t>oben</a:t>
            </a:r>
            <a:r>
              <a:rPr lang="en-US" sz="1000" dirty="0">
                <a:latin typeface="Verdana" pitchFamily="-112" charset="0"/>
              </a:rPr>
              <a:t> </a:t>
            </a:r>
            <a:r>
              <a:rPr lang="en-US" sz="1000" dirty="0" err="1">
                <a:latin typeface="Verdana" pitchFamily="-112" charset="0"/>
              </a:rPr>
              <a:t>getrieben</a:t>
            </a:r>
            <a:r>
              <a:rPr lang="en-US" sz="1000" dirty="0">
                <a:latin typeface="Verdana" pitchFamily="-112" charset="0"/>
              </a:rPr>
              <a:t>- “</a:t>
            </a:r>
            <a:r>
              <a:rPr lang="en-US" sz="1000" b="1" dirty="0" err="1">
                <a:latin typeface="Verdana" pitchFamily="-112" charset="0"/>
              </a:rPr>
              <a:t>immervoll</a:t>
            </a:r>
            <a:r>
              <a:rPr lang="en-US" sz="1000" dirty="0">
                <a:latin typeface="Verdana" pitchFamily="-112" charset="0"/>
              </a:rPr>
              <a:t>” Tank)</a:t>
            </a:r>
            <a:r>
              <a:rPr lang="it-IT" sz="1000" dirty="0">
                <a:latin typeface="Verdana" pitchFamily="-112" charset="0"/>
              </a:rPr>
              <a:t> </a:t>
            </a:r>
          </a:p>
          <a:p>
            <a:pPr marL="457200" indent="-457200" eaLnBrk="0" hangingPunct="0">
              <a:lnSpc>
                <a:spcPts val="1300"/>
              </a:lnSpc>
            </a:pPr>
            <a:endParaRPr lang="it-IT" sz="1000" dirty="0">
              <a:latin typeface="Verdana" pitchFamily="-112" charset="0"/>
              <a:ea typeface="Times New Roman" pitchFamily="-112" charset="0"/>
              <a:cs typeface="Times New Roman" pitchFamily="-112" charset="0"/>
            </a:endParaRPr>
          </a:p>
          <a:p>
            <a:pPr marL="457200" indent="-457200" eaLnBrk="0" hangingPunct="0">
              <a:lnSpc>
                <a:spcPts val="1300"/>
              </a:lnSpc>
            </a:pPr>
            <a:r>
              <a:rPr lang="it-IT" sz="1000" b="1" dirty="0">
                <a:solidFill>
                  <a:srgbClr val="700D13"/>
                </a:solidFill>
                <a:latin typeface="Verdana" pitchFamily="-112" charset="0"/>
                <a:ea typeface="Times New Roman" pitchFamily="-112" charset="0"/>
                <a:cs typeface="Times New Roman" pitchFamily="-112" charset="0"/>
              </a:rPr>
              <a:t>16.	</a:t>
            </a:r>
            <a:r>
              <a:rPr lang="en-US" sz="1000" b="1" dirty="0" err="1">
                <a:solidFill>
                  <a:srgbClr val="700D13"/>
                </a:solidFill>
                <a:latin typeface="Verdana" pitchFamily="-112" charset="0"/>
              </a:rPr>
              <a:t>Eine</a:t>
            </a:r>
            <a:r>
              <a:rPr lang="en-US" sz="1000" b="1" dirty="0">
                <a:solidFill>
                  <a:srgbClr val="700D13"/>
                </a:solidFill>
                <a:latin typeface="Verdana" pitchFamily="-112" charset="0"/>
              </a:rPr>
              <a:t> </a:t>
            </a:r>
            <a:r>
              <a:rPr lang="en-US" sz="1000" b="1" dirty="0" err="1">
                <a:solidFill>
                  <a:srgbClr val="700D13"/>
                </a:solidFill>
                <a:latin typeface="Verdana" pitchFamily="-112" charset="0"/>
              </a:rPr>
              <a:t>einzige</a:t>
            </a:r>
            <a:r>
              <a:rPr lang="en-US" sz="1000" b="1" dirty="0">
                <a:solidFill>
                  <a:srgbClr val="700D13"/>
                </a:solidFill>
                <a:latin typeface="Verdana" pitchFamily="-112" charset="0"/>
              </a:rPr>
              <a:t> Person </a:t>
            </a:r>
            <a:r>
              <a:rPr lang="en-US" sz="1000" b="1" dirty="0" err="1">
                <a:solidFill>
                  <a:srgbClr val="700D13"/>
                </a:solidFill>
                <a:latin typeface="Verdana" pitchFamily="-112" charset="0"/>
              </a:rPr>
              <a:t>leitet</a:t>
            </a:r>
            <a:r>
              <a:rPr lang="en-US" sz="1000" b="1" dirty="0">
                <a:solidFill>
                  <a:srgbClr val="700D13"/>
                </a:solidFill>
                <a:latin typeface="Verdana" pitchFamily="-112" charset="0"/>
              </a:rPr>
              <a:t> </a:t>
            </a:r>
            <a:r>
              <a:rPr lang="en-US" sz="1000" b="1" dirty="0" err="1">
                <a:solidFill>
                  <a:srgbClr val="700D13"/>
                </a:solidFill>
                <a:latin typeface="Verdana" pitchFamily="-112" charset="0"/>
              </a:rPr>
              <a:t>der</a:t>
            </a:r>
            <a:r>
              <a:rPr lang="en-US" sz="1000" b="1" dirty="0">
                <a:solidFill>
                  <a:srgbClr val="700D13"/>
                </a:solidFill>
                <a:latin typeface="Verdana" pitchFamily="-112" charset="0"/>
              </a:rPr>
              <a:t> </a:t>
            </a:r>
            <a:r>
              <a:rPr lang="en-US" sz="1000" b="1" dirty="0" err="1">
                <a:solidFill>
                  <a:srgbClr val="700D13"/>
                </a:solidFill>
                <a:latin typeface="Verdana" pitchFamily="-112" charset="0"/>
              </a:rPr>
              <a:t>ganze</a:t>
            </a:r>
            <a:r>
              <a:rPr lang="en-US" sz="1000" b="1" dirty="0">
                <a:solidFill>
                  <a:srgbClr val="700D13"/>
                </a:solidFill>
                <a:latin typeface="Verdana" pitchFamily="-112" charset="0"/>
              </a:rPr>
              <a:t> </a:t>
            </a:r>
            <a:r>
              <a:rPr lang="en-US" sz="1000" b="1" dirty="0" err="1">
                <a:solidFill>
                  <a:srgbClr val="700D13"/>
                </a:solidFill>
                <a:latin typeface="Verdana" pitchFamily="-112" charset="0"/>
              </a:rPr>
              <a:t>Weinbereitungsprozess</a:t>
            </a:r>
            <a:r>
              <a:rPr lang="en-US" sz="1000" b="1" dirty="0">
                <a:solidFill>
                  <a:srgbClr val="700D13"/>
                </a:solidFill>
                <a:latin typeface="Verdana" pitchFamily="-112" charset="0"/>
              </a:rPr>
              <a:t>.</a:t>
            </a:r>
            <a:r>
              <a:rPr lang="it-IT" sz="1000" b="1" dirty="0">
                <a:solidFill>
                  <a:srgbClr val="700D13"/>
                </a:solidFill>
                <a:latin typeface="Verdana" pitchFamily="-112" charset="0"/>
              </a:rPr>
              <a:t> </a:t>
            </a:r>
          </a:p>
        </p:txBody>
      </p:sp>
      <p:sp>
        <p:nvSpPr>
          <p:cNvPr id="102403" name="Rectangle 2"/>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102404" name="Text Box 7"/>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7E0D98E-0327-C946-9845-BCC8620575CF}" type="slidenum">
              <a:rPr lang="it-IT" sz="1000" b="1">
                <a:solidFill>
                  <a:srgbClr val="80060D"/>
                </a:solidFill>
                <a:latin typeface="Verdana" pitchFamily="-112" charset="0"/>
              </a:rPr>
              <a:pPr eaLnBrk="0" hangingPunct="0">
                <a:spcBef>
                  <a:spcPct val="50000"/>
                </a:spcBef>
              </a:pPr>
              <a:t>44</a:t>
            </a:fld>
            <a:endParaRPr lang="it-IT" sz="1200" b="1">
              <a:solidFill>
                <a:srgbClr val="80060D"/>
              </a:solidFill>
              <a:latin typeface="Verdana" pitchFamily="-112" charset="0"/>
            </a:endParaRPr>
          </a:p>
        </p:txBody>
      </p:sp>
      <p:sp>
        <p:nvSpPr>
          <p:cNvPr id="102405" name="Text Box 4"/>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6. Zusammenfassung aller Ganimede</a:t>
            </a:r>
            <a:r>
              <a:rPr lang="it-IT" sz="1000" b="1" baseline="30000">
                <a:solidFill>
                  <a:srgbClr val="80060D"/>
                </a:solidFill>
                <a:latin typeface="Verdana" pitchFamily="-112" charset="0"/>
              </a:rPr>
              <a:t>®</a:t>
            </a:r>
            <a:r>
              <a:rPr lang="it-IT" sz="1000" b="1">
                <a:solidFill>
                  <a:srgbClr val="80060D"/>
                </a:solidFill>
                <a:latin typeface="Verdana" pitchFamily="-112" charset="0"/>
              </a:rPr>
              <a:t> Vorteilen.</a:t>
            </a:r>
            <a:endParaRPr lang="it-IT" sz="1200" b="1">
              <a:solidFill>
                <a:srgbClr val="80060D"/>
              </a:solidFill>
              <a:latin typeface="Verdana" pitchFamily="-112" charset="0"/>
            </a:endParaRPr>
          </a:p>
        </p:txBody>
      </p:sp>
      <p:sp>
        <p:nvSpPr>
          <p:cNvPr id="102406" name="Text Box 5"/>
          <p:cNvSpPr txBox="1">
            <a:spLocks noChangeArrowheads="1"/>
          </p:cNvSpPr>
          <p:nvPr/>
        </p:nvSpPr>
        <p:spPr bwMode="auto">
          <a:xfrm>
            <a:off x="304800" y="1143000"/>
            <a:ext cx="6705600" cy="330200"/>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a:solidFill>
                  <a:srgbClr val="800000"/>
                </a:solidFill>
                <a:latin typeface="Verdana" pitchFamily="-112" charset="0"/>
              </a:rPr>
              <a:t>Die Innovation </a:t>
            </a:r>
            <a:r>
              <a:rPr lang="it-IT" sz="1600" b="1">
                <a:solidFill>
                  <a:srgbClr val="800000"/>
                </a:solidFill>
                <a:latin typeface="Verdana" pitchFamily="-112" charset="0"/>
              </a:rPr>
              <a:t>Ganimede</a:t>
            </a:r>
            <a:r>
              <a:rPr lang="it-IT" sz="1600" b="1" baseline="30000">
                <a:solidFill>
                  <a:srgbClr val="800000"/>
                </a:solidFill>
                <a:latin typeface="Verdana" pitchFamily="-112" charset="0"/>
              </a:rPr>
              <a:t>®</a:t>
            </a:r>
            <a:r>
              <a:rPr lang="it-IT" sz="1600">
                <a:solidFill>
                  <a:srgbClr val="800000"/>
                </a:solidFill>
                <a:latin typeface="Verdana" pitchFamily="-112" charset="0"/>
              </a:rPr>
              <a:t> </a:t>
            </a:r>
            <a:r>
              <a:rPr lang="it-IT" sz="1600" b="1">
                <a:solidFill>
                  <a:srgbClr val="800000"/>
                </a:solidFill>
                <a:latin typeface="Verdana" pitchFamily="-112" charset="0"/>
              </a:rPr>
              <a:t>Methode </a:t>
            </a:r>
            <a:r>
              <a:rPr lang="it-IT" sz="1600">
                <a:solidFill>
                  <a:srgbClr val="800000"/>
                </a:solidFill>
                <a:latin typeface="Verdana" pitchFamily="-112" charset="0"/>
              </a:rPr>
              <a:t>in 16 Punkten.</a:t>
            </a:r>
            <a:endParaRPr lang="it-IT" sz="1600" b="1" baseline="26000">
              <a:solidFill>
                <a:srgbClr val="800000"/>
              </a:solidFill>
              <a:latin typeface="Verdana" pitchFamily="-112"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r>
              <a:rPr lang="es-ES_tradnl" sz="2200" b="1">
                <a:solidFill>
                  <a:srgbClr val="80060D"/>
                </a:solidFill>
                <a:latin typeface="Verdana" pitchFamily="-112" charset="0"/>
              </a:rPr>
              <a:t/>
            </a:r>
            <a:br>
              <a:rPr lang="es-ES_tradnl" sz="2200" b="1">
                <a:solidFill>
                  <a:srgbClr val="80060D"/>
                </a:solidFill>
                <a:latin typeface="Verdana" pitchFamily="-112" charset="0"/>
              </a:rPr>
            </a:br>
            <a:endParaRPr lang="es-ES" sz="2200" b="1">
              <a:solidFill>
                <a:srgbClr val="80060D"/>
              </a:solidFill>
              <a:latin typeface="Verdana" pitchFamily="-112" charset="0"/>
            </a:endParaRPr>
          </a:p>
        </p:txBody>
      </p:sp>
      <p:sp>
        <p:nvSpPr>
          <p:cNvPr id="104451" name="Rectangle 3"/>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endParaRPr lang="es-ES" sz="1600">
              <a:latin typeface="Verdana" pitchFamily="-112" charset="0"/>
            </a:endParaRPr>
          </a:p>
        </p:txBody>
      </p:sp>
      <p:sp>
        <p:nvSpPr>
          <p:cNvPr id="104452" name="Rectangle 4"/>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104453" name="Picture 5"/>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4454" name="Picture 6"/>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4455" name="Picture 7" descr="C:\Documents and Settings\Utente\Desktop\Foto\IMG_5588.JPG"/>
          <p:cNvPicPr>
            <a:picLocks noChangeAspect="1" noChangeArrowheads="1"/>
          </p:cNvPicPr>
          <p:nvPr/>
        </p:nvPicPr>
        <p:blipFill>
          <a:blip r:embed="rId4"/>
          <a:srcRect/>
          <a:stretch>
            <a:fillRect/>
          </a:stretch>
        </p:blipFill>
        <p:spPr bwMode="auto">
          <a:xfrm>
            <a:off x="1371600" y="1104900"/>
            <a:ext cx="7467600" cy="560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endParaRPr lang="es-ES" sz="2200" b="1">
              <a:solidFill>
                <a:srgbClr val="80060D"/>
              </a:solidFill>
              <a:latin typeface="Verdana" pitchFamily="-112" charset="0"/>
            </a:endParaRPr>
          </a:p>
        </p:txBody>
      </p:sp>
      <p:sp>
        <p:nvSpPr>
          <p:cNvPr id="106499" name="Rectangle 5"/>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endParaRPr lang="es-ES" sz="1600">
              <a:latin typeface="Verdana" pitchFamily="-112" charset="0"/>
            </a:endParaRPr>
          </a:p>
        </p:txBody>
      </p:sp>
      <p:sp>
        <p:nvSpPr>
          <p:cNvPr id="106500" name="Rectangle 6"/>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106501" name="Picture 7"/>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6502" name="Picture 8"/>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6503" name="Picture 9" descr="C:\Documents and Settings\Utente\Desktop\EVENTO RIOJA 2007\foto masciarelli AR.jpg"/>
          <p:cNvPicPr>
            <a:picLocks noChangeAspect="1" noChangeArrowheads="1"/>
          </p:cNvPicPr>
          <p:nvPr/>
        </p:nvPicPr>
        <p:blipFill>
          <a:blip r:embed="rId4"/>
          <a:srcRect/>
          <a:stretch>
            <a:fillRect/>
          </a:stretch>
        </p:blipFill>
        <p:spPr bwMode="auto">
          <a:xfrm>
            <a:off x="88900" y="1003300"/>
            <a:ext cx="5715000" cy="5791200"/>
          </a:xfrm>
          <a:prstGeom prst="rect">
            <a:avLst/>
          </a:prstGeom>
          <a:noFill/>
          <a:ln w="9525">
            <a:noFill/>
            <a:miter lim="800000"/>
            <a:headEnd/>
            <a:tailEnd/>
          </a:ln>
        </p:spPr>
      </p:pic>
      <p:sp>
        <p:nvSpPr>
          <p:cNvPr id="106504" name="Text Box 10"/>
          <p:cNvSpPr txBox="1">
            <a:spLocks noChangeArrowheads="1"/>
          </p:cNvSpPr>
          <p:nvPr/>
        </p:nvSpPr>
        <p:spPr bwMode="auto">
          <a:xfrm>
            <a:off x="5943600" y="1905000"/>
            <a:ext cx="3124200" cy="2677656"/>
          </a:xfrm>
          <a:prstGeom prst="rect">
            <a:avLst/>
          </a:prstGeom>
          <a:noFill/>
          <a:ln w="9525">
            <a:noFill/>
            <a:miter lim="800000"/>
            <a:headEnd/>
            <a:tailEnd/>
          </a:ln>
        </p:spPr>
        <p:txBody>
          <a:bodyPr wrap="square">
            <a:prstTxWarp prst="textNoShape">
              <a:avLst/>
            </a:prstTxWarp>
            <a:spAutoFit/>
          </a:bodyPr>
          <a:lstStyle/>
          <a:p>
            <a:pPr eaLnBrk="0" hangingPunct="0"/>
            <a:r>
              <a:rPr lang="it-IT" sz="1400" b="1" dirty="0" smtClean="0">
                <a:latin typeface="Verdana" pitchFamily="-112" charset="0"/>
                <a:ea typeface="Verdana" pitchFamily="-112" charset="0"/>
                <a:cs typeface="Verdana" pitchFamily="-112" charset="0"/>
              </a:rPr>
              <a:t>(</a:t>
            </a:r>
            <a:r>
              <a:rPr lang="it-IT" sz="1400" b="1" dirty="0" err="1">
                <a:latin typeface="Verdana" pitchFamily="-112" charset="0"/>
                <a:ea typeface="Verdana" pitchFamily="-112" charset="0"/>
                <a:cs typeface="Verdana" pitchFamily="-112" charset="0"/>
              </a:rPr>
              <a:t>Wein</a:t>
            </a:r>
            <a:r>
              <a:rPr lang="it-IT" sz="1400" b="1" dirty="0">
                <a:latin typeface="Verdana" pitchFamily="-112" charset="0"/>
                <a:ea typeface="Verdana" pitchFamily="-112" charset="0"/>
                <a:cs typeface="Verdana" pitchFamily="-112" charset="0"/>
              </a:rPr>
              <a:t>)</a:t>
            </a:r>
            <a:r>
              <a:rPr lang="it-IT" sz="1400" b="1" dirty="0" err="1">
                <a:latin typeface="Verdana" pitchFamily="-112" charset="0"/>
                <a:ea typeface="Verdana" pitchFamily="-112" charset="0"/>
                <a:cs typeface="Verdana" pitchFamily="-112" charset="0"/>
              </a:rPr>
              <a:t>Kellerei</a:t>
            </a:r>
            <a:r>
              <a:rPr lang="it-IT" sz="1400" b="1" dirty="0" smtClean="0">
                <a:latin typeface="Verdana" pitchFamily="-112" charset="0"/>
                <a:ea typeface="Verdana" pitchFamily="-112" charset="0"/>
                <a:cs typeface="Verdana" pitchFamily="-112" charset="0"/>
              </a:rPr>
              <a:t> </a:t>
            </a:r>
          </a:p>
          <a:p>
            <a:pPr eaLnBrk="0" hangingPunct="0"/>
            <a:r>
              <a:rPr lang="it-IT" sz="1400" b="1" dirty="0" smtClean="0">
                <a:latin typeface="Verdana" pitchFamily="-112" charset="0"/>
                <a:ea typeface="Verdana" pitchFamily="-112" charset="0"/>
                <a:cs typeface="Verdana" pitchFamily="-112" charset="0"/>
              </a:rPr>
              <a:t>Gianni </a:t>
            </a:r>
            <a:r>
              <a:rPr lang="it-IT" sz="1400" b="1" dirty="0" err="1">
                <a:latin typeface="Verdana" pitchFamily="-112" charset="0"/>
                <a:ea typeface="Verdana" pitchFamily="-112" charset="0"/>
                <a:cs typeface="Verdana" pitchFamily="-112" charset="0"/>
              </a:rPr>
              <a:t>Masciarelli</a:t>
            </a:r>
            <a:endParaRPr lang="it-IT" sz="1400" b="1" dirty="0">
              <a:latin typeface="Verdana" pitchFamily="-112" charset="0"/>
              <a:ea typeface="Verdana" pitchFamily="-112" charset="0"/>
              <a:cs typeface="Verdana" pitchFamily="-112" charset="0"/>
            </a:endParaRPr>
          </a:p>
          <a:p>
            <a:pPr eaLnBrk="0" hangingPunct="0"/>
            <a:endParaRPr lang="it-IT" sz="1400" b="1" dirty="0">
              <a:latin typeface="Verdana" pitchFamily="-112" charset="0"/>
              <a:ea typeface="Verdana" pitchFamily="-112" charset="0"/>
              <a:cs typeface="Verdana" pitchFamily="-112" charset="0"/>
            </a:endParaRPr>
          </a:p>
          <a:p>
            <a:pPr eaLnBrk="0" hangingPunct="0"/>
            <a:r>
              <a:rPr lang="it-IT" sz="1400" b="1" dirty="0" err="1" smtClean="0">
                <a:latin typeface="Verdana" pitchFamily="-112" charset="0"/>
                <a:ea typeface="Verdana" pitchFamily="-112" charset="0"/>
                <a:cs typeface="Verdana" pitchFamily="-112" charset="0"/>
              </a:rPr>
              <a:t>Abruzzen</a:t>
            </a:r>
            <a:r>
              <a:rPr lang="it-IT" sz="1400" b="1" dirty="0" smtClean="0">
                <a:latin typeface="Verdana" pitchFamily="-112" charset="0"/>
                <a:ea typeface="Verdana" pitchFamily="-112" charset="0"/>
                <a:cs typeface="Verdana" pitchFamily="-112" charset="0"/>
              </a:rPr>
              <a:t>  </a:t>
            </a:r>
            <a:r>
              <a:rPr lang="it-IT" sz="1400" b="1" dirty="0" err="1" smtClean="0">
                <a:latin typeface="Verdana" pitchFamily="-112" charset="0"/>
                <a:ea typeface="Verdana" pitchFamily="-112" charset="0"/>
                <a:cs typeface="Verdana" pitchFamily="-112" charset="0"/>
              </a:rPr>
              <a:t>Italien</a:t>
            </a:r>
            <a:endParaRPr lang="it-IT" sz="1400" b="1" dirty="0" smtClean="0">
              <a:latin typeface="Verdana" pitchFamily="-112" charset="0"/>
              <a:ea typeface="Verdana" pitchFamily="-112" charset="0"/>
              <a:cs typeface="Verdana" pitchFamily="-112" charset="0"/>
            </a:endParaRPr>
          </a:p>
          <a:p>
            <a:pPr eaLnBrk="0" hangingPunct="0"/>
            <a:endParaRPr lang="it-IT" sz="1400" b="1" dirty="0" smtClean="0">
              <a:latin typeface="Verdana" pitchFamily="-112" charset="0"/>
              <a:ea typeface="Verdana" pitchFamily="-112" charset="0"/>
              <a:cs typeface="Verdana" pitchFamily="-112" charset="0"/>
            </a:endParaRPr>
          </a:p>
          <a:p>
            <a:pPr eaLnBrk="0" hangingPunct="0"/>
            <a:r>
              <a:rPr lang="it-IT" sz="1400" b="1" dirty="0" err="1" smtClean="0">
                <a:latin typeface="Verdana" pitchFamily="-112" charset="0"/>
                <a:ea typeface="Verdana" pitchFamily="-112" charset="0"/>
                <a:cs typeface="Verdana" pitchFamily="-112" charset="0"/>
              </a:rPr>
              <a:t>vom</a:t>
            </a:r>
            <a:r>
              <a:rPr lang="it-IT" sz="1400" b="1" dirty="0" smtClean="0">
                <a:latin typeface="Verdana" pitchFamily="-112" charset="0"/>
                <a:ea typeface="Verdana" pitchFamily="-112" charset="0"/>
                <a:cs typeface="Verdana" pitchFamily="-112" charset="0"/>
              </a:rPr>
              <a:t> Führer </a:t>
            </a:r>
            <a:r>
              <a:rPr lang="it-IT" sz="1400" b="1" dirty="0">
                <a:latin typeface="Verdana" pitchFamily="-112" charset="0"/>
                <a:ea typeface="Verdana" pitchFamily="-112" charset="0"/>
                <a:cs typeface="Verdana" pitchFamily="-112" charset="0"/>
              </a:rPr>
              <a:t>Gambero Rosso-Slow </a:t>
            </a:r>
            <a:r>
              <a:rPr lang="it-IT" sz="1400" b="1" dirty="0" err="1">
                <a:latin typeface="Verdana" pitchFamily="-112" charset="0"/>
                <a:ea typeface="Verdana" pitchFamily="-112" charset="0"/>
                <a:cs typeface="Verdana" pitchFamily="-112" charset="0"/>
              </a:rPr>
              <a:t>Food</a:t>
            </a:r>
            <a:r>
              <a:rPr lang="it-IT" sz="1400" b="1" dirty="0">
                <a:latin typeface="Verdana" pitchFamily="-112" charset="0"/>
                <a:ea typeface="Verdana" pitchFamily="-112" charset="0"/>
                <a:cs typeface="Verdana" pitchFamily="-112" charset="0"/>
              </a:rPr>
              <a:t> </a:t>
            </a:r>
            <a:r>
              <a:rPr lang="it-IT" sz="1400" b="1" dirty="0" err="1">
                <a:latin typeface="Verdana" pitchFamily="-112" charset="0"/>
                <a:ea typeface="Verdana" pitchFamily="-112" charset="0"/>
                <a:cs typeface="Verdana" pitchFamily="-112" charset="0"/>
              </a:rPr>
              <a:t>ausgezeichnet</a:t>
            </a:r>
            <a:endParaRPr lang="it-IT" sz="1400" b="1" dirty="0" smtClean="0">
              <a:latin typeface="Verdana" pitchFamily="-112" charset="0"/>
              <a:ea typeface="Verdana" pitchFamily="-112" charset="0"/>
              <a:cs typeface="Verdana" pitchFamily="-112" charset="0"/>
            </a:endParaRPr>
          </a:p>
          <a:p>
            <a:pPr eaLnBrk="0" hangingPunct="0"/>
            <a:endParaRPr lang="it-IT" sz="1400" b="1" dirty="0" smtClean="0">
              <a:latin typeface="Verdana" pitchFamily="-112" charset="0"/>
              <a:ea typeface="Times New Roman" pitchFamily="-112" charset="0"/>
              <a:cs typeface="Times New Roman" pitchFamily="-112" charset="0"/>
            </a:endParaRPr>
          </a:p>
          <a:p>
            <a:pPr eaLnBrk="0" hangingPunct="0"/>
            <a:r>
              <a:rPr lang="it-IT" sz="1400" b="1" dirty="0" smtClean="0">
                <a:latin typeface="Verdana" pitchFamily="-112" charset="0"/>
                <a:ea typeface="Times New Roman" pitchFamily="-112" charset="0"/>
                <a:cs typeface="Times New Roman" pitchFamily="-112" charset="0"/>
              </a:rPr>
              <a:t>“</a:t>
            </a:r>
            <a:r>
              <a:rPr lang="it-IT" sz="1400" b="1" dirty="0" err="1" smtClean="0">
                <a:latin typeface="Verdana" pitchFamily="-112" charset="0"/>
                <a:ea typeface="Verdana" pitchFamily="-112" charset="0"/>
                <a:cs typeface="Verdana" pitchFamily="-112" charset="0"/>
              </a:rPr>
              <a:t>Kellerei</a:t>
            </a:r>
            <a:r>
              <a:rPr lang="it-IT" sz="1400" b="1" dirty="0" smtClean="0">
                <a:latin typeface="Verdana" pitchFamily="-112" charset="0"/>
                <a:ea typeface="Verdana" pitchFamily="-112" charset="0"/>
                <a:cs typeface="Verdana" pitchFamily="-112" charset="0"/>
              </a:rPr>
              <a:t> </a:t>
            </a:r>
            <a:r>
              <a:rPr lang="it-IT" sz="1400" b="1" dirty="0" err="1">
                <a:latin typeface="Verdana" pitchFamily="-112" charset="0"/>
                <a:ea typeface="Verdana" pitchFamily="-112" charset="0"/>
                <a:cs typeface="Verdana" pitchFamily="-112" charset="0"/>
              </a:rPr>
              <a:t>des</a:t>
            </a:r>
            <a:r>
              <a:rPr lang="it-IT" sz="1400" b="1" dirty="0">
                <a:latin typeface="Verdana" pitchFamily="-112" charset="0"/>
                <a:ea typeface="Verdana" pitchFamily="-112" charset="0"/>
                <a:cs typeface="Verdana" pitchFamily="-112" charset="0"/>
              </a:rPr>
              <a:t> </a:t>
            </a:r>
            <a:r>
              <a:rPr lang="it-IT" sz="1400" b="1" dirty="0" err="1">
                <a:latin typeface="Verdana" pitchFamily="-112" charset="0"/>
                <a:ea typeface="Verdana" pitchFamily="-112" charset="0"/>
                <a:cs typeface="Verdana" pitchFamily="-112" charset="0"/>
              </a:rPr>
              <a:t>Jahres</a:t>
            </a:r>
            <a:r>
              <a:rPr lang="it-IT" sz="1400" b="1" dirty="0">
                <a:latin typeface="Verdana" pitchFamily="-112" charset="0"/>
                <a:ea typeface="Verdana" pitchFamily="-112" charset="0"/>
                <a:cs typeface="Verdana" pitchFamily="-112" charset="0"/>
              </a:rPr>
              <a:t> </a:t>
            </a:r>
            <a:r>
              <a:rPr lang="it-IT" sz="1400" b="1" dirty="0" smtClean="0">
                <a:latin typeface="Verdana" pitchFamily="-112" charset="0"/>
                <a:ea typeface="Verdana" pitchFamily="-112" charset="0"/>
                <a:cs typeface="Verdana" pitchFamily="-112" charset="0"/>
              </a:rPr>
              <a:t>2004”</a:t>
            </a:r>
          </a:p>
          <a:p>
            <a:pPr eaLnBrk="0" hangingPunct="0"/>
            <a:endParaRPr lang="it-IT" sz="1400" b="1" dirty="0">
              <a:latin typeface="Verdana" pitchFamily="-112" charset="0"/>
              <a:ea typeface="Times New Roman" pitchFamily="-112" charset="0"/>
              <a:cs typeface="Times New Roman" pitchFamily="-112" charset="0"/>
            </a:endParaRPr>
          </a:p>
          <a:p>
            <a:pPr eaLnBrk="0" hangingPunct="0"/>
            <a:endParaRPr lang="it-IT" sz="1400" b="1" dirty="0">
              <a:latin typeface="Verdana" pitchFamily="-112" charset="0"/>
              <a:ea typeface="Times New Roman" pitchFamily="-112" charset="0"/>
              <a:cs typeface="Times New Roman" pitchFamily="-112" charset="0"/>
            </a:endParaRPr>
          </a:p>
          <a:p>
            <a:pPr eaLnBrk="0" hangingPunct="0"/>
            <a:r>
              <a:rPr lang="it-IT" sz="1400" b="1" dirty="0">
                <a:latin typeface="Verdana" pitchFamily="-112" charset="0"/>
                <a:ea typeface="Times New Roman" pitchFamily="-112" charset="0"/>
                <a:cs typeface="Times New Roman" pitchFamily="-112" charset="0"/>
              </a:rPr>
              <a:t>n. 31</a:t>
            </a:r>
            <a:r>
              <a:rPr lang="it-IT" sz="1400" b="1" dirty="0" smtClean="0">
                <a:latin typeface="Verdana" pitchFamily="-112" charset="0"/>
                <a:ea typeface="Times New Roman" pitchFamily="-112" charset="0"/>
                <a:cs typeface="Times New Roman" pitchFamily="-112" charset="0"/>
              </a:rPr>
              <a:t> Ganimede </a:t>
            </a:r>
            <a:r>
              <a:rPr lang="it-IT" sz="1400" b="1" dirty="0" err="1" smtClean="0">
                <a:latin typeface="Verdana" pitchFamily="-112" charset="0"/>
                <a:ea typeface="Times New Roman" pitchFamily="-112" charset="0"/>
                <a:cs typeface="Times New Roman" pitchFamily="-112" charset="0"/>
              </a:rPr>
              <a:t>Gärebehälter</a:t>
            </a:r>
            <a:endParaRPr lang="it-IT" sz="1400" b="1" dirty="0">
              <a:latin typeface="Verdana" pitchFamily="-112" charset="0"/>
              <a:ea typeface="Verdana" pitchFamily="-112" charset="0"/>
              <a:cs typeface="Verdana" pitchFamily="-112"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8546" name="Picture 2" descr="\\SERVER\Ganimede server\FOTO\CASA 40 VCR\IMG_5493 MOD.jpg"/>
          <p:cNvPicPr>
            <a:picLocks noChangeAspect="1" noChangeArrowheads="1"/>
          </p:cNvPicPr>
          <p:nvPr/>
        </p:nvPicPr>
        <p:blipFill>
          <a:blip r:embed="rId2"/>
          <a:srcRect/>
          <a:stretch>
            <a:fillRect/>
          </a:stretch>
        </p:blipFill>
        <p:spPr bwMode="auto">
          <a:xfrm>
            <a:off x="1905000" y="1143000"/>
            <a:ext cx="3694113" cy="4800600"/>
          </a:xfrm>
          <a:prstGeom prst="rect">
            <a:avLst/>
          </a:prstGeom>
          <a:noFill/>
          <a:ln w="15875">
            <a:solidFill>
              <a:srgbClr val="000000"/>
            </a:solidFill>
            <a:miter lim="800000"/>
            <a:headEnd/>
            <a:tailEnd/>
          </a:ln>
        </p:spPr>
      </p:pic>
      <p:sp>
        <p:nvSpPr>
          <p:cNvPr id="175107" name="Rectangle 3"/>
          <p:cNvSpPr>
            <a:spLocks noChangeArrowheads="1"/>
          </p:cNvSpPr>
          <p:nvPr/>
        </p:nvSpPr>
        <p:spPr bwMode="auto">
          <a:xfrm>
            <a:off x="5791200" y="2971800"/>
            <a:ext cx="3200400" cy="12192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dirty="0">
                <a:effectLst>
                  <a:outerShdw blurRad="38100" dist="38100" dir="2700000" algn="tl">
                    <a:srgbClr val="DDDDDD"/>
                  </a:outerShdw>
                </a:effectLst>
                <a:latin typeface="Verdana" pitchFamily="-112" charset="0"/>
              </a:rPr>
              <a:t>Vivai Coop. </a:t>
            </a:r>
            <a:r>
              <a:rPr lang="it-IT" sz="1400" b="1" i="1" dirty="0" err="1">
                <a:effectLst>
                  <a:outerShdw blurRad="38100" dist="38100" dir="2700000" algn="tl">
                    <a:srgbClr val="DDDDDD"/>
                  </a:outerShdw>
                </a:effectLst>
                <a:latin typeface="Verdana" pitchFamily="-112" charset="0"/>
              </a:rPr>
              <a:t>Rauscedo</a:t>
            </a:r>
            <a:endParaRPr lang="it-IT" sz="1400" b="1" i="1" dirty="0">
              <a:effectLst>
                <a:outerShdw blurRad="38100" dist="38100" dir="2700000" algn="tl">
                  <a:srgbClr val="DDDDDD"/>
                </a:outerShdw>
              </a:effectLst>
              <a:latin typeface="Verdana" pitchFamily="-112" charset="0"/>
            </a:endParaRPr>
          </a:p>
          <a:p>
            <a:pPr algn="ctr" eaLnBrk="0" hangingPunct="0">
              <a:defRPr/>
            </a:pPr>
            <a:r>
              <a:rPr lang="it-IT" sz="1400" b="1" i="1" dirty="0">
                <a:effectLst>
                  <a:outerShdw blurRad="38100" dist="38100" dir="2700000" algn="tl">
                    <a:srgbClr val="DDDDDD"/>
                  </a:outerShdw>
                </a:effectLst>
                <a:latin typeface="Verdana" pitchFamily="-112" charset="0"/>
              </a:rPr>
              <a:t>CASA 40</a:t>
            </a:r>
          </a:p>
          <a:p>
            <a:pPr algn="ctr" eaLnBrk="0" hangingPunct="0">
              <a:defRPr/>
            </a:pPr>
            <a:r>
              <a:rPr lang="it-IT" sz="1200" i="1" dirty="0" err="1">
                <a:effectLst>
                  <a:outerShdw blurRad="38100" dist="38100" dir="2700000" algn="tl">
                    <a:srgbClr val="DDDDDD"/>
                  </a:outerShdw>
                </a:effectLst>
                <a:latin typeface="Verdana" pitchFamily="-112" charset="0"/>
              </a:rPr>
              <a:t>Rauscedo</a:t>
            </a:r>
            <a:r>
              <a:rPr lang="it-IT" sz="1200" i="1" dirty="0">
                <a:effectLst>
                  <a:outerShdw blurRad="38100" dist="38100" dir="2700000" algn="tl">
                    <a:srgbClr val="DDDDDD"/>
                  </a:outerShdw>
                </a:effectLst>
                <a:latin typeface="Verdana" pitchFamily="-112" charset="0"/>
              </a:rPr>
              <a:t> PN (Friuli) </a:t>
            </a:r>
            <a:r>
              <a:rPr lang="it-IT" sz="1200" i="1" dirty="0" err="1">
                <a:effectLst>
                  <a:outerShdw blurRad="38100" dist="38100" dir="2700000" algn="tl">
                    <a:srgbClr val="DDDDDD"/>
                  </a:outerShdw>
                </a:effectLst>
                <a:latin typeface="Verdana" pitchFamily="-112" charset="0"/>
              </a:rPr>
              <a:t>–</a:t>
            </a:r>
            <a:r>
              <a:rPr lang="it-IT" sz="1200" i="1" dirty="0">
                <a:effectLst>
                  <a:outerShdw blurRad="38100" dist="38100" dir="2700000" algn="tl">
                    <a:srgbClr val="DDDDDD"/>
                  </a:outerShdw>
                </a:effectLst>
                <a:latin typeface="Verdana" pitchFamily="-112" charset="0"/>
              </a:rPr>
              <a:t> ITALIA</a:t>
            </a:r>
          </a:p>
          <a:p>
            <a:pPr algn="ctr" eaLnBrk="0" hangingPunct="0">
              <a:defRPr/>
            </a:pPr>
            <a:r>
              <a:rPr lang="it-IT" sz="1400" b="1" dirty="0">
                <a:effectLst>
                  <a:outerShdw blurRad="38100" dist="38100" dir="2700000" algn="tl">
                    <a:srgbClr val="DDDDDD"/>
                  </a:outerShdw>
                </a:effectLst>
                <a:latin typeface="Verdana" pitchFamily="-112" charset="0"/>
              </a:rPr>
              <a:t>n. </a:t>
            </a:r>
            <a:r>
              <a:rPr lang="it-IT" sz="1400" b="1" dirty="0" err="1">
                <a:effectLst>
                  <a:outerShdw blurRad="38100" dist="38100" dir="2700000" algn="tl">
                    <a:srgbClr val="DDDDDD"/>
                  </a:outerShdw>
                </a:effectLst>
                <a:latin typeface="Verdana" pitchFamily="-112" charset="0"/>
              </a:rPr>
              <a:t>4</a:t>
            </a:r>
            <a:r>
              <a:rPr lang="it-IT" sz="1400" b="1" dirty="0">
                <a:effectLst>
                  <a:outerShdw blurRad="38100" dist="38100" dir="2700000" algn="tl">
                    <a:srgbClr val="DDDDDD"/>
                  </a:outerShdw>
                </a:effectLst>
                <a:latin typeface="Verdana" pitchFamily="-112" charset="0"/>
              </a:rPr>
              <a:t> </a:t>
            </a:r>
            <a:r>
              <a:rPr lang="it-IT" sz="1400" b="1" dirty="0" err="1">
                <a:effectLst>
                  <a:outerShdw blurRad="38100" dist="38100" dir="2700000" algn="tl">
                    <a:srgbClr val="DDDDDD"/>
                  </a:outerShdw>
                </a:effectLst>
                <a:latin typeface="Verdana" pitchFamily="-112" charset="0"/>
              </a:rPr>
              <a:t>–</a:t>
            </a:r>
            <a:r>
              <a:rPr lang="it-IT" sz="1400" b="1" dirty="0">
                <a:effectLst>
                  <a:outerShdw blurRad="38100" dist="38100" dir="2700000" algn="tl">
                    <a:srgbClr val="DDDDDD"/>
                  </a:outerShdw>
                </a:effectLst>
                <a:latin typeface="Verdana" pitchFamily="-112" charset="0"/>
              </a:rPr>
              <a:t> 250</a:t>
            </a:r>
            <a:r>
              <a:rPr lang="it-IT" sz="1400" b="1" dirty="0" smtClean="0">
                <a:effectLst>
                  <a:outerShdw blurRad="38100" dist="38100" dir="2700000" algn="tl">
                    <a:srgbClr val="DDDDDD"/>
                  </a:outerShdw>
                </a:effectLst>
                <a:latin typeface="Verdana" pitchFamily="-112" charset="0"/>
              </a:rPr>
              <a:t> </a:t>
            </a:r>
            <a:r>
              <a:rPr lang="it-IT" sz="1400" b="1" dirty="0" err="1" smtClean="0">
                <a:effectLst>
                  <a:outerShdw blurRad="38100" dist="38100" dir="2700000" algn="tl">
                    <a:srgbClr val="DDDDDD"/>
                  </a:outerShdw>
                </a:effectLst>
                <a:latin typeface="Verdana" pitchFamily="-112" charset="0"/>
              </a:rPr>
              <a:t>lt</a:t>
            </a:r>
            <a:r>
              <a:rPr lang="it-IT" sz="1400" b="1" dirty="0" smtClean="0">
                <a:effectLst>
                  <a:outerShdw blurRad="38100" dist="38100" dir="2700000" algn="tl">
                    <a:srgbClr val="DDDDDD"/>
                  </a:outerShdw>
                </a:effectLst>
                <a:latin typeface="Verdana" pitchFamily="-112" charset="0"/>
              </a:rPr>
              <a:t>.</a:t>
            </a:r>
            <a:endParaRPr lang="it-IT" sz="1400" b="1" dirty="0">
              <a:effectLst>
                <a:outerShdw blurRad="38100" dist="38100" dir="2700000" algn="tl">
                  <a:srgbClr val="DDDDDD"/>
                </a:outerShdw>
              </a:effectLst>
              <a:latin typeface="Verdana" pitchFamily="-112" charset="0"/>
            </a:endParaRPr>
          </a:p>
        </p:txBody>
      </p:sp>
      <p:sp>
        <p:nvSpPr>
          <p:cNvPr id="108548" name="Text Box 4"/>
          <p:cNvSpPr txBox="1">
            <a:spLocks noChangeArrowheads="1"/>
          </p:cNvSpPr>
          <p:nvPr/>
        </p:nvSpPr>
        <p:spPr bwMode="auto">
          <a:xfrm>
            <a:off x="1828800" y="441325"/>
            <a:ext cx="3810000" cy="401638"/>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a:latin typeface="Verdana" pitchFamily="-112" charset="0"/>
                <a:ea typeface="Arial" pitchFamily="-112" charset="0"/>
                <a:cs typeface="Arial" pitchFamily="-112" charset="0"/>
              </a:rPr>
              <a:t>Piccole capacità</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9570" name="Picture 2" descr="Higueruela 016"/>
          <p:cNvPicPr>
            <a:picLocks noChangeAspect="1" noChangeArrowheads="1"/>
          </p:cNvPicPr>
          <p:nvPr/>
        </p:nvPicPr>
        <p:blipFill>
          <a:blip r:embed="rId3"/>
          <a:srcRect b="9816"/>
          <a:stretch>
            <a:fillRect/>
          </a:stretch>
        </p:blipFill>
        <p:spPr bwMode="auto">
          <a:xfrm>
            <a:off x="914400" y="1066800"/>
            <a:ext cx="7162800" cy="4845050"/>
          </a:xfrm>
          <a:prstGeom prst="rect">
            <a:avLst/>
          </a:prstGeom>
          <a:noFill/>
          <a:ln w="19050">
            <a:solidFill>
              <a:srgbClr val="000000"/>
            </a:solidFill>
            <a:miter lim="800000"/>
            <a:headEnd/>
            <a:tailEnd/>
          </a:ln>
        </p:spPr>
      </p:pic>
      <p:sp>
        <p:nvSpPr>
          <p:cNvPr id="145411" name="Rectangle 3"/>
          <p:cNvSpPr>
            <a:spLocks noChangeArrowheads="1"/>
          </p:cNvSpPr>
          <p:nvPr/>
        </p:nvSpPr>
        <p:spPr bwMode="auto">
          <a:xfrm>
            <a:off x="914400" y="6096000"/>
            <a:ext cx="41910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Coop. Agr. Santa Quiteria</a:t>
            </a:r>
            <a:r>
              <a:rPr lang="es-ES_tradnl" sz="1400" i="1">
                <a:effectLst>
                  <a:outerShdw blurRad="38100" dist="38100" dir="2700000" algn="tl">
                    <a:srgbClr val="DDDDDD"/>
                  </a:outerShdw>
                </a:effectLst>
                <a:latin typeface="Verdana" pitchFamily="-112" charset="0"/>
              </a:rPr>
              <a:t> </a:t>
            </a:r>
            <a:br>
              <a:rPr lang="es-ES_tradnl" sz="1400" i="1">
                <a:effectLst>
                  <a:outerShdw blurRad="38100" dist="38100" dir="2700000" algn="tl">
                    <a:srgbClr val="DDDDDD"/>
                  </a:outerShdw>
                </a:effectLst>
                <a:latin typeface="Verdana" pitchFamily="-112" charset="0"/>
              </a:rPr>
            </a:br>
            <a:r>
              <a:rPr lang="es-ES_tradnl" sz="1200" i="1">
                <a:effectLst>
                  <a:outerShdw blurRad="38100" dist="38100" dir="2700000" algn="tl">
                    <a:srgbClr val="DDDDDD"/>
                  </a:outerShdw>
                </a:effectLst>
                <a:latin typeface="Verdana" pitchFamily="-112" charset="0"/>
              </a:rPr>
              <a:t>Higueruela Albacete (Castilla-La Mancha)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n.11 da 165.000 lt..</a:t>
            </a:r>
            <a:endParaRPr lang="es-ES" sz="1600">
              <a:latin typeface="Verdana" pitchFamily="-112"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867400"/>
            <a:ext cx="52578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Coop</a:t>
            </a:r>
            <a:r>
              <a:rPr lang="es-ES_tradnl" sz="1600" b="1" i="1" dirty="0">
                <a:effectLst>
                  <a:outerShdw blurRad="38100" dist="38100" dir="2700000" algn="tl">
                    <a:srgbClr val="DDDDDD"/>
                  </a:outerShdw>
                </a:effectLst>
                <a:latin typeface="Verdana" pitchFamily="-112" charset="0"/>
              </a:rPr>
              <a:t>. La Virgen de las </a:t>
            </a:r>
            <a:r>
              <a:rPr lang="es-ES_tradnl" sz="1600" b="1" i="1" dirty="0" err="1">
                <a:effectLst>
                  <a:outerShdw blurRad="38100" dist="38100" dir="2700000" algn="tl">
                    <a:srgbClr val="DDDDDD"/>
                  </a:outerShdw>
                </a:effectLst>
                <a:latin typeface="Verdana" pitchFamily="-112" charset="0"/>
              </a:rPr>
              <a:t>Vignas</a:t>
            </a:r>
            <a:r>
              <a:rPr lang="es-ES_tradnl" sz="1600" b="1" i="1" dirty="0">
                <a:effectLst>
                  <a:outerShdw blurRad="38100" dist="38100" dir="2700000" algn="tl">
                    <a:srgbClr val="DDDDDD"/>
                  </a:outerShdw>
                </a:effectLst>
                <a:latin typeface="Verdana" pitchFamily="-112" charset="0"/>
              </a:rPr>
              <a:t> de Tomelloso</a:t>
            </a:r>
            <a:r>
              <a:rPr lang="es-ES_tradnl" sz="1400" i="1" dirty="0">
                <a:effectLst>
                  <a:outerShdw blurRad="38100" dist="38100" dir="2700000" algn="tl">
                    <a:srgbClr val="DDDDDD"/>
                  </a:outerShdw>
                </a:effectLst>
                <a:latin typeface="Verdana" pitchFamily="-112" charset="0"/>
              </a:rPr>
              <a:t> </a:t>
            </a:r>
            <a:br>
              <a:rPr lang="es-ES_tradnl" sz="1400" i="1" dirty="0">
                <a:effectLst>
                  <a:outerShdw blurRad="38100" dist="38100" dir="2700000" algn="tl">
                    <a:srgbClr val="DDDDDD"/>
                  </a:outerShdw>
                </a:effectLst>
                <a:latin typeface="Verdana" pitchFamily="-112" charset="0"/>
              </a:rPr>
            </a:br>
            <a:r>
              <a:rPr lang="es-ES_tradnl" sz="1200" i="1" dirty="0">
                <a:effectLst>
                  <a:outerShdw blurRad="38100" dist="38100" dir="2700000" algn="tl">
                    <a:srgbClr val="DDDDDD"/>
                  </a:outerShdw>
                </a:effectLst>
                <a:latin typeface="Verdana" pitchFamily="-112" charset="0"/>
              </a:rPr>
              <a:t>(La Mancha) La </a:t>
            </a:r>
            <a:r>
              <a:rPr lang="es-ES_tradnl" sz="1200" i="1" dirty="0" err="1">
                <a:effectLst>
                  <a:outerShdw blurRad="38100" dist="38100" dir="2700000" algn="tl">
                    <a:srgbClr val="DDDDDD"/>
                  </a:outerShdw>
                </a:effectLst>
                <a:latin typeface="Verdana" pitchFamily="-112" charset="0"/>
              </a:rPr>
              <a:t>più</a:t>
            </a:r>
            <a:r>
              <a:rPr lang="es-ES_tradnl" sz="1200" i="1" dirty="0">
                <a:effectLst>
                  <a:outerShdw blurRad="38100" dist="38100" dir="2700000" algn="tl">
                    <a:srgbClr val="DDDDDD"/>
                  </a:outerShdw>
                </a:effectLst>
                <a:latin typeface="Verdana" pitchFamily="-112" charset="0"/>
              </a:rPr>
              <a:t> grande cantina </a:t>
            </a:r>
            <a:r>
              <a:rPr lang="es-ES_tradnl" sz="1200" i="1" dirty="0" err="1">
                <a:effectLst>
                  <a:outerShdw blurRad="38100" dist="38100" dir="2700000" algn="tl">
                    <a:srgbClr val="DDDDDD"/>
                  </a:outerShdw>
                </a:effectLst>
                <a:latin typeface="Verdana" pitchFamily="-112" charset="0"/>
              </a:rPr>
              <a:t>d’Europa</a:t>
            </a:r>
            <a:endParaRPr lang="es-ES_tradnl" sz="1600" dirty="0">
              <a:latin typeface="Verdana" pitchFamily="-112" charset="0"/>
            </a:endParaRPr>
          </a:p>
          <a:p>
            <a:pPr algn="ctr">
              <a:defRPr/>
            </a:pPr>
            <a:r>
              <a:rPr lang="es-ES_tradnl" sz="1600" dirty="0">
                <a:latin typeface="Verdana" pitchFamily="-112" charset="0"/>
              </a:rPr>
              <a:t> </a:t>
            </a:r>
            <a:r>
              <a:rPr lang="es-ES_tradnl" sz="1600" dirty="0" err="1">
                <a:latin typeface="Verdana" pitchFamily="-112" charset="0"/>
              </a:rPr>
              <a:t>n</a:t>
            </a:r>
            <a:r>
              <a:rPr lang="es-ES_tradnl" sz="1600" dirty="0">
                <a:latin typeface="Verdana" pitchFamily="-112" charset="0"/>
              </a:rPr>
              <a:t>.  </a:t>
            </a:r>
            <a:r>
              <a:rPr lang="es-ES_tradnl" sz="1600" dirty="0" smtClean="0">
                <a:latin typeface="Verdana" pitchFamily="-112" charset="0"/>
              </a:rPr>
              <a:t>18, 200.000 </a:t>
            </a:r>
            <a:r>
              <a:rPr lang="es-ES_tradnl" sz="1600" dirty="0" err="1">
                <a:latin typeface="Verdana" pitchFamily="-112" charset="0"/>
              </a:rPr>
              <a:t>lt</a:t>
            </a:r>
            <a:endParaRPr lang="es-ES" sz="1600" dirty="0">
              <a:latin typeface="Verdana" pitchFamily="-112" charset="0"/>
            </a:endParaRPr>
          </a:p>
        </p:txBody>
      </p:sp>
      <p:pic>
        <p:nvPicPr>
          <p:cNvPr id="111619" name="Immagine 1"/>
          <p:cNvPicPr>
            <a:picLocks noChangeAspect="1"/>
          </p:cNvPicPr>
          <p:nvPr/>
        </p:nvPicPr>
        <p:blipFill>
          <a:blip r:embed="rId3"/>
          <a:srcRect/>
          <a:stretch>
            <a:fillRect/>
          </a:stretch>
        </p:blipFill>
        <p:spPr bwMode="auto">
          <a:xfrm>
            <a:off x="900113" y="1196975"/>
            <a:ext cx="6011862" cy="45085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 </a:t>
            </a:r>
            <a:r>
              <a:rPr lang="en-US" sz="1000" b="1">
                <a:solidFill>
                  <a:srgbClr val="80060D"/>
                </a:solidFill>
                <a:latin typeface="Verdana" pitchFamily="-112" charset="0"/>
              </a:rPr>
              <a:t>Extrativprozess</a:t>
            </a:r>
            <a:endParaRPr lang="it-IT" sz="1000" b="1">
              <a:solidFill>
                <a:srgbClr val="80060D"/>
              </a:solidFill>
              <a:latin typeface="Verdana" pitchFamily="-112" charset="0"/>
            </a:endParaRPr>
          </a:p>
        </p:txBody>
      </p:sp>
      <p:sp>
        <p:nvSpPr>
          <p:cNvPr id="24579" name="Text Box 3"/>
          <p:cNvSpPr txBox="1">
            <a:spLocks noChangeArrowheads="1"/>
          </p:cNvSpPr>
          <p:nvPr/>
        </p:nvSpPr>
        <p:spPr bwMode="auto">
          <a:xfrm>
            <a:off x="533400" y="1447800"/>
            <a:ext cx="5562600" cy="784225"/>
          </a:xfrm>
          <a:prstGeom prst="rect">
            <a:avLst/>
          </a:prstGeom>
          <a:noFill/>
          <a:ln w="9525">
            <a:noFill/>
            <a:miter lim="800000"/>
            <a:headEnd/>
            <a:tailEnd/>
          </a:ln>
        </p:spPr>
        <p:txBody>
          <a:bodyPr>
            <a:prstTxWarp prst="textNoShape">
              <a:avLst/>
            </a:prstTxWarp>
            <a:spAutoFit/>
          </a:bodyPr>
          <a:lstStyle/>
          <a:p>
            <a:pPr hangingPunct="0">
              <a:defRPr/>
            </a:pPr>
            <a:r>
              <a:rPr lang="en-US" sz="1500" b="1" cap="all" dirty="0" err="1">
                <a:solidFill>
                  <a:srgbClr val="80060D"/>
                </a:solidFill>
                <a:latin typeface="Verdana" pitchFamily="-112" charset="0"/>
              </a:rPr>
              <a:t>Extrativprozess</a:t>
            </a:r>
            <a:endParaRPr lang="it-IT" sz="1500" b="1" cap="all" dirty="0">
              <a:solidFill>
                <a:srgbClr val="80060D"/>
              </a:solidFill>
              <a:latin typeface="Verdana" pitchFamily="-112" charset="0"/>
            </a:endParaRPr>
          </a:p>
          <a:p>
            <a:pPr hangingPunct="0">
              <a:defRPr/>
            </a:pPr>
            <a:r>
              <a:rPr lang="en-US" sz="1500" b="1" cap="all" dirty="0" err="1">
                <a:solidFill>
                  <a:srgbClr val="80060D"/>
                </a:solidFill>
                <a:latin typeface="Verdana" pitchFamily="-112" charset="0"/>
              </a:rPr>
              <a:t>Wo</a:t>
            </a:r>
            <a:r>
              <a:rPr lang="en-US" sz="1500" b="1" cap="all" dirty="0">
                <a:solidFill>
                  <a:srgbClr val="80060D"/>
                </a:solidFill>
                <a:latin typeface="Verdana" pitchFamily="-112" charset="0"/>
              </a:rPr>
              <a:t> </a:t>
            </a:r>
            <a:r>
              <a:rPr lang="en-US" sz="1500" b="1" cap="all" dirty="0" err="1">
                <a:solidFill>
                  <a:srgbClr val="80060D"/>
                </a:solidFill>
                <a:latin typeface="Verdana" pitchFamily="-112" charset="0"/>
              </a:rPr>
              <a:t>kommt</a:t>
            </a:r>
            <a:r>
              <a:rPr lang="en-US" sz="1500" b="1" cap="all" dirty="0">
                <a:solidFill>
                  <a:srgbClr val="80060D"/>
                </a:solidFill>
                <a:latin typeface="Verdana" pitchFamily="-112" charset="0"/>
              </a:rPr>
              <a:t> das </a:t>
            </a:r>
            <a:r>
              <a:rPr lang="en-US" sz="1500" b="1" cap="all" dirty="0" err="1">
                <a:solidFill>
                  <a:srgbClr val="80060D"/>
                </a:solidFill>
                <a:latin typeface="Verdana" pitchFamily="-112" charset="0"/>
              </a:rPr>
              <a:t>Ausziehen</a:t>
            </a:r>
            <a:r>
              <a:rPr lang="en-US" sz="1500" b="1" cap="all" dirty="0">
                <a:solidFill>
                  <a:srgbClr val="80060D"/>
                </a:solidFill>
                <a:latin typeface="Verdana" pitchFamily="-112" charset="0"/>
              </a:rPr>
              <a:t>?</a:t>
            </a:r>
            <a:endParaRPr lang="it-IT" sz="1500" b="1" cap="all" dirty="0">
              <a:solidFill>
                <a:srgbClr val="80060D"/>
              </a:solidFill>
              <a:latin typeface="Verdana" pitchFamily="-112" charset="0"/>
            </a:endParaRPr>
          </a:p>
          <a:p>
            <a:pPr eaLnBrk="0" hangingPunct="0">
              <a:lnSpc>
                <a:spcPct val="50000"/>
              </a:lnSpc>
              <a:spcBef>
                <a:spcPct val="50000"/>
              </a:spcBef>
              <a:defRPr/>
            </a:pPr>
            <a:endParaRPr lang="it-IT" sz="1500" b="1" dirty="0">
              <a:latin typeface="Verdana" pitchFamily="-112" charset="0"/>
            </a:endParaRPr>
          </a:p>
        </p:txBody>
      </p:sp>
      <p:pic>
        <p:nvPicPr>
          <p:cNvPr id="24580" name="Picture 4"/>
          <p:cNvPicPr>
            <a:picLocks noChangeAspect="1" noChangeArrowheads="1"/>
          </p:cNvPicPr>
          <p:nvPr/>
        </p:nvPicPr>
        <p:blipFill>
          <a:blip r:embed="rId3"/>
          <a:srcRect/>
          <a:stretch>
            <a:fillRect/>
          </a:stretch>
        </p:blipFill>
        <p:spPr bwMode="auto">
          <a:xfrm>
            <a:off x="1981200" y="2209800"/>
            <a:ext cx="3594100" cy="3832225"/>
          </a:xfrm>
          <a:prstGeom prst="rect">
            <a:avLst/>
          </a:prstGeom>
          <a:noFill/>
          <a:ln w="9525">
            <a:noFill/>
            <a:miter lim="800000"/>
            <a:headEnd/>
            <a:tailEnd/>
          </a:ln>
        </p:spPr>
      </p:pic>
      <p:sp>
        <p:nvSpPr>
          <p:cNvPr id="24581" name="Line 5"/>
          <p:cNvSpPr>
            <a:spLocks noChangeShapeType="1"/>
          </p:cNvSpPr>
          <p:nvPr/>
        </p:nvSpPr>
        <p:spPr bwMode="auto">
          <a:xfrm flipH="1">
            <a:off x="609600" y="2895600"/>
            <a:ext cx="1828800" cy="0"/>
          </a:xfrm>
          <a:prstGeom prst="line">
            <a:avLst/>
          </a:prstGeom>
          <a:noFill/>
          <a:ln w="15875">
            <a:solidFill>
              <a:schemeClr val="tx1"/>
            </a:solidFill>
            <a:round/>
            <a:headEnd/>
            <a:tailEnd/>
          </a:ln>
        </p:spPr>
        <p:txBody>
          <a:bodyPr wrap="none" anchor="ctr">
            <a:prstTxWarp prst="textNoShape">
              <a:avLst/>
            </a:prstTxWarp>
          </a:bodyPr>
          <a:lstStyle/>
          <a:p>
            <a:endParaRPr lang="it-IT"/>
          </a:p>
        </p:txBody>
      </p:sp>
      <p:sp>
        <p:nvSpPr>
          <p:cNvPr id="24582" name="Text Box 6"/>
          <p:cNvSpPr txBox="1">
            <a:spLocks noChangeArrowheads="1"/>
          </p:cNvSpPr>
          <p:nvPr/>
        </p:nvSpPr>
        <p:spPr bwMode="auto">
          <a:xfrm>
            <a:off x="533400" y="2673350"/>
            <a:ext cx="1735138" cy="18462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200" b="1">
                <a:latin typeface="Verdana" pitchFamily="-112" charset="0"/>
              </a:rPr>
              <a:t>SCHALEN </a:t>
            </a:r>
            <a:endParaRPr lang="it-IT" sz="1200" b="1">
              <a:latin typeface="Verdana" pitchFamily="-112" charset="0"/>
            </a:endParaRPr>
          </a:p>
          <a:p>
            <a:pPr eaLnBrk="0" hangingPunct="0">
              <a:spcBef>
                <a:spcPct val="50000"/>
              </a:spcBef>
            </a:pPr>
            <a:r>
              <a:rPr lang="it-IT" sz="1200" b="1">
                <a:latin typeface="Verdana" pitchFamily="-112" charset="0"/>
              </a:rPr>
              <a:t>5-7% del pigiato </a:t>
            </a:r>
            <a:r>
              <a:rPr lang="en-US" sz="1200" b="1">
                <a:latin typeface="Verdana" pitchFamily="-112" charset="0"/>
              </a:rPr>
              <a:t>von Pressen</a:t>
            </a:r>
            <a:r>
              <a:rPr lang="it-IT" sz="1200" b="1">
                <a:latin typeface="Verdana" pitchFamily="-112" charset="0"/>
              </a:rPr>
              <a:t> </a:t>
            </a:r>
          </a:p>
          <a:p>
            <a:pPr eaLnBrk="0" hangingPunct="0">
              <a:spcBef>
                <a:spcPct val="50000"/>
              </a:spcBef>
            </a:pPr>
            <a:r>
              <a:rPr lang="en-US" sz="1200">
                <a:latin typeface="Verdana" pitchFamily="-112" charset="0"/>
              </a:rPr>
              <a:t>Weiche Tunnin </a:t>
            </a:r>
            <a:endParaRPr lang="it-IT" sz="1200">
              <a:latin typeface="Verdana" pitchFamily="-112" charset="0"/>
            </a:endParaRPr>
          </a:p>
          <a:p>
            <a:pPr eaLnBrk="0" hangingPunct="0">
              <a:spcBef>
                <a:spcPct val="50000"/>
              </a:spcBef>
            </a:pPr>
            <a:r>
              <a:rPr lang="en-US" sz="1200">
                <a:latin typeface="Verdana" pitchFamily="-112" charset="0"/>
              </a:rPr>
              <a:t>Farbstoffe</a:t>
            </a:r>
            <a:endParaRPr lang="it-IT" sz="1200">
              <a:latin typeface="Verdana" pitchFamily="-112" charset="0"/>
            </a:endParaRPr>
          </a:p>
          <a:p>
            <a:pPr hangingPunct="0"/>
            <a:endParaRPr lang="en-US" sz="1200">
              <a:latin typeface="Verdana" pitchFamily="-112" charset="0"/>
            </a:endParaRPr>
          </a:p>
          <a:p>
            <a:pPr hangingPunct="0"/>
            <a:r>
              <a:rPr lang="en-US" sz="1200">
                <a:latin typeface="Verdana" pitchFamily="-112" charset="0"/>
              </a:rPr>
              <a:t>Gewürze (oder Vorlünfen)</a:t>
            </a:r>
            <a:endParaRPr lang="it-IT" sz="1200">
              <a:latin typeface="Verdana" pitchFamily="-112" charset="0"/>
            </a:endParaRPr>
          </a:p>
        </p:txBody>
      </p:sp>
      <p:sp>
        <p:nvSpPr>
          <p:cNvPr id="24583" name="Line 7"/>
          <p:cNvSpPr>
            <a:spLocks noChangeShapeType="1"/>
          </p:cNvSpPr>
          <p:nvPr/>
        </p:nvSpPr>
        <p:spPr bwMode="auto">
          <a:xfrm flipH="1">
            <a:off x="609600" y="4654550"/>
            <a:ext cx="2819400" cy="0"/>
          </a:xfrm>
          <a:prstGeom prst="line">
            <a:avLst/>
          </a:prstGeom>
          <a:noFill/>
          <a:ln w="15875">
            <a:solidFill>
              <a:schemeClr val="tx1"/>
            </a:solidFill>
            <a:round/>
            <a:headEnd/>
            <a:tailEnd/>
          </a:ln>
        </p:spPr>
        <p:txBody>
          <a:bodyPr wrap="none" anchor="ctr">
            <a:prstTxWarp prst="textNoShape">
              <a:avLst/>
            </a:prstTxWarp>
          </a:bodyPr>
          <a:lstStyle/>
          <a:p>
            <a:endParaRPr lang="it-IT"/>
          </a:p>
        </p:txBody>
      </p:sp>
      <p:sp>
        <p:nvSpPr>
          <p:cNvPr id="24584" name="Text Box 8"/>
          <p:cNvSpPr txBox="1">
            <a:spLocks noChangeArrowheads="1"/>
          </p:cNvSpPr>
          <p:nvPr/>
        </p:nvSpPr>
        <p:spPr bwMode="auto">
          <a:xfrm>
            <a:off x="527050" y="4648200"/>
            <a:ext cx="2216150" cy="9239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200" b="1">
                <a:latin typeface="Verdana" pitchFamily="-112" charset="0"/>
              </a:rPr>
              <a:t>WEINTRAUBENKENEN </a:t>
            </a:r>
            <a:r>
              <a:rPr lang="it-IT" sz="1200" b="1">
                <a:latin typeface="Verdana" pitchFamily="-112" charset="0"/>
              </a:rPr>
              <a:t/>
            </a:r>
            <a:br>
              <a:rPr lang="it-IT" sz="1200" b="1">
                <a:latin typeface="Verdana" pitchFamily="-112" charset="0"/>
              </a:rPr>
            </a:br>
            <a:r>
              <a:rPr lang="it-IT" sz="1200" b="1">
                <a:latin typeface="Verdana" pitchFamily="-112" charset="0"/>
              </a:rPr>
              <a:t>3-5% von Pressen</a:t>
            </a:r>
            <a:endParaRPr lang="it-IT" sz="1200">
              <a:latin typeface="Verdana" pitchFamily="-112" charset="0"/>
            </a:endParaRPr>
          </a:p>
          <a:p>
            <a:pPr eaLnBrk="0" hangingPunct="0">
              <a:spcBef>
                <a:spcPct val="50000"/>
              </a:spcBef>
            </a:pPr>
            <a:r>
              <a:rPr lang="en-US" sz="1200">
                <a:latin typeface="Verdana" pitchFamily="-112" charset="0"/>
              </a:rPr>
              <a:t>Tunninen oft nicht reif und deshalb agressiv</a:t>
            </a:r>
            <a:r>
              <a:rPr lang="it-IT" sz="1200">
                <a:latin typeface="Verdana" pitchFamily="-112" charset="0"/>
              </a:rPr>
              <a:t> </a:t>
            </a:r>
          </a:p>
        </p:txBody>
      </p:sp>
      <p:sp>
        <p:nvSpPr>
          <p:cNvPr id="24585" name="Text Box 9"/>
          <p:cNvSpPr txBox="1">
            <a:spLocks noChangeArrowheads="1"/>
          </p:cNvSpPr>
          <p:nvPr/>
        </p:nvSpPr>
        <p:spPr bwMode="auto">
          <a:xfrm>
            <a:off x="6248400" y="1143000"/>
            <a:ext cx="2514600" cy="4800600"/>
          </a:xfrm>
          <a:prstGeom prst="rect">
            <a:avLst/>
          </a:prstGeom>
          <a:noFill/>
          <a:ln w="9525">
            <a:noFill/>
            <a:miter lim="800000"/>
            <a:headEnd/>
            <a:tailEnd/>
          </a:ln>
        </p:spPr>
        <p:txBody>
          <a:bodyPr>
            <a:prstTxWarp prst="textNoShape">
              <a:avLst/>
            </a:prstTxWarp>
          </a:bodyPr>
          <a:lstStyle/>
          <a:p>
            <a:pPr hangingPunct="0"/>
            <a:r>
              <a:rPr lang="en-US" sz="1200">
                <a:solidFill>
                  <a:srgbClr val="797979"/>
                </a:solidFill>
                <a:latin typeface="Verdana" pitchFamily="-112" charset="0"/>
              </a:rPr>
              <a:t>Wenn dasstimmt, dass ein guter Wein im Weingarten entsteht ist es auch richtig, dass ein Ausziehenprozess in Weinkeller muss man den Rohstoff, der eine wirksame Weinbau produziert hat.</a:t>
            </a:r>
            <a:endParaRPr lang="it-IT" sz="1200">
              <a:solidFill>
                <a:srgbClr val="797979"/>
              </a:solidFill>
              <a:latin typeface="Verdana" pitchFamily="-112" charset="0"/>
            </a:endParaRPr>
          </a:p>
          <a:p>
            <a:pPr hangingPunct="0"/>
            <a:r>
              <a:rPr lang="en-US" sz="1200">
                <a:solidFill>
                  <a:srgbClr val="797979"/>
                </a:solidFill>
                <a:latin typeface="Verdana" pitchFamily="-112" charset="0"/>
              </a:rPr>
              <a:t> </a:t>
            </a:r>
            <a:endParaRPr lang="it-IT" sz="1200">
              <a:solidFill>
                <a:srgbClr val="797979"/>
              </a:solidFill>
              <a:latin typeface="Verdana" pitchFamily="-112" charset="0"/>
            </a:endParaRPr>
          </a:p>
          <a:p>
            <a:pPr hangingPunct="0"/>
            <a:r>
              <a:rPr lang="en-US" sz="1200">
                <a:solidFill>
                  <a:srgbClr val="797979"/>
                </a:solidFill>
                <a:latin typeface="Verdana" pitchFamily="-112" charset="0"/>
              </a:rPr>
              <a:t>Die solide Teil in dem Most, die zirca 10% ist (dürr Trester), sind von Weintreubenkerne( von 3% bis 5%) und Schalen (von 5% bis 7%) darfstellt.</a:t>
            </a:r>
            <a:endParaRPr lang="it-IT" sz="1200">
              <a:solidFill>
                <a:srgbClr val="797979"/>
              </a:solidFill>
              <a:latin typeface="Verdana" pitchFamily="-112" charset="0"/>
            </a:endParaRPr>
          </a:p>
          <a:p>
            <a:pPr hangingPunct="0"/>
            <a:r>
              <a:rPr lang="en-US" sz="1200">
                <a:solidFill>
                  <a:srgbClr val="797979"/>
                </a:solidFill>
                <a:latin typeface="Verdana" pitchFamily="-112" charset="0"/>
              </a:rPr>
              <a:t>Die Prozentsatz von den Schalen (süss und weich Tanines) ist in bezug auf die Prozentsatz von den Weintraubenkenen ( agresiv und bitter Taninen) nicht so vorherrschend.</a:t>
            </a:r>
            <a:endParaRPr lang="it-IT" sz="1200">
              <a:solidFill>
                <a:srgbClr val="797979"/>
              </a:solidFill>
              <a:latin typeface="Verdana" pitchFamily="-112" charset="0"/>
            </a:endParaRPr>
          </a:p>
          <a:p>
            <a:pPr hangingPunct="0"/>
            <a:r>
              <a:rPr lang="en-US" sz="1200">
                <a:solidFill>
                  <a:srgbClr val="797979"/>
                </a:solidFill>
                <a:latin typeface="Verdana" pitchFamily="-112" charset="0"/>
              </a:rPr>
              <a:t>In der Shale finden wir nicht nur Taninen aber auch Farbstoffe und Gewürze (oder Vorlünfen).</a:t>
            </a:r>
            <a:endParaRPr lang="it-IT" sz="1200">
              <a:solidFill>
                <a:srgbClr val="797979"/>
              </a:solidFill>
              <a:latin typeface="Verdana" pitchFamily="-112" charset="0"/>
            </a:endParaRPr>
          </a:p>
          <a:p>
            <a:pPr hangingPunct="0"/>
            <a:r>
              <a:rPr lang="en-US" sz="1200">
                <a:solidFill>
                  <a:srgbClr val="797979"/>
                </a:solidFill>
                <a:latin typeface="Verdana" pitchFamily="-112" charset="0"/>
              </a:rPr>
              <a:t> </a:t>
            </a:r>
            <a:endParaRPr lang="it-IT" sz="1200">
              <a:solidFill>
                <a:srgbClr val="797979"/>
              </a:solidFill>
              <a:latin typeface="Verdana" pitchFamily="-112" charset="0"/>
            </a:endParaRPr>
          </a:p>
          <a:p>
            <a:endParaRPr lang="it-IT" sz="1200">
              <a:latin typeface="Verdana" pitchFamily="-112" charset="0"/>
            </a:endParaRPr>
          </a:p>
        </p:txBody>
      </p:sp>
      <p:sp>
        <p:nvSpPr>
          <p:cNvPr id="24586" name="Text Box 10"/>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66253B3-E38A-014C-A7E6-806C85F92ED6}" type="slidenum">
              <a:rPr lang="it-IT" sz="1000" b="1">
                <a:solidFill>
                  <a:srgbClr val="80060D"/>
                </a:solidFill>
                <a:latin typeface="Verdana" pitchFamily="-112" charset="0"/>
              </a:rPr>
              <a:pPr eaLnBrk="0" hangingPunct="0">
                <a:spcBef>
                  <a:spcPct val="50000"/>
                </a:spcBef>
              </a:pPr>
              <a:t>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3666" name="Picture 2" descr="\\Ganimede-xadnfn\documenti\Ganimede Server\FOTO E TESTI SPAGNA\FOTO\ISTALLAZIONI Ganimede\Foto scariche x email\Alpera.JPG"/>
          <p:cNvPicPr>
            <a:picLocks noChangeAspect="1" noChangeArrowheads="1"/>
          </p:cNvPicPr>
          <p:nvPr/>
        </p:nvPicPr>
        <p:blipFill>
          <a:blip r:embed="rId3"/>
          <a:srcRect/>
          <a:stretch>
            <a:fillRect/>
          </a:stretch>
        </p:blipFill>
        <p:spPr bwMode="auto">
          <a:xfrm>
            <a:off x="4486275" y="15875"/>
            <a:ext cx="4648200" cy="3484563"/>
          </a:xfrm>
          <a:prstGeom prst="rect">
            <a:avLst/>
          </a:prstGeom>
          <a:noFill/>
          <a:ln w="19050">
            <a:solidFill>
              <a:schemeClr val="tx1"/>
            </a:solidFill>
            <a:miter lim="800000"/>
            <a:headEnd/>
            <a:tailEnd/>
          </a:ln>
        </p:spPr>
      </p:pic>
      <p:pic>
        <p:nvPicPr>
          <p:cNvPr id="113667" name="Picture 3" descr="\\Ganimede-xadnfn\documenti\Ganimede Server\FOTO E TESTI SPAGNA\FOTO\ISTALLAZIONI Ganimede\Foto scariche x email\Fuensalida.JPG"/>
          <p:cNvPicPr>
            <a:picLocks noChangeAspect="1" noChangeArrowheads="1"/>
          </p:cNvPicPr>
          <p:nvPr/>
        </p:nvPicPr>
        <p:blipFill>
          <a:blip r:embed="rId4"/>
          <a:srcRect/>
          <a:stretch>
            <a:fillRect/>
          </a:stretch>
        </p:blipFill>
        <p:spPr bwMode="auto">
          <a:xfrm>
            <a:off x="19050" y="3543300"/>
            <a:ext cx="4419600" cy="3313113"/>
          </a:xfrm>
          <a:prstGeom prst="rect">
            <a:avLst/>
          </a:prstGeom>
          <a:noFill/>
          <a:ln w="19050">
            <a:solidFill>
              <a:schemeClr val="tx1"/>
            </a:solidFill>
            <a:miter lim="800000"/>
            <a:headEnd/>
            <a:tailEnd/>
          </a:ln>
        </p:spPr>
      </p:pic>
      <p:sp>
        <p:nvSpPr>
          <p:cNvPr id="149508" name="Rectangle 4"/>
          <p:cNvSpPr>
            <a:spLocks noChangeArrowheads="1"/>
          </p:cNvSpPr>
          <p:nvPr/>
        </p:nvSpPr>
        <p:spPr bwMode="auto">
          <a:xfrm>
            <a:off x="1143000" y="1066800"/>
            <a:ext cx="32766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Coop</a:t>
            </a:r>
            <a:r>
              <a:rPr lang="es-ES_tradnl" sz="1600" b="1" i="1" dirty="0">
                <a:effectLst>
                  <a:outerShdw blurRad="38100" dist="38100" dir="2700000" algn="tl">
                    <a:srgbClr val="DDDDDD"/>
                  </a:outerShdw>
                </a:effectLst>
                <a:latin typeface="Verdana" pitchFamily="-112" charset="0"/>
              </a:rPr>
              <a:t>. Agr. Santa Cruz</a:t>
            </a:r>
            <a:r>
              <a:rPr lang="es-ES_tradnl" sz="1400" i="1" dirty="0">
                <a:effectLst>
                  <a:outerShdw blurRad="38100" dist="38100" dir="2700000" algn="tl">
                    <a:srgbClr val="DDDDDD"/>
                  </a:outerShdw>
                </a:effectLst>
                <a:latin typeface="Verdana" pitchFamily="-112" charset="0"/>
              </a:rPr>
              <a:t/>
            </a:r>
            <a:br>
              <a:rPr lang="es-ES_tradnl" sz="1400" i="1" dirty="0">
                <a:effectLst>
                  <a:outerShdw blurRad="38100" dist="38100" dir="2700000" algn="tl">
                    <a:srgbClr val="DDDDDD"/>
                  </a:outerShdw>
                </a:effectLst>
                <a:latin typeface="Verdana" pitchFamily="-112" charset="0"/>
              </a:rPr>
            </a:br>
            <a:r>
              <a:rPr lang="es-ES_tradnl" sz="1200" i="1" dirty="0" err="1">
                <a:effectLst>
                  <a:outerShdw blurRad="38100" dist="38100" dir="2700000" algn="tl">
                    <a:srgbClr val="DDDDDD"/>
                  </a:outerShdw>
                </a:effectLst>
                <a:latin typeface="Verdana" pitchFamily="-112" charset="0"/>
              </a:rPr>
              <a:t>Alpera</a:t>
            </a:r>
            <a:r>
              <a:rPr lang="es-ES_tradnl" sz="1200" i="1" dirty="0">
                <a:effectLst>
                  <a:outerShdw blurRad="38100" dist="38100" dir="2700000" algn="tl">
                    <a:srgbClr val="DDDDDD"/>
                  </a:outerShdw>
                </a:effectLst>
                <a:latin typeface="Verdana" pitchFamily="-112" charset="0"/>
              </a:rPr>
              <a:t> Albacete</a:t>
            </a:r>
            <a:r>
              <a:rPr lang="es-ES_tradnl" sz="1400" i="1" dirty="0">
                <a:effectLst>
                  <a:outerShdw blurRad="38100" dist="38100" dir="2700000" algn="tl">
                    <a:srgbClr val="DDDDDD"/>
                  </a:outerShdw>
                </a:effectLst>
                <a:latin typeface="Verdana" pitchFamily="-112" charset="0"/>
              </a:rPr>
              <a:t> </a:t>
            </a:r>
            <a:r>
              <a:rPr lang="es-ES_tradnl" sz="1200" i="1" dirty="0">
                <a:effectLst>
                  <a:outerShdw blurRad="38100" dist="38100" dir="2700000" algn="tl">
                    <a:srgbClr val="DDDDDD"/>
                  </a:outerShdw>
                </a:effectLst>
                <a:latin typeface="Verdana" pitchFamily="-112" charset="0"/>
              </a:rPr>
              <a:t> (Castilla- La Mancha)</a:t>
            </a:r>
            <a:br>
              <a:rPr lang="es-ES_tradnl" sz="1200" i="1" dirty="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 </a:t>
            </a:r>
            <a:r>
              <a:rPr lang="es-ES_tradnl" sz="1600" dirty="0" smtClean="0">
                <a:latin typeface="Verdana" pitchFamily="-112" charset="0"/>
              </a:rPr>
              <a:t>15, 200.000 </a:t>
            </a:r>
            <a:r>
              <a:rPr lang="es-ES_tradnl" sz="1600" dirty="0" err="1">
                <a:latin typeface="Verdana" pitchFamily="-112" charset="0"/>
              </a:rPr>
              <a:t>lt</a:t>
            </a:r>
            <a:r>
              <a:rPr lang="es-ES_tradnl" sz="1600" dirty="0">
                <a:latin typeface="Verdana" pitchFamily="-112" charset="0"/>
              </a:rPr>
              <a:t>.</a:t>
            </a:r>
            <a:endParaRPr lang="es-ES" sz="1600" dirty="0">
              <a:latin typeface="Verdana" pitchFamily="-112" charset="0"/>
            </a:endParaRPr>
          </a:p>
        </p:txBody>
      </p:sp>
      <p:sp>
        <p:nvSpPr>
          <p:cNvPr id="149509" name="Rectangle 5"/>
          <p:cNvSpPr>
            <a:spLocks noChangeArrowheads="1"/>
          </p:cNvSpPr>
          <p:nvPr/>
        </p:nvSpPr>
        <p:spPr bwMode="auto">
          <a:xfrm>
            <a:off x="4648200" y="4572000"/>
            <a:ext cx="27432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Coop</a:t>
            </a:r>
            <a:r>
              <a:rPr lang="es-ES_tradnl" sz="1600" b="1" i="1" dirty="0">
                <a:effectLst>
                  <a:outerShdw blurRad="38100" dist="38100" dir="2700000" algn="tl">
                    <a:srgbClr val="DDDDDD"/>
                  </a:outerShdw>
                </a:effectLst>
                <a:latin typeface="Verdana" pitchFamily="-112" charset="0"/>
              </a:rPr>
              <a:t>. Agr. </a:t>
            </a:r>
            <a:r>
              <a:rPr lang="es-ES_tradnl" sz="1600" b="1" i="1" dirty="0" err="1">
                <a:effectLst>
                  <a:outerShdw blurRad="38100" dist="38100" dir="2700000" algn="tl">
                    <a:srgbClr val="DDDDDD"/>
                  </a:outerShdw>
                </a:effectLst>
                <a:latin typeface="Verdana" pitchFamily="-112" charset="0"/>
              </a:rPr>
              <a:t>Fuensalida</a:t>
            </a:r>
            <a:r>
              <a:rPr lang="es-ES_tradnl" sz="1400" i="1" dirty="0">
                <a:effectLst>
                  <a:outerShdw blurRad="38100" dist="38100" dir="2700000" algn="tl">
                    <a:srgbClr val="DDDDDD"/>
                  </a:outerShdw>
                </a:effectLst>
                <a:latin typeface="Verdana" pitchFamily="-112" charset="0"/>
              </a:rPr>
              <a:t> </a:t>
            </a:r>
            <a:br>
              <a:rPr lang="es-ES_tradnl" sz="1400" i="1" dirty="0">
                <a:effectLst>
                  <a:outerShdw blurRad="38100" dist="38100" dir="2700000" algn="tl">
                    <a:srgbClr val="DDDDDD"/>
                  </a:outerShdw>
                </a:effectLst>
                <a:latin typeface="Verdana" pitchFamily="-112" charset="0"/>
              </a:rPr>
            </a:br>
            <a:r>
              <a:rPr lang="es-ES_tradnl" sz="1200" i="1" dirty="0">
                <a:effectLst>
                  <a:outerShdw blurRad="38100" dist="38100" dir="2700000" algn="tl">
                    <a:srgbClr val="DDDDDD"/>
                  </a:outerShdw>
                </a:effectLst>
                <a:latin typeface="Verdana" pitchFamily="-112" charset="0"/>
              </a:rPr>
              <a:t>Toledo (Castilla-La Mancha)</a:t>
            </a:r>
            <a:br>
              <a:rPr lang="es-ES_tradnl" sz="1200" i="1" dirty="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 </a:t>
            </a:r>
            <a:r>
              <a:rPr lang="es-ES_tradnl" sz="1600" dirty="0" smtClean="0">
                <a:latin typeface="Verdana" pitchFamily="-112" charset="0"/>
              </a:rPr>
              <a:t>5, 165.000 </a:t>
            </a:r>
            <a:r>
              <a:rPr lang="es-ES_tradnl" sz="1600" dirty="0" err="1">
                <a:latin typeface="Verdana" pitchFamily="-112" charset="0"/>
              </a:rPr>
              <a:t>lt</a:t>
            </a:r>
            <a:r>
              <a:rPr lang="es-ES_tradnl" sz="1600" dirty="0">
                <a:latin typeface="Verdana" pitchFamily="-112" charset="0"/>
              </a:rPr>
              <a:t>.</a:t>
            </a:r>
            <a:endParaRPr lang="es-ES" sz="1600" dirty="0">
              <a:latin typeface="Verdana" pitchFamily="-112"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5714" name="Picture 2" descr="\\Ganimede-xadnfn\documenti\Ganimede Server\FOTO E TESTI SPAGNA\FOTO\ISTALLAZIONI Ganimede\Foto scariche x email\Inagroga.JPG"/>
          <p:cNvPicPr>
            <a:picLocks noChangeAspect="1" noChangeArrowheads="1"/>
          </p:cNvPicPr>
          <p:nvPr/>
        </p:nvPicPr>
        <p:blipFill>
          <a:blip r:embed="rId3"/>
          <a:srcRect/>
          <a:stretch>
            <a:fillRect/>
          </a:stretch>
        </p:blipFill>
        <p:spPr bwMode="auto">
          <a:xfrm>
            <a:off x="4537075" y="19050"/>
            <a:ext cx="4616450" cy="3460750"/>
          </a:xfrm>
          <a:prstGeom prst="rect">
            <a:avLst/>
          </a:prstGeom>
          <a:noFill/>
          <a:ln w="19050">
            <a:solidFill>
              <a:schemeClr val="tx1"/>
            </a:solidFill>
            <a:miter lim="800000"/>
            <a:headEnd/>
            <a:tailEnd/>
          </a:ln>
        </p:spPr>
      </p:pic>
      <p:pic>
        <p:nvPicPr>
          <p:cNvPr id="115715" name="Picture 3" descr="\\Ganimede-xadnfn\documenti\Ganimede Server\FOTO E TESTI SPAGNA\FOTO\ISTALLAZIONI Ganimede\Foto scariche x email\Villamalea.JPG"/>
          <p:cNvPicPr>
            <a:picLocks noChangeAspect="1" noChangeArrowheads="1"/>
          </p:cNvPicPr>
          <p:nvPr/>
        </p:nvPicPr>
        <p:blipFill>
          <a:blip r:embed="rId4"/>
          <a:srcRect/>
          <a:stretch>
            <a:fillRect/>
          </a:stretch>
        </p:blipFill>
        <p:spPr bwMode="auto">
          <a:xfrm>
            <a:off x="19050" y="3495675"/>
            <a:ext cx="4495800" cy="3370263"/>
          </a:xfrm>
          <a:prstGeom prst="rect">
            <a:avLst/>
          </a:prstGeom>
          <a:noFill/>
          <a:ln w="19050">
            <a:solidFill>
              <a:schemeClr val="tx1"/>
            </a:solidFill>
            <a:miter lim="800000"/>
            <a:headEnd/>
            <a:tailEnd/>
          </a:ln>
        </p:spPr>
      </p:pic>
      <p:sp>
        <p:nvSpPr>
          <p:cNvPr id="151556" name="Rectangle 4"/>
          <p:cNvSpPr>
            <a:spLocks noChangeArrowheads="1"/>
          </p:cNvSpPr>
          <p:nvPr/>
        </p:nvSpPr>
        <p:spPr bwMode="auto">
          <a:xfrm>
            <a:off x="4648200" y="49530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Coop</a:t>
            </a:r>
            <a:r>
              <a:rPr lang="es-ES_tradnl" sz="1600" b="1" i="1" dirty="0">
                <a:effectLst>
                  <a:outerShdw blurRad="38100" dist="38100" dir="2700000" algn="tl">
                    <a:srgbClr val="DDDDDD"/>
                  </a:outerShdw>
                </a:effectLst>
                <a:latin typeface="Verdana" pitchFamily="-112" charset="0"/>
              </a:rPr>
              <a:t>. Agr. San Antonio Abad</a:t>
            </a:r>
          </a:p>
          <a:p>
            <a:pPr algn="ctr">
              <a:defRPr/>
            </a:pPr>
            <a:r>
              <a:rPr lang="es-ES_tradnl" sz="1200" i="1" dirty="0" err="1">
                <a:effectLst>
                  <a:outerShdw blurRad="38100" dist="38100" dir="2700000" algn="tl">
                    <a:srgbClr val="DDDDDD"/>
                  </a:outerShdw>
                </a:effectLst>
                <a:latin typeface="Verdana" pitchFamily="-112" charset="0"/>
              </a:rPr>
              <a:t>Villamalea</a:t>
            </a:r>
            <a:r>
              <a:rPr lang="es-ES_tradnl" sz="1200" i="1" dirty="0">
                <a:effectLst>
                  <a:outerShdw blurRad="38100" dist="38100" dir="2700000" algn="tl">
                    <a:srgbClr val="DDDDDD"/>
                  </a:outerShdw>
                </a:effectLst>
                <a:latin typeface="Verdana" pitchFamily="-112" charset="0"/>
              </a:rPr>
              <a:t> </a:t>
            </a:r>
            <a:r>
              <a:rPr lang="es-ES_tradnl" sz="1200" i="1" dirty="0" err="1">
                <a:effectLst>
                  <a:outerShdw blurRad="38100" dist="38100" dir="2700000" algn="tl">
                    <a:srgbClr val="DDDDDD"/>
                  </a:outerShdw>
                </a:effectLst>
                <a:latin typeface="Verdana" pitchFamily="-112" charset="0"/>
              </a:rPr>
              <a:t>Albacete(La</a:t>
            </a:r>
            <a:r>
              <a:rPr lang="es-ES_tradnl" sz="1200" i="1" dirty="0">
                <a:effectLst>
                  <a:outerShdw blurRad="38100" dist="38100" dir="2700000" algn="tl">
                    <a:srgbClr val="DDDDDD"/>
                  </a:outerShdw>
                </a:effectLst>
                <a:latin typeface="Verdana" pitchFamily="-112" charset="0"/>
              </a:rPr>
              <a:t> Mancha)</a:t>
            </a:r>
            <a:br>
              <a:rPr lang="es-ES_tradnl" sz="1200" i="1" dirty="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4, 165.000 </a:t>
            </a:r>
            <a:r>
              <a:rPr lang="es-ES_tradnl" sz="1600" dirty="0" err="1">
                <a:latin typeface="Verdana" pitchFamily="-112" charset="0"/>
              </a:rPr>
              <a:t>lt</a:t>
            </a:r>
            <a:r>
              <a:rPr lang="es-ES_tradnl" sz="1600" dirty="0">
                <a:latin typeface="Verdana" pitchFamily="-112" charset="0"/>
              </a:rPr>
              <a:t>.</a:t>
            </a:r>
            <a:endParaRPr lang="es-ES" sz="1600" dirty="0">
              <a:latin typeface="Verdana" pitchFamily="-112" charset="0"/>
            </a:endParaRPr>
          </a:p>
        </p:txBody>
      </p:sp>
      <p:sp>
        <p:nvSpPr>
          <p:cNvPr id="151557" name="Rectangle 5"/>
          <p:cNvSpPr>
            <a:spLocks noChangeArrowheads="1"/>
          </p:cNvSpPr>
          <p:nvPr/>
        </p:nvSpPr>
        <p:spPr bwMode="auto">
          <a:xfrm>
            <a:off x="1447800" y="1143000"/>
            <a:ext cx="2752725"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Inagroga</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S.A.T</a:t>
            </a:r>
            <a:r>
              <a:rPr lang="es-ES_tradnl" sz="1600" b="1" i="1" dirty="0">
                <a:effectLst>
                  <a:outerShdw blurRad="38100" dist="38100" dir="2700000" algn="tl">
                    <a:srgbClr val="DDDDDD"/>
                  </a:outerShdw>
                </a:effectLst>
                <a:latin typeface="Verdana" pitchFamily="-112" charset="0"/>
              </a:rPr>
              <a:t>. 2485</a:t>
            </a:r>
            <a:r>
              <a:rPr lang="es-ES_tradnl" sz="1400" i="1" dirty="0">
                <a:effectLst>
                  <a:outerShdw blurRad="38100" dist="38100" dir="2700000" algn="tl">
                    <a:srgbClr val="DDDDDD"/>
                  </a:outerShdw>
                </a:effectLst>
                <a:latin typeface="Verdana" pitchFamily="-112" charset="0"/>
              </a:rPr>
              <a:t> </a:t>
            </a:r>
            <a:br>
              <a:rPr lang="es-ES_tradnl" sz="1400" i="1" dirty="0">
                <a:effectLst>
                  <a:outerShdw blurRad="38100" dist="38100" dir="2700000" algn="tl">
                    <a:srgbClr val="DDDDDD"/>
                  </a:outerShdw>
                </a:effectLst>
                <a:latin typeface="Verdana" pitchFamily="-112" charset="0"/>
              </a:rPr>
            </a:br>
            <a:r>
              <a:rPr lang="es-ES_tradnl" sz="1200" i="1" dirty="0">
                <a:effectLst>
                  <a:outerShdw blurRad="38100" dist="38100" dir="2700000" algn="tl">
                    <a:srgbClr val="DDDDDD"/>
                  </a:outerShdw>
                </a:effectLst>
                <a:latin typeface="Verdana" pitchFamily="-112" charset="0"/>
              </a:rPr>
              <a:t>Los Santos de </a:t>
            </a:r>
            <a:r>
              <a:rPr lang="es-ES_tradnl" sz="1200" i="1" dirty="0" err="1">
                <a:effectLst>
                  <a:outerShdw blurRad="38100" dist="38100" dir="2700000" algn="tl">
                    <a:srgbClr val="DDDDDD"/>
                  </a:outerShdw>
                </a:effectLst>
                <a:latin typeface="Verdana" pitchFamily="-112" charset="0"/>
              </a:rPr>
              <a:t>Maimona</a:t>
            </a:r>
            <a:r>
              <a:rPr lang="es-ES_tradnl" sz="1200" i="1" dirty="0">
                <a:effectLst>
                  <a:outerShdw blurRad="38100" dist="38100" dir="2700000" algn="tl">
                    <a:srgbClr val="DDDDDD"/>
                  </a:outerShdw>
                </a:effectLst>
                <a:latin typeface="Verdana" pitchFamily="-112" charset="0"/>
              </a:rPr>
              <a:t> (Badajoz)</a:t>
            </a:r>
            <a:br>
              <a:rPr lang="es-ES_tradnl" sz="1200" i="1" dirty="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6, 100.000 </a:t>
            </a:r>
            <a:r>
              <a:rPr lang="es-ES_tradnl" sz="1600" dirty="0" err="1">
                <a:latin typeface="Verdana" pitchFamily="-112" charset="0"/>
              </a:rPr>
              <a:t>lt</a:t>
            </a:r>
            <a:r>
              <a:rPr lang="es-ES_tradnl" sz="1600" dirty="0">
                <a:latin typeface="Verdana" pitchFamily="-112" charset="0"/>
              </a:rPr>
              <a:t>.</a:t>
            </a:r>
            <a:endParaRPr lang="es-ES" sz="1600" dirty="0">
              <a:latin typeface="Verdana" pitchFamily="-112"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914400" y="5791200"/>
            <a:ext cx="55626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a:effectLst>
                  <a:outerShdw blurRad="38100" dist="38100" dir="2700000" algn="tl">
                    <a:srgbClr val="DDDDDD"/>
                  </a:outerShdw>
                </a:effectLst>
                <a:latin typeface="Verdana" pitchFamily="-112" charset="0"/>
                <a:ea typeface="+mn-ea"/>
                <a:cs typeface="+mn-cs"/>
              </a:rPr>
              <a:t>Bodegas </a:t>
            </a:r>
            <a:r>
              <a:rPr lang="es-ES_tradnl" sz="1600" b="1" i="1" dirty="0" err="1">
                <a:effectLst>
                  <a:outerShdw blurRad="38100" dist="38100" dir="2700000" algn="tl">
                    <a:srgbClr val="DDDDDD"/>
                  </a:outerShdw>
                </a:effectLst>
                <a:latin typeface="Verdana" pitchFamily="-112" charset="0"/>
                <a:ea typeface="+mn-ea"/>
                <a:cs typeface="+mn-cs"/>
              </a:rPr>
              <a:t>Stratvs</a:t>
            </a:r>
            <a:r>
              <a:rPr lang="es-ES_tradnl" sz="1400" i="1" dirty="0">
                <a:effectLst>
                  <a:outerShdw blurRad="38100" dist="38100" dir="2700000" algn="tl">
                    <a:srgbClr val="DDDDDD"/>
                  </a:outerShdw>
                </a:effectLst>
                <a:latin typeface="Verdana" pitchFamily="-112" charset="0"/>
                <a:ea typeface="+mn-ea"/>
                <a:cs typeface="+mn-cs"/>
              </a:rPr>
              <a:t> </a:t>
            </a:r>
            <a:br>
              <a:rPr lang="es-ES_tradnl" sz="1400" i="1" dirty="0">
                <a:effectLst>
                  <a:outerShdw blurRad="38100" dist="38100" dir="2700000" algn="tl">
                    <a:srgbClr val="DDDDDD"/>
                  </a:outerShdw>
                </a:effectLst>
                <a:latin typeface="Verdana" pitchFamily="-112" charset="0"/>
                <a:ea typeface="+mn-ea"/>
                <a:cs typeface="+mn-cs"/>
              </a:rPr>
            </a:br>
            <a:r>
              <a:rPr lang="es-ES_tradnl" sz="1200" i="1" dirty="0">
                <a:effectLst>
                  <a:outerShdw blurRad="38100" dist="38100" dir="2700000" algn="tl">
                    <a:srgbClr val="DDDDDD"/>
                  </a:outerShdw>
                </a:effectLst>
                <a:latin typeface="Verdana" pitchFamily="-112" charset="0"/>
                <a:ea typeface="+mn-ea"/>
                <a:cs typeface="+mn-cs"/>
              </a:rPr>
              <a:t>La </a:t>
            </a:r>
            <a:r>
              <a:rPr lang="es-ES_tradnl" sz="1200" i="1" dirty="0" err="1">
                <a:effectLst>
                  <a:outerShdw blurRad="38100" dist="38100" dir="2700000" algn="tl">
                    <a:srgbClr val="DDDDDD"/>
                  </a:outerShdw>
                </a:effectLst>
                <a:latin typeface="Verdana" pitchFamily="-112" charset="0"/>
                <a:ea typeface="+mn-ea"/>
                <a:cs typeface="+mn-cs"/>
              </a:rPr>
              <a:t>Geria</a:t>
            </a:r>
            <a:r>
              <a:rPr lang="es-ES_tradnl" sz="1200" i="1" dirty="0">
                <a:effectLst>
                  <a:outerShdw blurRad="38100" dist="38100" dir="2700000" algn="tl">
                    <a:srgbClr val="DDDDDD"/>
                  </a:outerShdw>
                </a:effectLst>
                <a:latin typeface="Verdana" pitchFamily="-112" charset="0"/>
                <a:ea typeface="+mn-ea"/>
                <a:cs typeface="+mn-cs"/>
              </a:rPr>
              <a:t>- Lanzarote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Islas Canarias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smtClean="0">
                <a:effectLst>
                  <a:outerShdw blurRad="38100" dist="38100" dir="2700000" algn="tl">
                    <a:srgbClr val="DDDDDD"/>
                  </a:outerShdw>
                </a:effectLst>
                <a:latin typeface="Verdana" pitchFamily="-112" charset="0"/>
                <a:ea typeface="+mn-ea"/>
                <a:cs typeface="+mn-cs"/>
              </a:rPr>
              <a:t> </a:t>
            </a:r>
            <a:r>
              <a:rPr lang="es-ES_tradnl" sz="1200" i="1" dirty="0" err="1" smtClean="0">
                <a:effectLst>
                  <a:outerShdw blurRad="38100" dist="38100" dir="2700000" algn="tl">
                    <a:srgbClr val="DDDDDD"/>
                  </a:outerShdw>
                </a:effectLst>
                <a:latin typeface="Verdana" pitchFamily="-112" charset="0"/>
                <a:ea typeface="+mn-ea"/>
                <a:cs typeface="+mn-cs"/>
              </a:rPr>
              <a:t>Spanien</a:t>
            </a:r>
            <a:endParaRPr lang="es-ES_tradnl" sz="1200" i="1" dirty="0" smtClean="0">
              <a:effectLst>
                <a:outerShdw blurRad="38100" dist="38100" dir="2700000" algn="tl">
                  <a:srgbClr val="DDDDDD"/>
                </a:outerShdw>
              </a:effectLst>
              <a:latin typeface="Verdana" pitchFamily="-112" charset="0"/>
              <a:ea typeface="+mn-ea"/>
              <a:cs typeface="+mn-cs"/>
            </a:endParaRPr>
          </a:p>
          <a:p>
            <a:pPr algn="ctr">
              <a:defRPr/>
            </a:pP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.3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1.500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 </a:t>
            </a: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.1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3.000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 </a:t>
            </a: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.5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11.000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 </a:t>
            </a: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.18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15.000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a:t>
            </a:r>
            <a:endParaRPr lang="es-ES" sz="1600" dirty="0">
              <a:latin typeface="Verdana" pitchFamily="-112" charset="0"/>
              <a:ea typeface="+mn-ea"/>
              <a:cs typeface="+mn-cs"/>
            </a:endParaRPr>
          </a:p>
        </p:txBody>
      </p:sp>
      <p:pic>
        <p:nvPicPr>
          <p:cNvPr id="117763" name="Picture 4" descr="C:\Documents and Settings\Utente\Desktop\Interior bodega.jpg"/>
          <p:cNvPicPr>
            <a:picLocks noChangeAspect="1" noChangeArrowheads="1"/>
          </p:cNvPicPr>
          <p:nvPr/>
        </p:nvPicPr>
        <p:blipFill>
          <a:blip r:embed="rId3"/>
          <a:srcRect/>
          <a:stretch>
            <a:fillRect/>
          </a:stretch>
        </p:blipFill>
        <p:spPr bwMode="auto">
          <a:xfrm>
            <a:off x="762000" y="1262063"/>
            <a:ext cx="6172200" cy="426085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5085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 sz="1600" b="1" i="1" dirty="0">
                <a:latin typeface="Arial" pitchFamily="-112" charset="0"/>
                <a:ea typeface="Arial" pitchFamily="-112" charset="0"/>
                <a:cs typeface="Arial" pitchFamily="-112" charset="0"/>
              </a:rPr>
              <a:t>Coop. Agr. Reguengos Monsaraz (CARMIM) Reguengos de Monsaraz </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b="1" i="1" dirty="0">
                <a:effectLst>
                  <a:outerShdw blurRad="38100" dist="38100" dir="2700000" algn="tl">
                    <a:srgbClr val="DDDDDD"/>
                  </a:outerShdw>
                </a:effectLst>
                <a:latin typeface="Arial" pitchFamily="-112" charset="0"/>
                <a:ea typeface="Arial" pitchFamily="-112" charset="0"/>
                <a:cs typeface="Arial" pitchFamily="-112" charset="0"/>
              </a:rPr>
              <a:t>Portugal</a:t>
            </a:r>
          </a:p>
          <a:p>
            <a:pPr algn="ctr">
              <a:buFontTx/>
              <a:buAutoNum type="arabicPlain" startAt="2008"/>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1 </a:t>
            </a:r>
            <a:r>
              <a:rPr lang="es-ES_tradnl" sz="1400" i="1" dirty="0" err="1" smtClean="0">
                <a:effectLst>
                  <a:outerShdw blurRad="38100" dist="38100" dir="2700000" algn="tl">
                    <a:srgbClr val="DDDDDD"/>
                  </a:outerShdw>
                </a:effectLst>
                <a:latin typeface="Verdana" pitchFamily="-112" charset="0"/>
                <a:ea typeface="+mn-ea"/>
                <a:cs typeface="+mn-cs"/>
              </a:rPr>
              <a:t>Ganimede</a:t>
            </a:r>
            <a:r>
              <a:rPr lang="es-ES_tradnl" sz="1400" i="1" dirty="0" smtClean="0">
                <a:effectLst>
                  <a:outerShdw blurRad="38100" dist="38100" dir="2700000" algn="tl">
                    <a:srgbClr val="DDDDDD"/>
                  </a:outerShdw>
                </a:effectLst>
                <a:latin typeface="Verdana" pitchFamily="-112" charset="0"/>
                <a:ea typeface="+mn-ea"/>
                <a:cs typeface="+mn-cs"/>
              </a:rPr>
              <a:t>, 90.000 </a:t>
            </a:r>
            <a:r>
              <a:rPr lang="es-ES_tradnl" sz="1400" i="1" dirty="0" err="1">
                <a:effectLst>
                  <a:outerShdw blurRad="38100" dist="38100" dir="2700000" algn="tl">
                    <a:srgbClr val="DDDDDD"/>
                  </a:outerShdw>
                </a:effectLst>
                <a:latin typeface="Verdana" pitchFamily="-112" charset="0"/>
                <a:ea typeface="+mn-ea"/>
                <a:cs typeface="+mn-cs"/>
              </a:rPr>
              <a:t>lt</a:t>
            </a:r>
            <a:endParaRPr lang="es-ES_tradnl" sz="1400" i="1" dirty="0">
              <a:effectLst>
                <a:outerShdw blurRad="38100" dist="38100" dir="2700000" algn="tl">
                  <a:srgbClr val="DDDDDD"/>
                </a:outerShdw>
              </a:effectLst>
              <a:latin typeface="Verdana" pitchFamily="-112" charset="0"/>
              <a:ea typeface="+mn-ea"/>
              <a:cs typeface="+mn-cs"/>
            </a:endParaRPr>
          </a:p>
          <a:p>
            <a:pPr algn="ctr">
              <a:defRPr/>
            </a:pPr>
            <a:r>
              <a:rPr lang="es-ES_tradnl" sz="1400" i="1" dirty="0">
                <a:effectLst>
                  <a:outerShdw blurRad="38100" dist="38100" dir="2700000" algn="tl">
                    <a:srgbClr val="DDDDDD"/>
                  </a:outerShdw>
                </a:effectLst>
                <a:latin typeface="Verdana" pitchFamily="-112" charset="0"/>
                <a:ea typeface="+mn-ea"/>
                <a:cs typeface="+mn-cs"/>
              </a:rPr>
              <a:t>2010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5 </a:t>
            </a:r>
            <a:r>
              <a:rPr lang="es-ES_tradnl" sz="1400" i="1" dirty="0" err="1" smtClean="0">
                <a:effectLst>
                  <a:outerShdw blurRad="38100" dist="38100" dir="2700000" algn="tl">
                    <a:srgbClr val="DDDDDD"/>
                  </a:outerShdw>
                </a:effectLst>
                <a:latin typeface="Verdana" pitchFamily="-112" charset="0"/>
                <a:ea typeface="+mn-ea"/>
                <a:cs typeface="+mn-cs"/>
              </a:rPr>
              <a:t>Ganimede</a:t>
            </a:r>
            <a:r>
              <a:rPr lang="es-ES_tradnl" sz="1400" i="1" dirty="0" smtClean="0">
                <a:effectLst>
                  <a:outerShdw blurRad="38100" dist="38100" dir="2700000" algn="tl">
                    <a:srgbClr val="DDDDDD"/>
                  </a:outerShdw>
                </a:effectLst>
                <a:latin typeface="Verdana" pitchFamily="-112" charset="0"/>
                <a:ea typeface="+mn-ea"/>
                <a:cs typeface="+mn-cs"/>
              </a:rPr>
              <a:t>, 150.000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endParaRPr lang="es-ES" sz="1800" dirty="0">
              <a:latin typeface="Verdana" pitchFamily="-112" charset="0"/>
              <a:ea typeface="+mn-ea"/>
              <a:cs typeface="+mn-cs"/>
            </a:endParaRPr>
          </a:p>
        </p:txBody>
      </p:sp>
      <p:sp>
        <p:nvSpPr>
          <p:cNvPr id="151557" name="Rectangle 5"/>
          <p:cNvSpPr>
            <a:spLocks noChangeArrowheads="1"/>
          </p:cNvSpPr>
          <p:nvPr/>
        </p:nvSpPr>
        <p:spPr bwMode="auto">
          <a:xfrm>
            <a:off x="395288" y="5526088"/>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it-IT" sz="1600" b="1" i="1" dirty="0">
                <a:latin typeface="Arial" pitchFamily="-112" charset="0"/>
                <a:ea typeface="Arial" pitchFamily="-112" charset="0"/>
                <a:cs typeface="Arial" pitchFamily="-112" charset="0"/>
              </a:rPr>
              <a:t>Casa Agricola </a:t>
            </a:r>
          </a:p>
          <a:p>
            <a:pPr algn="ctr">
              <a:defRPr/>
            </a:pPr>
            <a:r>
              <a:rPr lang="it-IT" sz="1600" b="1" i="1" dirty="0" err="1">
                <a:latin typeface="Arial" pitchFamily="-112" charset="0"/>
                <a:ea typeface="Arial" pitchFamily="-112" charset="0"/>
                <a:cs typeface="Arial" pitchFamily="-112" charset="0"/>
              </a:rPr>
              <a:t>Ermelinda</a:t>
            </a:r>
            <a:r>
              <a:rPr lang="it-IT" sz="1600" b="1" i="1" dirty="0">
                <a:latin typeface="Arial" pitchFamily="-112" charset="0"/>
                <a:ea typeface="Arial" pitchFamily="-112" charset="0"/>
                <a:cs typeface="Arial" pitchFamily="-112" charset="0"/>
              </a:rPr>
              <a:t> </a:t>
            </a:r>
            <a:r>
              <a:rPr lang="it-IT" sz="1600" b="1" i="1" dirty="0" err="1">
                <a:latin typeface="Arial" pitchFamily="-112" charset="0"/>
                <a:ea typeface="Arial" pitchFamily="-112" charset="0"/>
                <a:cs typeface="Arial" pitchFamily="-112" charset="0"/>
              </a:rPr>
              <a:t>Freitas</a:t>
            </a:r>
            <a:r>
              <a:rPr lang="it-IT" sz="1600" b="1" i="1" dirty="0">
                <a:latin typeface="Arial" pitchFamily="-112" charset="0"/>
                <a:ea typeface="Arial" pitchFamily="-112" charset="0"/>
                <a:cs typeface="Arial" pitchFamily="-112" charset="0"/>
              </a:rPr>
              <a:t>      </a:t>
            </a:r>
            <a:r>
              <a:rPr lang="it-IT" sz="1600" b="1" i="1" dirty="0" err="1">
                <a:latin typeface="Arial" pitchFamily="-112" charset="0"/>
                <a:ea typeface="Arial" pitchFamily="-112" charset="0"/>
                <a:cs typeface="Arial" pitchFamily="-112" charset="0"/>
              </a:rPr>
              <a:t>Palmela</a:t>
            </a:r>
            <a:r>
              <a:rPr lang="it-IT" sz="1600" b="1" i="1" dirty="0">
                <a:latin typeface="Arial" pitchFamily="-112" charset="0"/>
                <a:ea typeface="Arial" pitchFamily="-112" charset="0"/>
                <a:cs typeface="Arial" pitchFamily="-112" charset="0"/>
              </a:rPr>
              <a:t> </a:t>
            </a:r>
            <a:r>
              <a:rPr lang="it-IT" sz="1600" b="1" i="1" dirty="0" err="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i="1" dirty="0">
                <a:effectLst>
                  <a:outerShdw blurRad="38100" dist="38100" dir="2700000" algn="tl">
                    <a:srgbClr val="DDDDDD"/>
                  </a:outerShdw>
                </a:effectLst>
                <a:latin typeface="Verdana" pitchFamily="-112" charset="0"/>
              </a:rPr>
              <a:t>2003 </a:t>
            </a:r>
            <a:r>
              <a:rPr lang="es-ES_tradnl" sz="1600" i="1" dirty="0" err="1">
                <a:effectLst>
                  <a:outerShdw blurRad="38100" dist="38100" dir="2700000" algn="tl">
                    <a:srgbClr val="DDDDDD"/>
                  </a:outerShdw>
                </a:effectLst>
                <a:latin typeface="Verdana" pitchFamily="-112" charset="0"/>
              </a:rPr>
              <a:t>n</a:t>
            </a:r>
            <a:r>
              <a:rPr lang="es-ES_tradnl" sz="1600" i="1" dirty="0">
                <a:effectLst>
                  <a:outerShdw blurRad="38100" dist="38100" dir="2700000" algn="tl">
                    <a:srgbClr val="DDDDDD"/>
                  </a:outerShdw>
                </a:effectLst>
                <a:latin typeface="Verdana" pitchFamily="-112" charset="0"/>
              </a:rPr>
              <a:t>. 2 </a:t>
            </a:r>
            <a:r>
              <a:rPr lang="es-ES_tradnl" sz="1600" i="1" dirty="0" err="1" smtClean="0">
                <a:effectLst>
                  <a:outerShdw blurRad="38100" dist="38100" dir="2700000" algn="tl">
                    <a:srgbClr val="DDDDDD"/>
                  </a:outerShdw>
                </a:effectLst>
                <a:latin typeface="Verdana" pitchFamily="-112" charset="0"/>
              </a:rPr>
              <a:t>Ganimede</a:t>
            </a:r>
            <a:r>
              <a:rPr lang="es-ES_tradnl" sz="1600" i="1" dirty="0" smtClean="0">
                <a:effectLst>
                  <a:outerShdw blurRad="38100" dist="38100" dir="2700000" algn="tl">
                    <a:srgbClr val="DDDDDD"/>
                  </a:outerShdw>
                </a:effectLst>
                <a:latin typeface="Verdana" pitchFamily="-112" charset="0"/>
              </a:rPr>
              <a:t>, 25.000 </a:t>
            </a:r>
            <a:r>
              <a:rPr lang="es-ES_tradnl" sz="1600" i="1" dirty="0" err="1">
                <a:effectLst>
                  <a:outerShdw blurRad="38100" dist="38100" dir="2700000" algn="tl">
                    <a:srgbClr val="DDDDDD"/>
                  </a:outerShdw>
                </a:effectLst>
                <a:latin typeface="Verdana" pitchFamily="-112" charset="0"/>
              </a:rPr>
              <a:t>lt</a:t>
            </a:r>
            <a:endParaRPr lang="es-ES_tradnl" sz="1600" i="1" dirty="0">
              <a:effectLst>
                <a:outerShdw blurRad="38100" dist="38100" dir="2700000" algn="tl">
                  <a:srgbClr val="DDDDDD"/>
                </a:outerShdw>
              </a:effectLst>
              <a:latin typeface="Verdana" pitchFamily="-112" charset="0"/>
            </a:endParaRPr>
          </a:p>
          <a:p>
            <a:pPr algn="ctr">
              <a:defRPr/>
            </a:pPr>
            <a:r>
              <a:rPr lang="es-ES_tradnl" sz="1600" i="1" dirty="0">
                <a:effectLst>
                  <a:outerShdw blurRad="38100" dist="38100" dir="2700000" algn="tl">
                    <a:srgbClr val="DDDDDD"/>
                  </a:outerShdw>
                </a:effectLst>
                <a:latin typeface="Verdana" pitchFamily="-112" charset="0"/>
              </a:rPr>
              <a:t>2008 </a:t>
            </a:r>
            <a:r>
              <a:rPr lang="es-ES_tradnl" sz="1600" i="1" dirty="0" err="1">
                <a:effectLst>
                  <a:outerShdw blurRad="38100" dist="38100" dir="2700000" algn="tl">
                    <a:srgbClr val="DDDDDD"/>
                  </a:outerShdw>
                </a:effectLst>
                <a:latin typeface="Verdana" pitchFamily="-112" charset="0"/>
              </a:rPr>
              <a:t>n</a:t>
            </a:r>
            <a:r>
              <a:rPr lang="es-ES_tradnl" sz="1600" i="1" dirty="0">
                <a:effectLst>
                  <a:outerShdw blurRad="38100" dist="38100" dir="2700000" algn="tl">
                    <a:srgbClr val="DDDDDD"/>
                  </a:outerShdw>
                </a:effectLst>
                <a:latin typeface="Verdana" pitchFamily="-112" charset="0"/>
              </a:rPr>
              <a:t>. 14 </a:t>
            </a:r>
            <a:r>
              <a:rPr lang="es-ES_tradnl" sz="1600" i="1" dirty="0" err="1" smtClean="0">
                <a:effectLst>
                  <a:outerShdw blurRad="38100" dist="38100" dir="2700000" algn="tl">
                    <a:srgbClr val="DDDDDD"/>
                  </a:outerShdw>
                </a:effectLst>
                <a:latin typeface="Verdana" pitchFamily="-112" charset="0"/>
              </a:rPr>
              <a:t>Ganimede</a:t>
            </a:r>
            <a:r>
              <a:rPr lang="es-ES_tradnl" sz="1600" i="1" dirty="0" smtClean="0">
                <a:effectLst>
                  <a:outerShdw blurRad="38100" dist="38100" dir="2700000" algn="tl">
                    <a:srgbClr val="DDDDDD"/>
                  </a:outerShdw>
                </a:effectLst>
                <a:latin typeface="Verdana" pitchFamily="-112" charset="0"/>
              </a:rPr>
              <a:t>, 60.000 </a:t>
            </a:r>
            <a:r>
              <a:rPr lang="es-ES_tradnl" sz="1600" i="1" dirty="0" err="1">
                <a:effectLst>
                  <a:outerShdw blurRad="38100" dist="38100" dir="2700000" algn="tl">
                    <a:srgbClr val="DDDDDD"/>
                  </a:outerShdw>
                </a:effectLst>
                <a:latin typeface="Verdana" pitchFamily="-112" charset="0"/>
              </a:rPr>
              <a:t>lt</a:t>
            </a:r>
            <a:endParaRPr lang="es-ES" sz="1600" dirty="0">
              <a:latin typeface="Verdana" pitchFamily="-112" charset="0"/>
            </a:endParaRPr>
          </a:p>
        </p:txBody>
      </p:sp>
      <p:pic>
        <p:nvPicPr>
          <p:cNvPr id="119812" name="Immagine 1"/>
          <p:cNvPicPr>
            <a:picLocks noChangeAspect="1"/>
          </p:cNvPicPr>
          <p:nvPr/>
        </p:nvPicPr>
        <p:blipFill>
          <a:blip r:embed="rId3"/>
          <a:srcRect/>
          <a:stretch>
            <a:fillRect/>
          </a:stretch>
        </p:blipFill>
        <p:spPr bwMode="auto">
          <a:xfrm>
            <a:off x="4859338" y="1268413"/>
            <a:ext cx="4129087" cy="3097212"/>
          </a:xfrm>
          <a:prstGeom prst="rect">
            <a:avLst/>
          </a:prstGeom>
          <a:noFill/>
          <a:ln w="9525">
            <a:noFill/>
            <a:miter lim="800000"/>
            <a:headEnd/>
            <a:tailEnd/>
          </a:ln>
        </p:spPr>
      </p:pic>
      <p:pic>
        <p:nvPicPr>
          <p:cNvPr id="119813" name="Immagine 2"/>
          <p:cNvPicPr>
            <a:picLocks noChangeAspect="1"/>
          </p:cNvPicPr>
          <p:nvPr/>
        </p:nvPicPr>
        <p:blipFill>
          <a:blip r:embed="rId4"/>
          <a:srcRect/>
          <a:stretch>
            <a:fillRect/>
          </a:stretch>
        </p:blipFill>
        <p:spPr bwMode="auto">
          <a:xfrm>
            <a:off x="965200" y="947738"/>
            <a:ext cx="3319463" cy="442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 sz="1800" b="1" i="1" dirty="0">
                <a:latin typeface="Arial" pitchFamily="-112" charset="0"/>
                <a:ea typeface="Arial" pitchFamily="-112" charset="0"/>
                <a:cs typeface="Arial" pitchFamily="-112" charset="0"/>
              </a:rPr>
              <a:t>Adega Cooperativa</a:t>
            </a:r>
          </a:p>
          <a:p>
            <a:pPr algn="ctr">
              <a:defRPr/>
            </a:pPr>
            <a:r>
              <a:rPr lang="es-ES" sz="1800" b="1" i="1" dirty="0">
                <a:latin typeface="Arial" pitchFamily="-112" charset="0"/>
                <a:ea typeface="Arial" pitchFamily="-112" charset="0"/>
                <a:cs typeface="Arial" pitchFamily="-112" charset="0"/>
              </a:rPr>
              <a:t>de REDONDO </a:t>
            </a:r>
            <a:endParaRPr lang="es-ES_tradnl" sz="18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800" b="1" i="1" dirty="0">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dirty="0">
              <a:effectLst>
                <a:outerShdw blurRad="38100" dist="38100" dir="2700000" algn="tl">
                  <a:srgbClr val="DDDDDD"/>
                </a:outerShdw>
              </a:effectLst>
              <a:latin typeface="Verdana" pitchFamily="-112" charset="0"/>
              <a:ea typeface="+mn-ea"/>
              <a:cs typeface="+mn-cs"/>
            </a:endParaRPr>
          </a:p>
          <a:p>
            <a:pPr algn="ctr">
              <a:buFontTx/>
              <a:buAutoNum type="arabicPlain" startAt="2010"/>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1  </a:t>
            </a:r>
            <a:r>
              <a:rPr lang="es-ES_tradnl" sz="1400" i="1" dirty="0" err="1" smtClean="0">
                <a:effectLst>
                  <a:outerShdw blurRad="38100" dist="38100" dir="2700000" algn="tl">
                    <a:srgbClr val="DDDDDD"/>
                  </a:outerShdw>
                </a:effectLst>
                <a:latin typeface="Verdana" pitchFamily="-112" charset="0"/>
                <a:ea typeface="+mn-ea"/>
                <a:cs typeface="+mn-cs"/>
              </a:rPr>
              <a:t>Ganimede</a:t>
            </a:r>
            <a:r>
              <a:rPr lang="es-ES_tradnl" sz="1400" i="1" dirty="0" smtClean="0">
                <a:effectLst>
                  <a:outerShdw blurRad="38100" dist="38100" dir="2700000" algn="tl">
                    <a:srgbClr val="DDDDDD"/>
                  </a:outerShdw>
                </a:effectLst>
                <a:latin typeface="Verdana" pitchFamily="-112" charset="0"/>
                <a:ea typeface="+mn-ea"/>
                <a:cs typeface="+mn-cs"/>
              </a:rPr>
              <a:t>, 150.000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p>
          <a:p>
            <a:pPr algn="ctr">
              <a:buFontTx/>
              <a:buAutoNum type="arabicPlain" startAt="2010"/>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9 </a:t>
            </a:r>
            <a:r>
              <a:rPr lang="es-ES_tradnl" sz="1400" i="1" dirty="0" err="1" smtClean="0">
                <a:effectLst>
                  <a:outerShdw blurRad="38100" dist="38100" dir="2700000" algn="tl">
                    <a:srgbClr val="DDDDDD"/>
                  </a:outerShdw>
                </a:effectLst>
                <a:latin typeface="Verdana" pitchFamily="-112" charset="0"/>
                <a:ea typeface="+mn-ea"/>
                <a:cs typeface="+mn-cs"/>
              </a:rPr>
              <a:t>Ganimede</a:t>
            </a:r>
            <a:r>
              <a:rPr lang="es-ES_tradnl" sz="1400" i="1" dirty="0" smtClean="0">
                <a:effectLst>
                  <a:outerShdw blurRad="38100" dist="38100" dir="2700000" algn="tl">
                    <a:srgbClr val="DDDDDD"/>
                  </a:outerShdw>
                </a:effectLst>
                <a:latin typeface="Verdana" pitchFamily="-112" charset="0"/>
                <a:ea typeface="+mn-ea"/>
                <a:cs typeface="+mn-cs"/>
              </a:rPr>
              <a:t>, 150.000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endParaRPr lang="es-ES" sz="1800" dirty="0">
              <a:latin typeface="Verdana" pitchFamily="-112" charset="0"/>
              <a:ea typeface="+mn-ea"/>
              <a:cs typeface="+mn-cs"/>
            </a:endParaRPr>
          </a:p>
        </p:txBody>
      </p:sp>
      <p:sp>
        <p:nvSpPr>
          <p:cNvPr id="151557" name="Rectangle 5"/>
          <p:cNvSpPr>
            <a:spLocks noChangeArrowheads="1"/>
          </p:cNvSpPr>
          <p:nvPr/>
        </p:nvSpPr>
        <p:spPr bwMode="auto">
          <a:xfrm>
            <a:off x="395288" y="5381625"/>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endParaRPr lang="it-IT" sz="1600" b="1" i="1" dirty="0">
              <a:latin typeface="Arial" pitchFamily="-112" charset="0"/>
              <a:ea typeface="Arial" pitchFamily="-112" charset="0"/>
              <a:cs typeface="Arial" pitchFamily="-112" charset="0"/>
            </a:endParaRPr>
          </a:p>
          <a:p>
            <a:pPr marL="0" lvl="1" algn="ctr">
              <a:defRPr/>
            </a:pPr>
            <a:r>
              <a:rPr lang="en-GB" sz="1800" b="1" i="1" dirty="0" err="1">
                <a:latin typeface="Arial" pitchFamily="-112" charset="0"/>
                <a:ea typeface="Arial" pitchFamily="-112" charset="0"/>
                <a:cs typeface="Arial" pitchFamily="-112" charset="0"/>
              </a:rPr>
              <a:t>Cooperativa</a:t>
            </a:r>
            <a:r>
              <a:rPr lang="en-GB" sz="1800" b="1" i="1" dirty="0">
                <a:latin typeface="Arial" pitchFamily="-112" charset="0"/>
                <a:ea typeface="Arial" pitchFamily="-112" charset="0"/>
                <a:cs typeface="Arial" pitchFamily="-112" charset="0"/>
              </a:rPr>
              <a:t> Agricola Santo Isidro </a:t>
            </a:r>
            <a:r>
              <a:rPr lang="en-GB" sz="1800" b="1" i="1" dirty="0" err="1">
                <a:latin typeface="Arial" pitchFamily="-112" charset="0"/>
                <a:ea typeface="Arial" pitchFamily="-112" charset="0"/>
                <a:cs typeface="Arial" pitchFamily="-112" charset="0"/>
              </a:rPr>
              <a:t>Pegoes</a:t>
            </a:r>
            <a:endParaRPr lang="it-IT" sz="1800" dirty="0">
              <a:latin typeface="Arial" pitchFamily="-112" charset="0"/>
              <a:ea typeface="Arial" pitchFamily="-112" charset="0"/>
              <a:cs typeface="Arial" pitchFamily="-112" charset="0"/>
            </a:endParaRPr>
          </a:p>
          <a:p>
            <a:pPr algn="ctr">
              <a:defRPr/>
            </a:pPr>
            <a:r>
              <a:rPr lang="it-IT" sz="1600" b="1" i="1" dirty="0" err="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i="1" dirty="0">
                <a:effectLst>
                  <a:outerShdw blurRad="38100" dist="38100" dir="2700000" algn="tl">
                    <a:srgbClr val="DDDDDD"/>
                  </a:outerShdw>
                </a:effectLst>
                <a:latin typeface="Verdana" pitchFamily="-112" charset="0"/>
              </a:rPr>
              <a:t>2010 </a:t>
            </a:r>
            <a:r>
              <a:rPr lang="es-ES_tradnl" sz="1600" i="1" dirty="0" err="1">
                <a:effectLst>
                  <a:outerShdw blurRad="38100" dist="38100" dir="2700000" algn="tl">
                    <a:srgbClr val="DDDDDD"/>
                  </a:outerShdw>
                </a:effectLst>
                <a:latin typeface="Verdana" pitchFamily="-112" charset="0"/>
              </a:rPr>
              <a:t>n</a:t>
            </a:r>
            <a:r>
              <a:rPr lang="es-ES_tradnl" sz="1600" i="1" dirty="0">
                <a:effectLst>
                  <a:outerShdw blurRad="38100" dist="38100" dir="2700000" algn="tl">
                    <a:srgbClr val="DDDDDD"/>
                  </a:outerShdw>
                </a:effectLst>
                <a:latin typeface="Verdana" pitchFamily="-112" charset="0"/>
              </a:rPr>
              <a:t>. 12 </a:t>
            </a:r>
            <a:r>
              <a:rPr lang="es-ES_tradnl" sz="1600" i="1" dirty="0" err="1" smtClean="0">
                <a:effectLst>
                  <a:outerShdw blurRad="38100" dist="38100" dir="2700000" algn="tl">
                    <a:srgbClr val="DDDDDD"/>
                  </a:outerShdw>
                </a:effectLst>
                <a:latin typeface="Verdana" pitchFamily="-112" charset="0"/>
              </a:rPr>
              <a:t>Ganimede</a:t>
            </a:r>
            <a:r>
              <a:rPr lang="es-ES_tradnl" sz="1600" i="1" dirty="0" smtClean="0">
                <a:effectLst>
                  <a:outerShdw blurRad="38100" dist="38100" dir="2700000" algn="tl">
                    <a:srgbClr val="DDDDDD"/>
                  </a:outerShdw>
                </a:effectLst>
                <a:latin typeface="Verdana" pitchFamily="-112" charset="0"/>
              </a:rPr>
              <a:t>, 61.000 </a:t>
            </a:r>
            <a:r>
              <a:rPr lang="es-ES_tradnl" sz="1600" i="1" dirty="0" err="1">
                <a:effectLst>
                  <a:outerShdw blurRad="38100" dist="38100" dir="2700000" algn="tl">
                    <a:srgbClr val="DDDDDD"/>
                  </a:outerShdw>
                </a:effectLst>
                <a:latin typeface="Verdana" pitchFamily="-112" charset="0"/>
              </a:rPr>
              <a:t>lt</a:t>
            </a:r>
            <a:endParaRPr lang="es-ES_tradnl" sz="1600" i="1" dirty="0">
              <a:effectLst>
                <a:outerShdw blurRad="38100" dist="38100" dir="2700000" algn="tl">
                  <a:srgbClr val="DDDDDD"/>
                </a:outerShdw>
              </a:effectLst>
              <a:latin typeface="Verdana" pitchFamily="-112" charset="0"/>
            </a:endParaRPr>
          </a:p>
        </p:txBody>
      </p:sp>
      <p:pic>
        <p:nvPicPr>
          <p:cNvPr id="121860" name="Immagine 1"/>
          <p:cNvPicPr>
            <a:picLocks noChangeAspect="1"/>
          </p:cNvPicPr>
          <p:nvPr/>
        </p:nvPicPr>
        <p:blipFill>
          <a:blip r:embed="rId3"/>
          <a:srcRect/>
          <a:stretch>
            <a:fillRect/>
          </a:stretch>
        </p:blipFill>
        <p:spPr bwMode="auto">
          <a:xfrm>
            <a:off x="684213" y="1052513"/>
            <a:ext cx="3263900" cy="4352925"/>
          </a:xfrm>
          <a:prstGeom prst="rect">
            <a:avLst/>
          </a:prstGeom>
          <a:noFill/>
          <a:ln w="9525">
            <a:noFill/>
            <a:miter lim="800000"/>
            <a:headEnd/>
            <a:tailEnd/>
          </a:ln>
        </p:spPr>
      </p:pic>
      <p:pic>
        <p:nvPicPr>
          <p:cNvPr id="121861" name="Immagine 2"/>
          <p:cNvPicPr>
            <a:picLocks noChangeAspect="1"/>
          </p:cNvPicPr>
          <p:nvPr/>
        </p:nvPicPr>
        <p:blipFill>
          <a:blip r:embed="rId4"/>
          <a:srcRect/>
          <a:stretch>
            <a:fillRect/>
          </a:stretch>
        </p:blipFill>
        <p:spPr bwMode="auto">
          <a:xfrm>
            <a:off x="4419600" y="1052513"/>
            <a:ext cx="4545013" cy="3408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 sz="1800" b="1" i="1" dirty="0">
                <a:latin typeface="Arial" pitchFamily="-112" charset="0"/>
                <a:ea typeface="Arial" pitchFamily="-112" charset="0"/>
                <a:cs typeface="Arial" pitchFamily="-112" charset="0"/>
              </a:rPr>
              <a:t>Adega Cooperativa</a:t>
            </a:r>
          </a:p>
          <a:p>
            <a:pPr algn="ctr">
              <a:defRPr/>
            </a:pPr>
            <a:r>
              <a:rPr lang="es-ES" sz="1800" b="1" i="1" dirty="0">
                <a:latin typeface="Arial" pitchFamily="-112" charset="0"/>
                <a:ea typeface="Arial" pitchFamily="-112" charset="0"/>
                <a:cs typeface="Arial" pitchFamily="-112" charset="0"/>
              </a:rPr>
              <a:t>de B O R B A </a:t>
            </a:r>
            <a:endParaRPr lang="es-ES_tradnl" sz="18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800" b="1" i="1" dirty="0">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dirty="0">
              <a:effectLst>
                <a:outerShdw blurRad="38100" dist="38100" dir="2700000" algn="tl">
                  <a:srgbClr val="DDDDDD"/>
                </a:outerShdw>
              </a:effectLst>
              <a:latin typeface="Verdana" pitchFamily="-112" charset="0"/>
              <a:ea typeface="+mn-ea"/>
              <a:cs typeface="+mn-cs"/>
            </a:endParaRPr>
          </a:p>
          <a:p>
            <a:pPr algn="ctr">
              <a:buFontTx/>
              <a:buAutoNum type="arabicPlain" startAt="2010"/>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1  </a:t>
            </a:r>
            <a:r>
              <a:rPr lang="es-ES_tradnl" sz="1400" i="1" dirty="0" err="1" smtClean="0">
                <a:effectLst>
                  <a:outerShdw blurRad="38100" dist="38100" dir="2700000" algn="tl">
                    <a:srgbClr val="DDDDDD"/>
                  </a:outerShdw>
                </a:effectLst>
                <a:latin typeface="Verdana" pitchFamily="-112" charset="0"/>
                <a:ea typeface="+mn-ea"/>
                <a:cs typeface="+mn-cs"/>
              </a:rPr>
              <a:t>Ganimede</a:t>
            </a:r>
            <a:r>
              <a:rPr lang="es-ES_tradnl" sz="1400" i="1" dirty="0" smtClean="0">
                <a:effectLst>
                  <a:outerShdw blurRad="38100" dist="38100" dir="2700000" algn="tl">
                    <a:srgbClr val="DDDDDD"/>
                  </a:outerShdw>
                </a:effectLst>
                <a:latin typeface="Verdana" pitchFamily="-112" charset="0"/>
                <a:ea typeface="+mn-ea"/>
                <a:cs typeface="+mn-cs"/>
              </a:rPr>
              <a:t>, 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p>
          <a:p>
            <a:pPr algn="ctr">
              <a:buFontTx/>
              <a:buAutoNum type="arabicPlain" startAt="2010"/>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27 </a:t>
            </a:r>
            <a:r>
              <a:rPr lang="es-ES_tradnl" sz="1400" i="1" dirty="0" err="1" smtClean="0">
                <a:effectLst>
                  <a:outerShdw blurRad="38100" dist="38100" dir="2700000" algn="tl">
                    <a:srgbClr val="DDDDDD"/>
                  </a:outerShdw>
                </a:effectLst>
                <a:latin typeface="Verdana" pitchFamily="-112" charset="0"/>
                <a:ea typeface="+mn-ea"/>
                <a:cs typeface="+mn-cs"/>
              </a:rPr>
              <a:t>Ganimede</a:t>
            </a:r>
            <a:r>
              <a:rPr lang="es-ES_tradnl" sz="1400" i="1" dirty="0" smtClean="0">
                <a:effectLst>
                  <a:outerShdw blurRad="38100" dist="38100" dir="2700000" algn="tl">
                    <a:srgbClr val="DDDDDD"/>
                  </a:outerShdw>
                </a:effectLst>
                <a:latin typeface="Verdana" pitchFamily="-112" charset="0"/>
                <a:ea typeface="+mn-ea"/>
                <a:cs typeface="+mn-cs"/>
              </a:rPr>
              <a:t>, 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endParaRPr lang="es-ES" sz="1800" dirty="0">
              <a:latin typeface="Verdana" pitchFamily="-112" charset="0"/>
              <a:ea typeface="+mn-ea"/>
              <a:cs typeface="+mn-cs"/>
            </a:endParaRPr>
          </a:p>
        </p:txBody>
      </p:sp>
      <p:sp>
        <p:nvSpPr>
          <p:cNvPr id="151557" name="Rectangle 5"/>
          <p:cNvSpPr>
            <a:spLocks noChangeArrowheads="1"/>
          </p:cNvSpPr>
          <p:nvPr/>
        </p:nvSpPr>
        <p:spPr bwMode="auto">
          <a:xfrm>
            <a:off x="395288" y="4868863"/>
            <a:ext cx="39449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endParaRPr lang="it-IT" sz="1600" b="1" i="1" dirty="0">
              <a:latin typeface="Arial" pitchFamily="-112" charset="0"/>
              <a:ea typeface="Arial" pitchFamily="-112" charset="0"/>
              <a:cs typeface="Arial" pitchFamily="-112" charset="0"/>
            </a:endParaRPr>
          </a:p>
          <a:p>
            <a:pPr marL="0" lvl="1" algn="ctr">
              <a:defRPr/>
            </a:pPr>
            <a:r>
              <a:rPr lang="en-GB" sz="1800" b="1" i="1" dirty="0" err="1">
                <a:latin typeface="Arial" pitchFamily="-112" charset="0"/>
                <a:ea typeface="Arial" pitchFamily="-112" charset="0"/>
                <a:cs typeface="Arial" pitchFamily="-112" charset="0"/>
              </a:rPr>
              <a:t>Adega</a:t>
            </a:r>
            <a:r>
              <a:rPr lang="en-GB" sz="1800" b="1" i="1" dirty="0">
                <a:latin typeface="Arial" pitchFamily="-112" charset="0"/>
                <a:ea typeface="Arial" pitchFamily="-112" charset="0"/>
                <a:cs typeface="Arial" pitchFamily="-112" charset="0"/>
              </a:rPr>
              <a:t> </a:t>
            </a:r>
            <a:r>
              <a:rPr lang="en-GB" sz="1800" b="1" i="1" dirty="0" err="1">
                <a:latin typeface="Arial" pitchFamily="-112" charset="0"/>
                <a:ea typeface="Arial" pitchFamily="-112" charset="0"/>
                <a:cs typeface="Arial" pitchFamily="-112" charset="0"/>
              </a:rPr>
              <a:t>Cooperativa</a:t>
            </a:r>
            <a:r>
              <a:rPr lang="en-GB" sz="1800" b="1" i="1" dirty="0">
                <a:latin typeface="Arial" pitchFamily="-112" charset="0"/>
                <a:ea typeface="Arial" pitchFamily="-112" charset="0"/>
                <a:cs typeface="Arial" pitchFamily="-112" charset="0"/>
              </a:rPr>
              <a:t> de </a:t>
            </a:r>
            <a:r>
              <a:rPr lang="en-GB" sz="1800" b="1" i="1" dirty="0" err="1">
                <a:latin typeface="Arial" pitchFamily="-112" charset="0"/>
                <a:ea typeface="Arial" pitchFamily="-112" charset="0"/>
                <a:cs typeface="Arial" pitchFamily="-112" charset="0"/>
              </a:rPr>
              <a:t>Vidigueira</a:t>
            </a:r>
            <a:endParaRPr lang="it-IT" sz="1800" dirty="0">
              <a:latin typeface="Arial" pitchFamily="-112" charset="0"/>
              <a:ea typeface="Arial" pitchFamily="-112" charset="0"/>
              <a:cs typeface="Arial" pitchFamily="-112" charset="0"/>
            </a:endParaRPr>
          </a:p>
          <a:p>
            <a:pPr algn="ctr">
              <a:defRPr/>
            </a:pPr>
            <a:r>
              <a:rPr lang="it-IT" sz="1600" b="1" i="1" dirty="0" err="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i="1" dirty="0">
                <a:effectLst>
                  <a:outerShdw blurRad="38100" dist="38100" dir="2700000" algn="tl">
                    <a:srgbClr val="DDDDDD"/>
                  </a:outerShdw>
                </a:effectLst>
                <a:latin typeface="Verdana" pitchFamily="-112" charset="0"/>
                <a:ea typeface="+mn-ea"/>
                <a:cs typeface="+mn-cs"/>
              </a:rPr>
              <a:t>2010 </a:t>
            </a:r>
            <a:r>
              <a:rPr lang="es-ES_tradnl" sz="1600" i="1" dirty="0" err="1">
                <a:effectLst>
                  <a:outerShdw blurRad="38100" dist="38100" dir="2700000" algn="tl">
                    <a:srgbClr val="DDDDDD"/>
                  </a:outerShdw>
                </a:effectLst>
                <a:latin typeface="Verdana" pitchFamily="-112" charset="0"/>
                <a:ea typeface="+mn-ea"/>
                <a:cs typeface="+mn-cs"/>
              </a:rPr>
              <a:t>n</a:t>
            </a:r>
            <a:r>
              <a:rPr lang="es-ES_tradnl" sz="1600" i="1" dirty="0">
                <a:effectLst>
                  <a:outerShdw blurRad="38100" dist="38100" dir="2700000" algn="tl">
                    <a:srgbClr val="DDDDDD"/>
                  </a:outerShdw>
                </a:effectLst>
                <a:latin typeface="Verdana" pitchFamily="-112" charset="0"/>
                <a:ea typeface="+mn-ea"/>
                <a:cs typeface="+mn-cs"/>
              </a:rPr>
              <a:t>. 1 </a:t>
            </a:r>
            <a:r>
              <a:rPr lang="es-ES_tradnl" sz="1600" i="1" dirty="0" err="1" smtClean="0">
                <a:effectLst>
                  <a:outerShdw blurRad="38100" dist="38100" dir="2700000" algn="tl">
                    <a:srgbClr val="DDDDDD"/>
                  </a:outerShdw>
                </a:effectLst>
                <a:latin typeface="Verdana" pitchFamily="-112" charset="0"/>
                <a:ea typeface="+mn-ea"/>
                <a:cs typeface="+mn-cs"/>
              </a:rPr>
              <a:t>Ganimede</a:t>
            </a:r>
            <a:r>
              <a:rPr lang="es-ES_tradnl" sz="1600" i="1" dirty="0" smtClean="0">
                <a:effectLst>
                  <a:outerShdw blurRad="38100" dist="38100" dir="2700000" algn="tl">
                    <a:srgbClr val="DDDDDD"/>
                  </a:outerShdw>
                </a:effectLst>
                <a:latin typeface="Verdana" pitchFamily="-112" charset="0"/>
                <a:ea typeface="+mn-ea"/>
                <a:cs typeface="+mn-cs"/>
              </a:rPr>
              <a:t>, 50.000 </a:t>
            </a:r>
            <a:r>
              <a:rPr lang="es-ES_tradnl" sz="1600" i="1" dirty="0" err="1" smtClean="0">
                <a:effectLst>
                  <a:outerShdw blurRad="38100" dist="38100" dir="2700000" algn="tl">
                    <a:srgbClr val="DDDDDD"/>
                  </a:outerShdw>
                </a:effectLst>
                <a:latin typeface="Verdana" pitchFamily="-112" charset="0"/>
                <a:ea typeface="+mn-ea"/>
                <a:cs typeface="+mn-cs"/>
              </a:rPr>
              <a:t>lt</a:t>
            </a:r>
            <a:endParaRPr lang="es-ES_tradnl" sz="1600" i="1" dirty="0" smtClean="0">
              <a:effectLst>
                <a:outerShdw blurRad="38100" dist="38100" dir="2700000" algn="tl">
                  <a:srgbClr val="DDDDDD"/>
                </a:outerShdw>
              </a:effectLst>
              <a:latin typeface="Verdana" pitchFamily="-112" charset="0"/>
              <a:ea typeface="+mn-ea"/>
              <a:cs typeface="+mn-cs"/>
            </a:endParaRPr>
          </a:p>
          <a:p>
            <a:pPr algn="ctr">
              <a:defRPr/>
            </a:pPr>
            <a:endParaRPr lang="es-ES_tradnl" sz="1600" i="1" dirty="0">
              <a:effectLst>
                <a:outerShdw blurRad="38100" dist="38100" dir="2700000" algn="tl">
                  <a:srgbClr val="DDDDDD"/>
                </a:outerShdw>
              </a:effectLst>
              <a:latin typeface="Verdana" pitchFamily="-112" charset="0"/>
              <a:ea typeface="+mn-ea"/>
              <a:cs typeface="+mn-cs"/>
            </a:endParaRPr>
          </a:p>
          <a:p>
            <a:pPr algn="ctr">
              <a:buFontTx/>
              <a:buAutoNum type="arabicPlain" startAt="2011"/>
              <a:defRPr/>
            </a:pPr>
            <a:r>
              <a:rPr lang="es-ES_tradnl" sz="1600" i="1" dirty="0">
                <a:effectLst>
                  <a:outerShdw blurRad="38100" dist="38100" dir="2700000" algn="tl">
                    <a:srgbClr val="DDDDDD"/>
                  </a:outerShdw>
                </a:effectLst>
                <a:latin typeface="Verdana" pitchFamily="-112" charset="0"/>
                <a:ea typeface="+mn-ea"/>
                <a:cs typeface="+mn-cs"/>
              </a:rPr>
              <a:t>  </a:t>
            </a:r>
            <a:r>
              <a:rPr lang="es-ES_tradnl" sz="1600" i="1" dirty="0" err="1">
                <a:effectLst>
                  <a:outerShdw blurRad="38100" dist="38100" dir="2700000" algn="tl">
                    <a:srgbClr val="DDDDDD"/>
                  </a:outerShdw>
                </a:effectLst>
                <a:latin typeface="Verdana" pitchFamily="-112" charset="0"/>
                <a:ea typeface="+mn-ea"/>
                <a:cs typeface="+mn-cs"/>
              </a:rPr>
              <a:t>n</a:t>
            </a:r>
            <a:r>
              <a:rPr lang="es-ES_tradnl" sz="1600" i="1" dirty="0">
                <a:effectLst>
                  <a:outerShdw blurRad="38100" dist="38100" dir="2700000" algn="tl">
                    <a:srgbClr val="DDDDDD"/>
                  </a:outerShdw>
                </a:effectLst>
                <a:latin typeface="Verdana" pitchFamily="-112" charset="0"/>
                <a:ea typeface="+mn-ea"/>
                <a:cs typeface="+mn-cs"/>
              </a:rPr>
              <a:t>. 6 </a:t>
            </a:r>
            <a:r>
              <a:rPr lang="es-ES_tradnl" sz="1600" i="1" dirty="0" err="1" smtClean="0">
                <a:effectLst>
                  <a:outerShdw blurRad="38100" dist="38100" dir="2700000" algn="tl">
                    <a:srgbClr val="DDDDDD"/>
                  </a:outerShdw>
                </a:effectLst>
                <a:latin typeface="Verdana" pitchFamily="-112" charset="0"/>
                <a:ea typeface="+mn-ea"/>
                <a:cs typeface="+mn-cs"/>
              </a:rPr>
              <a:t>Ganimede</a:t>
            </a:r>
            <a:r>
              <a:rPr lang="es-ES_tradnl" sz="1600" i="1" dirty="0" smtClean="0">
                <a:effectLst>
                  <a:outerShdw blurRad="38100" dist="38100" dir="2700000" algn="tl">
                    <a:srgbClr val="DDDDDD"/>
                  </a:outerShdw>
                </a:effectLst>
                <a:latin typeface="Verdana" pitchFamily="-112" charset="0"/>
                <a:ea typeface="+mn-ea"/>
                <a:cs typeface="+mn-cs"/>
              </a:rPr>
              <a:t>, 100.000 </a:t>
            </a:r>
            <a:r>
              <a:rPr lang="es-ES_tradnl" sz="1600" i="1" dirty="0" err="1">
                <a:effectLst>
                  <a:outerShdw blurRad="38100" dist="38100" dir="2700000" algn="tl">
                    <a:srgbClr val="DDDDDD"/>
                  </a:outerShdw>
                </a:effectLst>
                <a:latin typeface="Verdana" pitchFamily="-112" charset="0"/>
                <a:ea typeface="+mn-ea"/>
                <a:cs typeface="+mn-cs"/>
              </a:rPr>
              <a:t>lt</a:t>
            </a:r>
            <a:r>
              <a:rPr lang="es-ES_tradnl" sz="1600" i="1" dirty="0">
                <a:effectLst>
                  <a:outerShdw blurRad="38100" dist="38100" dir="2700000" algn="tl">
                    <a:srgbClr val="DDDDDD"/>
                  </a:outerShdw>
                </a:effectLst>
                <a:latin typeface="Verdana" pitchFamily="-112" charset="0"/>
                <a:ea typeface="+mn-ea"/>
                <a:cs typeface="+mn-cs"/>
              </a:rPr>
              <a:t>.</a:t>
            </a:r>
          </a:p>
          <a:p>
            <a:pPr algn="ctr">
              <a:buFontTx/>
              <a:buAutoNum type="arabicPlain" startAt="2011"/>
              <a:defRPr/>
            </a:pPr>
            <a:endParaRPr lang="es-ES_tradnl" sz="1600" i="1" dirty="0">
              <a:effectLst>
                <a:outerShdw blurRad="38100" dist="38100" dir="2700000" algn="tl">
                  <a:srgbClr val="DDDDDD"/>
                </a:outerShdw>
              </a:effectLst>
              <a:latin typeface="Verdana" pitchFamily="-112" charset="0"/>
              <a:ea typeface="+mn-ea"/>
              <a:cs typeface="+mn-cs"/>
            </a:endParaRPr>
          </a:p>
        </p:txBody>
      </p:sp>
      <p:pic>
        <p:nvPicPr>
          <p:cNvPr id="123908" name="Picture 2" descr="C:\Users\Utente\Desktop\DESK IBMT42\FOTO\2010\PORTOGALLO 09.10\COOP. VIDIGUEIRA\IMG_8316.JPG"/>
          <p:cNvPicPr>
            <a:picLocks noChangeAspect="1" noChangeArrowheads="1"/>
          </p:cNvPicPr>
          <p:nvPr/>
        </p:nvPicPr>
        <p:blipFill>
          <a:blip r:embed="rId3"/>
          <a:srcRect/>
          <a:stretch>
            <a:fillRect/>
          </a:stretch>
        </p:blipFill>
        <p:spPr bwMode="auto">
          <a:xfrm>
            <a:off x="395288" y="1628775"/>
            <a:ext cx="3944937" cy="295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6AB7D0D-AFC4-4946-9D90-04D08ACA25B4}" type="slidenum">
              <a:rPr lang="it-IT" sz="1000" b="1">
                <a:solidFill>
                  <a:srgbClr val="80060D"/>
                </a:solidFill>
                <a:latin typeface="Verdana" pitchFamily="-112" charset="0"/>
              </a:rPr>
              <a:pPr eaLnBrk="0" hangingPunct="0">
                <a:spcBef>
                  <a:spcPct val="50000"/>
                </a:spcBef>
              </a:pPr>
              <a:t>56</a:t>
            </a:fld>
            <a:endParaRPr lang="it-IT" sz="1200" b="1">
              <a:solidFill>
                <a:srgbClr val="80060D"/>
              </a:solidFill>
              <a:latin typeface="Verdana" pitchFamily="-112" charset="0"/>
            </a:endParaRPr>
          </a:p>
        </p:txBody>
      </p:sp>
      <p:sp>
        <p:nvSpPr>
          <p:cNvPr id="155651" name="Rectangle 3"/>
          <p:cNvSpPr>
            <a:spLocks noChangeArrowheads="1"/>
          </p:cNvSpPr>
          <p:nvPr/>
        </p:nvSpPr>
        <p:spPr bwMode="auto">
          <a:xfrm>
            <a:off x="2501900" y="56388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a:effectLst>
                  <a:outerShdw blurRad="38100" dist="38100" dir="2700000" algn="tl">
                    <a:srgbClr val="DDDDDD"/>
                  </a:outerShdw>
                </a:effectLst>
                <a:latin typeface="Verdana" pitchFamily="-112" charset="0"/>
              </a:rPr>
              <a:t>Le </a:t>
            </a:r>
            <a:r>
              <a:rPr lang="es-ES_tradnl" sz="1600" b="1" i="1" dirty="0" err="1">
                <a:effectLst>
                  <a:outerShdw blurRad="38100" dist="38100" dir="2700000" algn="tl">
                    <a:srgbClr val="DDDDDD"/>
                  </a:outerShdw>
                </a:effectLst>
                <a:latin typeface="Verdana" pitchFamily="-112" charset="0"/>
              </a:rPr>
              <a:t>Rive</a:t>
            </a:r>
            <a:r>
              <a:rPr lang="es-ES_tradnl" sz="1600" b="1" i="1" dirty="0">
                <a:effectLst>
                  <a:outerShdw blurRad="38100" dist="38100" dir="2700000" algn="tl">
                    <a:srgbClr val="DDDDDD"/>
                  </a:outerShdw>
                </a:effectLst>
                <a:latin typeface="Verdana" pitchFamily="-112" charset="0"/>
              </a:rPr>
              <a:t> di </a:t>
            </a:r>
            <a:r>
              <a:rPr lang="es-ES_tradnl" sz="1600" b="1" i="1" dirty="0" err="1">
                <a:effectLst>
                  <a:outerShdw blurRad="38100" dist="38100" dir="2700000" algn="tl">
                    <a:srgbClr val="DDDDDD"/>
                  </a:outerShdw>
                </a:effectLst>
                <a:latin typeface="Verdana" pitchFamily="-112" charset="0"/>
              </a:rPr>
              <a:t>Bonato</a:t>
            </a:r>
            <a:r>
              <a:rPr lang="es-ES_tradnl" sz="1600" b="1" i="1" dirty="0">
                <a:effectLst>
                  <a:outerShdw blurRad="38100" dist="38100" dir="2700000" algn="tl">
                    <a:srgbClr val="DDDDDD"/>
                  </a:outerShdw>
                </a:effectLst>
                <a:latin typeface="Verdana" pitchFamily="-112" charset="0"/>
              </a:rPr>
              <a:t> Gino</a:t>
            </a:r>
          </a:p>
          <a:p>
            <a:pPr algn="ctr">
              <a:defRPr/>
            </a:pPr>
            <a:r>
              <a:rPr lang="es-ES_tradnl" sz="1200" i="1" dirty="0" err="1">
                <a:effectLst>
                  <a:outerShdw blurRad="38100" dist="38100" dir="2700000" algn="tl">
                    <a:srgbClr val="DDDDDD"/>
                  </a:outerShdw>
                </a:effectLst>
                <a:latin typeface="Verdana" pitchFamily="-112" charset="0"/>
              </a:rPr>
              <a:t>Negrisia</a:t>
            </a:r>
            <a:r>
              <a:rPr lang="es-ES_tradnl" sz="1200" i="1" dirty="0">
                <a:effectLst>
                  <a:outerShdw blurRad="38100" dist="38100" dir="2700000" algn="tl">
                    <a:srgbClr val="DDDDDD"/>
                  </a:outerShdw>
                </a:effectLst>
                <a:latin typeface="Verdana" pitchFamily="-112" charset="0"/>
              </a:rPr>
              <a:t> (Veneto)</a:t>
            </a:r>
            <a:r>
              <a:rPr lang="es-ES_tradnl" sz="1200" i="1" dirty="0" smtClean="0">
                <a:effectLst>
                  <a:outerShdw blurRad="38100" dist="38100" dir="2700000" algn="tl">
                    <a:srgbClr val="DDDDDD"/>
                  </a:outerShdw>
                </a:effectLst>
                <a:latin typeface="Verdana" pitchFamily="-112" charset="0"/>
              </a:rPr>
              <a:t> ITALIEN</a:t>
            </a:r>
            <a:br>
              <a:rPr lang="es-ES_tradnl" sz="1200" i="1" dirty="0" smtClean="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 </a:t>
            </a:r>
            <a:r>
              <a:rPr lang="es-ES_tradnl" sz="1600" dirty="0" smtClean="0">
                <a:latin typeface="Verdana" pitchFamily="-112" charset="0"/>
              </a:rPr>
              <a:t>6, 40.000 </a:t>
            </a:r>
            <a:r>
              <a:rPr lang="es-ES_tradnl" sz="1600" dirty="0" err="1">
                <a:latin typeface="Verdana" pitchFamily="-112" charset="0"/>
              </a:rPr>
              <a:t>lt</a:t>
            </a:r>
            <a:r>
              <a:rPr lang="es-ES_tradnl" sz="1600" dirty="0">
                <a:latin typeface="Verdana" pitchFamily="-112" charset="0"/>
              </a:rPr>
              <a:t>.</a:t>
            </a:r>
          </a:p>
          <a:p>
            <a:pPr algn="ctr">
              <a:defRPr/>
            </a:pPr>
            <a:r>
              <a:rPr lang="es-ES_tradnl" sz="1600" dirty="0" err="1">
                <a:latin typeface="Verdana" pitchFamily="-112" charset="0"/>
              </a:rPr>
              <a:t>n</a:t>
            </a:r>
            <a:r>
              <a:rPr lang="es-ES_tradnl" sz="1600" dirty="0">
                <a:latin typeface="Verdana" pitchFamily="-112" charset="0"/>
              </a:rPr>
              <a:t>. </a:t>
            </a:r>
            <a:r>
              <a:rPr lang="es-ES_tradnl" sz="1600" dirty="0" smtClean="0">
                <a:latin typeface="Verdana" pitchFamily="-112" charset="0"/>
              </a:rPr>
              <a:t>2, 15.000 </a:t>
            </a:r>
            <a:r>
              <a:rPr lang="es-ES_tradnl" sz="1600" dirty="0" err="1">
                <a:latin typeface="Verdana" pitchFamily="-112" charset="0"/>
              </a:rPr>
              <a:t>lt</a:t>
            </a:r>
            <a:r>
              <a:rPr lang="es-ES_tradnl" sz="1600" dirty="0">
                <a:latin typeface="Verdana" pitchFamily="-112" charset="0"/>
              </a:rPr>
              <a:t>.</a:t>
            </a:r>
            <a:endParaRPr lang="es-ES" sz="1600" dirty="0">
              <a:latin typeface="Verdana" pitchFamily="-112" charset="0"/>
            </a:endParaRPr>
          </a:p>
        </p:txBody>
      </p:sp>
      <p:pic>
        <p:nvPicPr>
          <p:cNvPr id="125956" name="Picture 4" descr="C:\Documents and Settings\All Users\Documenti\Ganimede Server\DOC\Varie\BONATO2.JPG"/>
          <p:cNvPicPr>
            <a:picLocks noChangeAspect="1" noChangeArrowheads="1"/>
          </p:cNvPicPr>
          <p:nvPr/>
        </p:nvPicPr>
        <p:blipFill>
          <a:blip r:embed="rId3"/>
          <a:srcRect/>
          <a:stretch>
            <a:fillRect/>
          </a:stretch>
        </p:blipFill>
        <p:spPr bwMode="auto">
          <a:xfrm>
            <a:off x="1244600" y="1122363"/>
            <a:ext cx="6248400" cy="4554537"/>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AE08CEC0-1FBD-1746-AE82-75DA8987A857}" type="slidenum">
              <a:rPr lang="it-IT" sz="1000" b="1">
                <a:solidFill>
                  <a:srgbClr val="80060D"/>
                </a:solidFill>
                <a:latin typeface="Verdana" pitchFamily="-112" charset="0"/>
              </a:rPr>
              <a:pPr eaLnBrk="0" hangingPunct="0">
                <a:spcBef>
                  <a:spcPct val="50000"/>
                </a:spcBef>
              </a:pPr>
              <a:t>57</a:t>
            </a:fld>
            <a:endParaRPr lang="it-IT" sz="1200" b="1">
              <a:solidFill>
                <a:srgbClr val="80060D"/>
              </a:solidFill>
              <a:latin typeface="Verdana" pitchFamily="-112" charset="0"/>
            </a:endParaRPr>
          </a:p>
        </p:txBody>
      </p:sp>
      <p:sp>
        <p:nvSpPr>
          <p:cNvPr id="157699"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Agricola</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Mazzolada</a:t>
            </a:r>
            <a:endParaRPr lang="es-ES_tradnl" sz="1600" b="1" i="1" dirty="0">
              <a:effectLst>
                <a:outerShdw blurRad="38100" dist="38100" dir="2700000" algn="tl">
                  <a:srgbClr val="DDDDDD"/>
                </a:outerShdw>
              </a:effectLst>
              <a:latin typeface="Verdana" pitchFamily="-112" charset="0"/>
            </a:endParaRPr>
          </a:p>
          <a:p>
            <a:pPr algn="ctr">
              <a:defRPr/>
            </a:pPr>
            <a:r>
              <a:rPr lang="es-ES_tradnl" sz="1200" i="1" dirty="0" err="1">
                <a:effectLst>
                  <a:outerShdw blurRad="38100" dist="38100" dir="2700000" algn="tl">
                    <a:srgbClr val="DDDDDD"/>
                  </a:outerShdw>
                </a:effectLst>
                <a:latin typeface="Verdana" pitchFamily="-112" charset="0"/>
              </a:rPr>
              <a:t>Lison</a:t>
            </a:r>
            <a:r>
              <a:rPr lang="es-ES_tradnl" sz="1200" i="1" dirty="0">
                <a:effectLst>
                  <a:outerShdw blurRad="38100" dist="38100" dir="2700000" algn="tl">
                    <a:srgbClr val="DDDDDD"/>
                  </a:outerShdw>
                </a:effectLst>
                <a:latin typeface="Verdana" pitchFamily="-112" charset="0"/>
              </a:rPr>
              <a:t> di </a:t>
            </a:r>
            <a:r>
              <a:rPr lang="es-ES_tradnl" sz="1200" i="1" dirty="0" err="1">
                <a:effectLst>
                  <a:outerShdw blurRad="38100" dist="38100" dir="2700000" algn="tl">
                    <a:srgbClr val="DDDDDD"/>
                  </a:outerShdw>
                </a:effectLst>
                <a:latin typeface="Verdana" pitchFamily="-112" charset="0"/>
              </a:rPr>
              <a:t>Portogruaro</a:t>
            </a:r>
            <a:r>
              <a:rPr lang="es-ES_tradnl" sz="1200" i="1" dirty="0">
                <a:effectLst>
                  <a:outerShdw blurRad="38100" dist="38100" dir="2700000" algn="tl">
                    <a:srgbClr val="DDDDDD"/>
                  </a:outerShdw>
                </a:effectLst>
                <a:latin typeface="Verdana" pitchFamily="-112" charset="0"/>
              </a:rPr>
              <a:t> (Veneto)</a:t>
            </a:r>
            <a:r>
              <a:rPr lang="es-ES_tradnl" sz="1200" i="1" dirty="0" smtClean="0">
                <a:effectLst>
                  <a:outerShdw blurRad="38100" dist="38100" dir="2700000" algn="tl">
                    <a:srgbClr val="DDDDDD"/>
                  </a:outerShdw>
                </a:effectLst>
                <a:latin typeface="Verdana" pitchFamily="-112" charset="0"/>
              </a:rPr>
              <a:t> ITALIEN</a:t>
            </a:r>
            <a:br>
              <a:rPr lang="es-ES_tradnl" sz="1200" i="1" dirty="0" smtClean="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8, 26.000 </a:t>
            </a:r>
            <a:r>
              <a:rPr lang="es-ES_tradnl" sz="1600" dirty="0" err="1">
                <a:latin typeface="Verdana" pitchFamily="-112" charset="0"/>
              </a:rPr>
              <a:t>lt</a:t>
            </a:r>
            <a:r>
              <a:rPr lang="es-ES_tradnl" sz="1600" dirty="0">
                <a:latin typeface="Verdana" pitchFamily="-112" charset="0"/>
              </a:rPr>
              <a:t> </a:t>
            </a:r>
            <a:endParaRPr lang="es-ES" sz="1600" dirty="0">
              <a:latin typeface="Verdana" pitchFamily="-112" charset="0"/>
            </a:endParaRPr>
          </a:p>
        </p:txBody>
      </p:sp>
      <p:pic>
        <p:nvPicPr>
          <p:cNvPr id="128004" name="Picture 4" descr="C:\Documenti\PHOTO\Altro\buttamazzol..JPG"/>
          <p:cNvPicPr>
            <a:picLocks noChangeAspect="1" noChangeArrowheads="1"/>
          </p:cNvPicPr>
          <p:nvPr/>
        </p:nvPicPr>
        <p:blipFill>
          <a:blip r:embed="rId3"/>
          <a:srcRect/>
          <a:stretch>
            <a:fillRect/>
          </a:stretch>
        </p:blipFill>
        <p:spPr bwMode="auto">
          <a:xfrm>
            <a:off x="1066800" y="484188"/>
            <a:ext cx="4621213" cy="5916612"/>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6A7943A6-2D12-4240-B815-AA86EB7AD92B}" type="slidenum">
              <a:rPr lang="it-IT" sz="1000" b="1">
                <a:solidFill>
                  <a:srgbClr val="80060D"/>
                </a:solidFill>
                <a:latin typeface="Verdana" pitchFamily="-112" charset="0"/>
              </a:rPr>
              <a:pPr eaLnBrk="0" hangingPunct="0">
                <a:spcBef>
                  <a:spcPct val="50000"/>
                </a:spcBef>
              </a:pPr>
              <a:t>58</a:t>
            </a:fld>
            <a:endParaRPr lang="it-IT" sz="1200" b="1">
              <a:solidFill>
                <a:srgbClr val="80060D"/>
              </a:solidFill>
              <a:latin typeface="Verdana" pitchFamily="-112" charset="0"/>
            </a:endParaRPr>
          </a:p>
        </p:txBody>
      </p:sp>
      <p:sp>
        <p:nvSpPr>
          <p:cNvPr id="159747"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Tommasi</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Viticoltori</a:t>
            </a:r>
            <a:endParaRPr lang="es-ES_tradnl" sz="1600" b="1" i="1" dirty="0">
              <a:effectLst>
                <a:outerShdw blurRad="38100" dist="38100" dir="2700000" algn="tl">
                  <a:srgbClr val="DDDDDD"/>
                </a:outerShdw>
              </a:effectLst>
              <a:latin typeface="Verdana" pitchFamily="-112" charset="0"/>
            </a:endParaRPr>
          </a:p>
          <a:p>
            <a:pPr algn="ctr">
              <a:defRPr/>
            </a:pPr>
            <a:r>
              <a:rPr lang="es-ES_tradnl" sz="1200" i="1" dirty="0" err="1">
                <a:effectLst>
                  <a:outerShdw blurRad="38100" dist="38100" dir="2700000" algn="tl">
                    <a:srgbClr val="DDDDDD"/>
                  </a:outerShdw>
                </a:effectLst>
                <a:latin typeface="Verdana" pitchFamily="-112" charset="0"/>
              </a:rPr>
              <a:t>Pedemonte</a:t>
            </a:r>
            <a:r>
              <a:rPr lang="es-ES_tradnl" sz="1200" i="1" dirty="0">
                <a:effectLst>
                  <a:outerShdw blurRad="38100" dist="38100" dir="2700000" algn="tl">
                    <a:srgbClr val="DDDDDD"/>
                  </a:outerShdw>
                </a:effectLst>
                <a:latin typeface="Verdana" pitchFamily="-112" charset="0"/>
              </a:rPr>
              <a:t> di </a:t>
            </a:r>
            <a:r>
              <a:rPr lang="es-ES_tradnl" sz="1200" i="1" dirty="0" err="1">
                <a:effectLst>
                  <a:outerShdw blurRad="38100" dist="38100" dir="2700000" algn="tl">
                    <a:srgbClr val="DDDDDD"/>
                  </a:outerShdw>
                </a:effectLst>
                <a:latin typeface="Verdana" pitchFamily="-112" charset="0"/>
              </a:rPr>
              <a:t>Valpolicella</a:t>
            </a:r>
            <a:r>
              <a:rPr lang="es-ES_tradnl" sz="1200" i="1" dirty="0">
                <a:effectLst>
                  <a:outerShdw blurRad="38100" dist="38100" dir="2700000" algn="tl">
                    <a:srgbClr val="DDDDDD"/>
                  </a:outerShdw>
                </a:effectLst>
                <a:latin typeface="Verdana" pitchFamily="-112" charset="0"/>
              </a:rPr>
              <a:t> (Veneto)</a:t>
            </a:r>
            <a:r>
              <a:rPr lang="es-ES_tradnl" sz="1200" i="1" dirty="0" smtClean="0">
                <a:effectLst>
                  <a:outerShdw blurRad="38100" dist="38100" dir="2700000" algn="tl">
                    <a:srgbClr val="DDDDDD"/>
                  </a:outerShdw>
                </a:effectLst>
                <a:latin typeface="Verdana" pitchFamily="-112" charset="0"/>
              </a:rPr>
              <a:t> ITALIEN</a:t>
            </a:r>
          </a:p>
          <a:p>
            <a:pPr algn="ctr">
              <a:defRPr/>
            </a:pPr>
            <a:r>
              <a:rPr lang="es-ES_tradnl" sz="1200" i="1" dirty="0">
                <a:effectLst>
                  <a:outerShdw blurRad="38100" dist="38100" dir="2700000" algn="tl">
                    <a:srgbClr val="DDDDDD"/>
                  </a:outerShdw>
                </a:effectLst>
                <a:latin typeface="Verdana" pitchFamily="-112" charset="0"/>
              </a:rPr>
              <a:t/>
            </a:r>
            <a:br>
              <a:rPr lang="es-ES_tradnl" sz="1200" i="1" dirty="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8, 40.000 </a:t>
            </a:r>
            <a:r>
              <a:rPr lang="es-ES_tradnl" sz="1600" dirty="0" err="1">
                <a:latin typeface="Verdana" pitchFamily="-112" charset="0"/>
              </a:rPr>
              <a:t>lt</a:t>
            </a:r>
            <a:r>
              <a:rPr lang="es-ES_tradnl" sz="1600" dirty="0">
                <a:latin typeface="Verdana" pitchFamily="-112" charset="0"/>
              </a:rPr>
              <a:t>.</a:t>
            </a:r>
          </a:p>
          <a:p>
            <a:pPr algn="ctr">
              <a:defRPr/>
            </a:pPr>
            <a:endParaRPr lang="es-ES" sz="1600" dirty="0">
              <a:latin typeface="Verdana" pitchFamily="-112" charset="0"/>
            </a:endParaRPr>
          </a:p>
        </p:txBody>
      </p:sp>
      <p:pic>
        <p:nvPicPr>
          <p:cNvPr id="130052" name="Picture 4" descr="C:\Documenti\PHOTO\Altro\Pwp\Tommasi.JPG"/>
          <p:cNvPicPr>
            <a:picLocks noChangeAspect="1" noChangeArrowheads="1"/>
          </p:cNvPicPr>
          <p:nvPr/>
        </p:nvPicPr>
        <p:blipFill>
          <a:blip r:embed="rId3"/>
          <a:srcRect/>
          <a:stretch>
            <a:fillRect/>
          </a:stretch>
        </p:blipFill>
        <p:spPr bwMode="auto">
          <a:xfrm>
            <a:off x="1439863" y="304800"/>
            <a:ext cx="3970337" cy="62484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1AFCB5C-419C-AB41-9530-1322E63858E3}" type="slidenum">
              <a:rPr lang="it-IT" sz="1000" b="1">
                <a:solidFill>
                  <a:srgbClr val="80060D"/>
                </a:solidFill>
                <a:latin typeface="Verdana" pitchFamily="-112" charset="0"/>
              </a:rPr>
              <a:pPr eaLnBrk="0" hangingPunct="0">
                <a:spcBef>
                  <a:spcPct val="50000"/>
                </a:spcBef>
              </a:pPr>
              <a:t>59</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867400"/>
            <a:ext cx="3505200" cy="8382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err="1">
                <a:effectLst>
                  <a:outerShdw blurRad="38100" dist="38100" dir="2700000" algn="tl">
                    <a:srgbClr val="DDDDDD"/>
                  </a:outerShdw>
                </a:effectLst>
                <a:latin typeface="Verdana" pitchFamily="-112" charset="0"/>
              </a:rPr>
              <a:t>Fattoria</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dei</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Barbi</a:t>
            </a:r>
            <a:r>
              <a:rPr lang="es-ES_tradnl" sz="1600" b="1" i="1" dirty="0">
                <a:effectLst>
                  <a:outerShdw blurRad="38100" dist="38100" dir="2700000" algn="tl">
                    <a:srgbClr val="DDDDDD"/>
                  </a:outerShdw>
                </a:effectLst>
                <a:latin typeface="Verdana" pitchFamily="-112" charset="0"/>
              </a:rPr>
              <a:t> </a:t>
            </a:r>
          </a:p>
          <a:p>
            <a:pPr algn="ctr">
              <a:defRPr/>
            </a:pPr>
            <a:r>
              <a:rPr lang="es-ES_tradnl" sz="1600" b="1" i="1" dirty="0">
                <a:effectLst>
                  <a:outerShdw blurRad="38100" dist="38100" dir="2700000" algn="tl">
                    <a:srgbClr val="DDDDDD"/>
                  </a:outerShdw>
                </a:effectLst>
                <a:latin typeface="Verdana" pitchFamily="-112" charset="0"/>
              </a:rPr>
              <a:t>di </a:t>
            </a:r>
            <a:r>
              <a:rPr lang="es-ES_tradnl" sz="1600" b="1" i="1" dirty="0" err="1">
                <a:effectLst>
                  <a:outerShdw blurRad="38100" dist="38100" dir="2700000" algn="tl">
                    <a:srgbClr val="DDDDDD"/>
                  </a:outerShdw>
                </a:effectLst>
                <a:latin typeface="Verdana" pitchFamily="-112" charset="0"/>
              </a:rPr>
              <a:t>Stefano</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Cinelli</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Colombini</a:t>
            </a:r>
            <a:endParaRPr lang="es-ES_tradnl" sz="1600" b="1" i="1" dirty="0">
              <a:effectLst>
                <a:outerShdw blurRad="38100" dist="38100" dir="2700000" algn="tl">
                  <a:srgbClr val="DDDDDD"/>
                </a:outerShdw>
              </a:effectLst>
              <a:latin typeface="Verdana" pitchFamily="-112" charset="0"/>
            </a:endParaRPr>
          </a:p>
          <a:p>
            <a:pPr algn="ctr">
              <a:defRPr/>
            </a:pPr>
            <a:r>
              <a:rPr lang="es-ES_tradnl" sz="1200" i="1" dirty="0">
                <a:effectLst>
                  <a:outerShdw blurRad="38100" dist="38100" dir="2700000" algn="tl">
                    <a:srgbClr val="DDDDDD"/>
                  </a:outerShdw>
                </a:effectLst>
                <a:latin typeface="Verdana" pitchFamily="-112" charset="0"/>
              </a:rPr>
              <a:t> </a:t>
            </a:r>
            <a:r>
              <a:rPr lang="es-ES_tradnl" sz="1400" b="1" dirty="0" err="1">
                <a:effectLst>
                  <a:outerShdw blurRad="38100" dist="38100" dir="2700000" algn="tl">
                    <a:srgbClr val="DDDDDD"/>
                  </a:outerShdw>
                </a:effectLst>
                <a:latin typeface="Verdana" pitchFamily="-112" charset="0"/>
              </a:rPr>
              <a:t>Montalcino</a:t>
            </a:r>
            <a:r>
              <a:rPr lang="es-ES_tradnl" sz="1400" b="1" dirty="0">
                <a:effectLst>
                  <a:outerShdw blurRad="38100" dist="38100" dir="2700000" algn="tl">
                    <a:srgbClr val="DDDDDD"/>
                  </a:outerShdw>
                </a:effectLst>
                <a:latin typeface="Verdana" pitchFamily="-112" charset="0"/>
              </a:rPr>
              <a:t> (Toscana)</a:t>
            </a:r>
            <a:r>
              <a:rPr lang="es-ES_tradnl" sz="1400" b="1" dirty="0" smtClean="0">
                <a:effectLst>
                  <a:outerShdw blurRad="38100" dist="38100" dir="2700000" algn="tl">
                    <a:srgbClr val="DDDDDD"/>
                  </a:outerShdw>
                </a:effectLst>
                <a:latin typeface="Verdana" pitchFamily="-112" charset="0"/>
              </a:rPr>
              <a:t> ITALIEN</a:t>
            </a:r>
            <a:endParaRPr lang="es-ES_tradnl" sz="1600" dirty="0" smtClean="0">
              <a:latin typeface="Verdana" pitchFamily="-112" charset="0"/>
            </a:endParaRPr>
          </a:p>
          <a:p>
            <a:pPr algn="ctr">
              <a:defRPr/>
            </a:pP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9, 26.000 </a:t>
            </a:r>
            <a:r>
              <a:rPr lang="es-ES_tradnl" sz="1600" dirty="0" err="1">
                <a:latin typeface="Verdana" pitchFamily="-112" charset="0"/>
              </a:rPr>
              <a:t>lt</a:t>
            </a:r>
            <a:r>
              <a:rPr lang="es-ES_tradnl" sz="1600" dirty="0">
                <a:latin typeface="Verdana" pitchFamily="-112" charset="0"/>
              </a:rPr>
              <a:t>.</a:t>
            </a:r>
          </a:p>
          <a:p>
            <a:pPr algn="ctr">
              <a:defRPr/>
            </a:pPr>
            <a:endParaRPr lang="es-ES" sz="1600" dirty="0">
              <a:latin typeface="Verdana" pitchFamily="-112" charset="0"/>
            </a:endParaRPr>
          </a:p>
        </p:txBody>
      </p:sp>
      <p:pic>
        <p:nvPicPr>
          <p:cNvPr id="132100" name="Picture 7" descr="C:\Documents and Settings\Utente\Desktop\EVENTO RIOJA 2007\IMG_0140.JPG"/>
          <p:cNvPicPr>
            <a:picLocks noChangeAspect="1" noChangeArrowheads="1"/>
          </p:cNvPicPr>
          <p:nvPr/>
        </p:nvPicPr>
        <p:blipFill>
          <a:blip r:embed="rId3"/>
          <a:srcRect/>
          <a:stretch>
            <a:fillRect/>
          </a:stretch>
        </p:blipFill>
        <p:spPr bwMode="auto">
          <a:xfrm>
            <a:off x="1752600" y="1371600"/>
            <a:ext cx="5649913"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Text Box 1026"/>
          <p:cNvSpPr>
            <a:spLocks noGrp="1" noChangeArrowheads="1"/>
          </p:cNvSpPr>
          <p:nvPr>
            <p:ph type="ctrTitle"/>
          </p:nvPr>
        </p:nvSpPr>
        <p:spPr>
          <a:xfrm>
            <a:off x="6084888" y="1633538"/>
            <a:ext cx="2879725" cy="4217987"/>
          </a:xfrm>
        </p:spPr>
        <p:txBody>
          <a:bodyPr anchor="t"/>
          <a:lstStyle/>
          <a:p>
            <a:pPr algn="l"/>
            <a:r>
              <a:rPr lang="en-US" sz="1200" smtClean="0">
                <a:solidFill>
                  <a:srgbClr val="797979"/>
                </a:solidFill>
                <a:latin typeface="Verdana" pitchFamily="-112" charset="0"/>
              </a:rPr>
              <a:t>Die Presse die in die Gärung eingetuncht wurde sieht sich den Teil des Körpes (Schule und Treben) in die Höhe getrugen, so bildet sich der Hut des Trebers.</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Mit der Prozedur der Gärung, die Blüschen Co2 die sich entwicheln, drüngen sich in die Höhe und dehydratisieren den hut des Trebers und gleichzeitig  die Schwerkraft  komprimiert de Hut nach die unterere Teil.</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Diese Doppelwirkung bewirket die Festigkeit von dem Hut des Trebers.</a:t>
            </a:r>
            <a:r>
              <a:rPr lang="it-IT" sz="1200" smtClean="0">
                <a:solidFill>
                  <a:srgbClr val="797979"/>
                </a:solidFill>
                <a:latin typeface="Verdana" pitchFamily="-112" charset="0"/>
              </a:rPr>
              <a:t/>
            </a:r>
            <a:br>
              <a:rPr lang="it-IT" sz="1200" smtClean="0">
                <a:solidFill>
                  <a:srgbClr val="797979"/>
                </a:solidFill>
                <a:latin typeface="Verdana" pitchFamily="-112" charset="0"/>
              </a:rPr>
            </a:br>
            <a:r>
              <a:rPr lang="en-US" sz="1200" smtClean="0">
                <a:solidFill>
                  <a:srgbClr val="797979"/>
                </a:solidFill>
                <a:latin typeface="Verdana" pitchFamily="-112" charset="0"/>
              </a:rPr>
              <a:t>Das ist das grosse Problem, das Jede Önologe lösen möchte, weil Farbstoffen,Taninen,Gewürze, etc..von den Schalen ausgezogen sein mussen.</a:t>
            </a:r>
            <a:endParaRPr lang="it-IT" sz="1200" smtClean="0">
              <a:solidFill>
                <a:srgbClr val="797979"/>
              </a:solidFill>
              <a:latin typeface="Verdana" pitchFamily="-112" charset="0"/>
            </a:endParaRPr>
          </a:p>
        </p:txBody>
      </p:sp>
      <p:sp>
        <p:nvSpPr>
          <p:cNvPr id="26628" name="Text Box 1028"/>
          <p:cNvSpPr txBox="1">
            <a:spLocks noChangeArrowheads="1"/>
          </p:cNvSpPr>
          <p:nvPr/>
        </p:nvSpPr>
        <p:spPr bwMode="auto">
          <a:xfrm>
            <a:off x="536575" y="1204913"/>
            <a:ext cx="5562600" cy="457200"/>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defRPr/>
            </a:pPr>
            <a:r>
              <a:rPr lang="en-US" sz="1500" b="1" cap="all" dirty="0" err="1">
                <a:solidFill>
                  <a:srgbClr val="80060D"/>
                </a:solidFill>
                <a:latin typeface="Verdana" pitchFamily="-112" charset="0"/>
              </a:rPr>
              <a:t>Der</a:t>
            </a:r>
            <a:r>
              <a:rPr lang="en-US" sz="1500" b="1" cap="all" dirty="0">
                <a:solidFill>
                  <a:srgbClr val="80060D"/>
                </a:solidFill>
                <a:latin typeface="Verdana" pitchFamily="-112" charset="0"/>
              </a:rPr>
              <a:t> Hut des </a:t>
            </a:r>
            <a:r>
              <a:rPr lang="en-US" sz="1500" b="1" cap="all" dirty="0" err="1">
                <a:solidFill>
                  <a:srgbClr val="80060D"/>
                </a:solidFill>
                <a:latin typeface="Verdana" pitchFamily="-112" charset="0"/>
              </a:rPr>
              <a:t>Trebers</a:t>
            </a:r>
            <a:r>
              <a:rPr lang="en-US" sz="1500" b="1" cap="all" dirty="0">
                <a:solidFill>
                  <a:srgbClr val="80060D"/>
                </a:solidFill>
                <a:latin typeface="Verdana" pitchFamily="-112" charset="0"/>
              </a:rPr>
              <a:t>.</a:t>
            </a:r>
            <a:endParaRPr lang="it-IT" sz="1500" b="1" cap="all" dirty="0">
              <a:solidFill>
                <a:srgbClr val="80060D"/>
              </a:solidFill>
              <a:latin typeface="Verdana" pitchFamily="-112" charset="0"/>
            </a:endParaRPr>
          </a:p>
          <a:p>
            <a:pPr eaLnBrk="0" hangingPunct="0">
              <a:lnSpc>
                <a:spcPct val="50000"/>
              </a:lnSpc>
              <a:spcBef>
                <a:spcPct val="50000"/>
              </a:spcBef>
              <a:defRPr/>
            </a:pPr>
            <a:endParaRPr lang="it-IT" sz="1500" b="1" dirty="0">
              <a:latin typeface="Verdana" pitchFamily="-112" charset="0"/>
            </a:endParaRPr>
          </a:p>
        </p:txBody>
      </p:sp>
      <p:sp>
        <p:nvSpPr>
          <p:cNvPr id="2" name="Rectangle 1029"/>
          <p:cNvSpPr>
            <a:spLocks noChangeArrowheads="1"/>
          </p:cNvSpPr>
          <p:nvPr/>
        </p:nvSpPr>
        <p:spPr bwMode="auto">
          <a:xfrm>
            <a:off x="608013" y="1700213"/>
            <a:ext cx="69850" cy="5180012"/>
          </a:xfrm>
          <a:prstGeom prst="rect">
            <a:avLst/>
          </a:prstGeom>
          <a:solidFill>
            <a:schemeClr val="bg2"/>
          </a:solidFill>
          <a:ln w="9525">
            <a:noFill/>
            <a:miter lim="800000"/>
            <a:headEnd/>
            <a:tailEnd/>
          </a:ln>
        </p:spPr>
        <p:txBody>
          <a:bodyPr wrap="none" anchor="ctr">
            <a:prstTxWarp prst="textNoShape">
              <a:avLst/>
            </a:prstTxWarp>
          </a:bodyPr>
          <a:lstStyle/>
          <a:p>
            <a:pPr eaLnBrk="0" hangingPunct="0"/>
            <a:endParaRPr lang="it-IT"/>
          </a:p>
        </p:txBody>
      </p:sp>
      <p:sp>
        <p:nvSpPr>
          <p:cNvPr id="26629" name="Rectangle 1030"/>
          <p:cNvSpPr>
            <a:spLocks noChangeArrowheads="1"/>
          </p:cNvSpPr>
          <p:nvPr/>
        </p:nvSpPr>
        <p:spPr bwMode="auto">
          <a:xfrm>
            <a:off x="5484813" y="1700213"/>
            <a:ext cx="95250" cy="5180012"/>
          </a:xfrm>
          <a:prstGeom prst="rect">
            <a:avLst/>
          </a:prstGeom>
          <a:solidFill>
            <a:schemeClr val="bg2"/>
          </a:solidFill>
          <a:ln w="9525">
            <a:noFill/>
            <a:miter lim="800000"/>
            <a:headEnd/>
            <a:tailEnd/>
          </a:ln>
        </p:spPr>
        <p:txBody>
          <a:bodyPr wrap="none" anchor="ctr">
            <a:prstTxWarp prst="textNoShape">
              <a:avLst/>
            </a:prstTxWarp>
          </a:bodyPr>
          <a:lstStyle/>
          <a:p>
            <a:pPr eaLnBrk="0" hangingPunct="0"/>
            <a:endParaRPr lang="it-IT"/>
          </a:p>
        </p:txBody>
      </p:sp>
      <p:sp>
        <p:nvSpPr>
          <p:cNvPr id="26630" name="Rectangle 1031"/>
          <p:cNvSpPr>
            <a:spLocks noChangeArrowheads="1"/>
          </p:cNvSpPr>
          <p:nvPr/>
        </p:nvSpPr>
        <p:spPr bwMode="auto">
          <a:xfrm>
            <a:off x="684213" y="3500438"/>
            <a:ext cx="4800600" cy="3357562"/>
          </a:xfrm>
          <a:prstGeom prst="rect">
            <a:avLst/>
          </a:prstGeom>
          <a:solidFill>
            <a:srgbClr val="80060D">
              <a:alpha val="59999"/>
            </a:srgbClr>
          </a:solidFill>
          <a:ln w="9525">
            <a:solidFill>
              <a:schemeClr val="tx1"/>
            </a:solidFill>
            <a:miter lim="800000"/>
            <a:headEnd/>
            <a:tailEnd/>
          </a:ln>
        </p:spPr>
        <p:txBody>
          <a:bodyPr wrap="none" anchor="ctr">
            <a:prstTxWarp prst="textNoShape">
              <a:avLst/>
            </a:prstTxWarp>
          </a:bodyPr>
          <a:lstStyle/>
          <a:p>
            <a:pPr algn="ctr" eaLnBrk="0" hangingPunct="0"/>
            <a:endParaRPr lang="it-IT"/>
          </a:p>
        </p:txBody>
      </p:sp>
      <p:sp>
        <p:nvSpPr>
          <p:cNvPr id="26631" name="Oval 1032"/>
          <p:cNvSpPr>
            <a:spLocks noChangeArrowheads="1"/>
          </p:cNvSpPr>
          <p:nvPr/>
        </p:nvSpPr>
        <p:spPr bwMode="auto">
          <a:xfrm>
            <a:off x="1293813" y="4840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2" name="Oval 1033"/>
          <p:cNvSpPr>
            <a:spLocks noChangeArrowheads="1"/>
          </p:cNvSpPr>
          <p:nvPr/>
        </p:nvSpPr>
        <p:spPr bwMode="auto">
          <a:xfrm>
            <a:off x="4875213" y="5907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3" name="Oval 1034"/>
          <p:cNvSpPr>
            <a:spLocks noChangeArrowheads="1"/>
          </p:cNvSpPr>
          <p:nvPr/>
        </p:nvSpPr>
        <p:spPr bwMode="auto">
          <a:xfrm>
            <a:off x="4037013" y="4611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4" name="Oval 1035"/>
          <p:cNvSpPr>
            <a:spLocks noChangeArrowheads="1"/>
          </p:cNvSpPr>
          <p:nvPr/>
        </p:nvSpPr>
        <p:spPr bwMode="auto">
          <a:xfrm>
            <a:off x="2589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5" name="Oval 1036"/>
          <p:cNvSpPr>
            <a:spLocks noChangeArrowheads="1"/>
          </p:cNvSpPr>
          <p:nvPr/>
        </p:nvSpPr>
        <p:spPr bwMode="auto">
          <a:xfrm>
            <a:off x="2284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6" name="Oval 1037"/>
          <p:cNvSpPr>
            <a:spLocks noChangeArrowheads="1"/>
          </p:cNvSpPr>
          <p:nvPr/>
        </p:nvSpPr>
        <p:spPr bwMode="auto">
          <a:xfrm>
            <a:off x="1979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7" name="Oval 1038"/>
          <p:cNvSpPr>
            <a:spLocks noChangeArrowheads="1"/>
          </p:cNvSpPr>
          <p:nvPr/>
        </p:nvSpPr>
        <p:spPr bwMode="auto">
          <a:xfrm>
            <a:off x="1674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8" name="Oval 1039"/>
          <p:cNvSpPr>
            <a:spLocks noChangeArrowheads="1"/>
          </p:cNvSpPr>
          <p:nvPr/>
        </p:nvSpPr>
        <p:spPr bwMode="auto">
          <a:xfrm>
            <a:off x="1370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9" name="Oval 1040"/>
          <p:cNvSpPr>
            <a:spLocks noChangeArrowheads="1"/>
          </p:cNvSpPr>
          <p:nvPr/>
        </p:nvSpPr>
        <p:spPr bwMode="auto">
          <a:xfrm>
            <a:off x="1065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0" name="Oval 1041"/>
          <p:cNvSpPr>
            <a:spLocks noChangeArrowheads="1"/>
          </p:cNvSpPr>
          <p:nvPr/>
        </p:nvSpPr>
        <p:spPr bwMode="auto">
          <a:xfrm>
            <a:off x="760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1" name="Oval 1042"/>
          <p:cNvSpPr>
            <a:spLocks noChangeArrowheads="1"/>
          </p:cNvSpPr>
          <p:nvPr/>
        </p:nvSpPr>
        <p:spPr bwMode="auto">
          <a:xfrm>
            <a:off x="2894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2" name="Oval 1043"/>
          <p:cNvSpPr>
            <a:spLocks noChangeArrowheads="1"/>
          </p:cNvSpPr>
          <p:nvPr/>
        </p:nvSpPr>
        <p:spPr bwMode="auto">
          <a:xfrm>
            <a:off x="3198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3" name="Oval 1044"/>
          <p:cNvSpPr>
            <a:spLocks noChangeArrowheads="1"/>
          </p:cNvSpPr>
          <p:nvPr/>
        </p:nvSpPr>
        <p:spPr bwMode="auto">
          <a:xfrm>
            <a:off x="3503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4" name="Oval 1045"/>
          <p:cNvSpPr>
            <a:spLocks noChangeArrowheads="1"/>
          </p:cNvSpPr>
          <p:nvPr/>
        </p:nvSpPr>
        <p:spPr bwMode="auto">
          <a:xfrm>
            <a:off x="3808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5" name="Oval 1046"/>
          <p:cNvSpPr>
            <a:spLocks noChangeArrowheads="1"/>
          </p:cNvSpPr>
          <p:nvPr/>
        </p:nvSpPr>
        <p:spPr bwMode="auto">
          <a:xfrm>
            <a:off x="4113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6" name="Oval 1047"/>
          <p:cNvSpPr>
            <a:spLocks noChangeArrowheads="1"/>
          </p:cNvSpPr>
          <p:nvPr/>
        </p:nvSpPr>
        <p:spPr bwMode="auto">
          <a:xfrm>
            <a:off x="4418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7" name="Oval 1048"/>
          <p:cNvSpPr>
            <a:spLocks noChangeArrowheads="1"/>
          </p:cNvSpPr>
          <p:nvPr/>
        </p:nvSpPr>
        <p:spPr bwMode="auto">
          <a:xfrm>
            <a:off x="4722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8" name="Oval 1049"/>
          <p:cNvSpPr>
            <a:spLocks noChangeArrowheads="1"/>
          </p:cNvSpPr>
          <p:nvPr/>
        </p:nvSpPr>
        <p:spPr bwMode="auto">
          <a:xfrm>
            <a:off x="5027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9" name="Oval 1050"/>
          <p:cNvSpPr>
            <a:spLocks noChangeArrowheads="1"/>
          </p:cNvSpPr>
          <p:nvPr/>
        </p:nvSpPr>
        <p:spPr bwMode="auto">
          <a:xfrm>
            <a:off x="2741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0" name="Oval 1051"/>
          <p:cNvSpPr>
            <a:spLocks noChangeArrowheads="1"/>
          </p:cNvSpPr>
          <p:nvPr/>
        </p:nvSpPr>
        <p:spPr bwMode="auto">
          <a:xfrm>
            <a:off x="2436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1" name="Oval 1052"/>
          <p:cNvSpPr>
            <a:spLocks noChangeArrowheads="1"/>
          </p:cNvSpPr>
          <p:nvPr/>
        </p:nvSpPr>
        <p:spPr bwMode="auto">
          <a:xfrm>
            <a:off x="2132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2" name="Oval 1053"/>
          <p:cNvSpPr>
            <a:spLocks noChangeArrowheads="1"/>
          </p:cNvSpPr>
          <p:nvPr/>
        </p:nvSpPr>
        <p:spPr bwMode="auto">
          <a:xfrm>
            <a:off x="1827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3" name="Oval 1054"/>
          <p:cNvSpPr>
            <a:spLocks noChangeArrowheads="1"/>
          </p:cNvSpPr>
          <p:nvPr/>
        </p:nvSpPr>
        <p:spPr bwMode="auto">
          <a:xfrm>
            <a:off x="1522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4" name="Oval 1055"/>
          <p:cNvSpPr>
            <a:spLocks noChangeArrowheads="1"/>
          </p:cNvSpPr>
          <p:nvPr/>
        </p:nvSpPr>
        <p:spPr bwMode="auto">
          <a:xfrm>
            <a:off x="1217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5" name="Oval 1056"/>
          <p:cNvSpPr>
            <a:spLocks noChangeArrowheads="1"/>
          </p:cNvSpPr>
          <p:nvPr/>
        </p:nvSpPr>
        <p:spPr bwMode="auto">
          <a:xfrm>
            <a:off x="912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6" name="Oval 1057"/>
          <p:cNvSpPr>
            <a:spLocks noChangeArrowheads="1"/>
          </p:cNvSpPr>
          <p:nvPr/>
        </p:nvSpPr>
        <p:spPr bwMode="auto">
          <a:xfrm>
            <a:off x="3046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7" name="Oval 1058"/>
          <p:cNvSpPr>
            <a:spLocks noChangeArrowheads="1"/>
          </p:cNvSpPr>
          <p:nvPr/>
        </p:nvSpPr>
        <p:spPr bwMode="auto">
          <a:xfrm>
            <a:off x="3351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8" name="Oval 1059"/>
          <p:cNvSpPr>
            <a:spLocks noChangeArrowheads="1"/>
          </p:cNvSpPr>
          <p:nvPr/>
        </p:nvSpPr>
        <p:spPr bwMode="auto">
          <a:xfrm>
            <a:off x="3656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9" name="Oval 1060"/>
          <p:cNvSpPr>
            <a:spLocks noChangeArrowheads="1"/>
          </p:cNvSpPr>
          <p:nvPr/>
        </p:nvSpPr>
        <p:spPr bwMode="auto">
          <a:xfrm>
            <a:off x="3960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0" name="Oval 1061"/>
          <p:cNvSpPr>
            <a:spLocks noChangeArrowheads="1"/>
          </p:cNvSpPr>
          <p:nvPr/>
        </p:nvSpPr>
        <p:spPr bwMode="auto">
          <a:xfrm>
            <a:off x="4265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1" name="Oval 1062"/>
          <p:cNvSpPr>
            <a:spLocks noChangeArrowheads="1"/>
          </p:cNvSpPr>
          <p:nvPr/>
        </p:nvSpPr>
        <p:spPr bwMode="auto">
          <a:xfrm>
            <a:off x="4570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2" name="Oval 1063"/>
          <p:cNvSpPr>
            <a:spLocks noChangeArrowheads="1"/>
          </p:cNvSpPr>
          <p:nvPr/>
        </p:nvSpPr>
        <p:spPr bwMode="auto">
          <a:xfrm>
            <a:off x="4875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3" name="Oval 1064"/>
          <p:cNvSpPr>
            <a:spLocks noChangeArrowheads="1"/>
          </p:cNvSpPr>
          <p:nvPr/>
        </p:nvSpPr>
        <p:spPr bwMode="auto">
          <a:xfrm>
            <a:off x="5180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4" name="Oval 1065"/>
          <p:cNvSpPr>
            <a:spLocks noChangeArrowheads="1"/>
          </p:cNvSpPr>
          <p:nvPr/>
        </p:nvSpPr>
        <p:spPr bwMode="auto">
          <a:xfrm>
            <a:off x="2589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5" name="Oval 1066"/>
          <p:cNvSpPr>
            <a:spLocks noChangeArrowheads="1"/>
          </p:cNvSpPr>
          <p:nvPr/>
        </p:nvSpPr>
        <p:spPr bwMode="auto">
          <a:xfrm>
            <a:off x="2284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6" name="Oval 1067"/>
          <p:cNvSpPr>
            <a:spLocks noChangeArrowheads="1"/>
          </p:cNvSpPr>
          <p:nvPr/>
        </p:nvSpPr>
        <p:spPr bwMode="auto">
          <a:xfrm>
            <a:off x="1979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7" name="Oval 1068"/>
          <p:cNvSpPr>
            <a:spLocks noChangeArrowheads="1"/>
          </p:cNvSpPr>
          <p:nvPr/>
        </p:nvSpPr>
        <p:spPr bwMode="auto">
          <a:xfrm>
            <a:off x="1674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8" name="Oval 1069"/>
          <p:cNvSpPr>
            <a:spLocks noChangeArrowheads="1"/>
          </p:cNvSpPr>
          <p:nvPr/>
        </p:nvSpPr>
        <p:spPr bwMode="auto">
          <a:xfrm>
            <a:off x="1370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9" name="Oval 1070"/>
          <p:cNvSpPr>
            <a:spLocks noChangeArrowheads="1"/>
          </p:cNvSpPr>
          <p:nvPr/>
        </p:nvSpPr>
        <p:spPr bwMode="auto">
          <a:xfrm>
            <a:off x="1065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0" name="Oval 1071"/>
          <p:cNvSpPr>
            <a:spLocks noChangeArrowheads="1"/>
          </p:cNvSpPr>
          <p:nvPr/>
        </p:nvSpPr>
        <p:spPr bwMode="auto">
          <a:xfrm>
            <a:off x="760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1" name="Oval 1072"/>
          <p:cNvSpPr>
            <a:spLocks noChangeArrowheads="1"/>
          </p:cNvSpPr>
          <p:nvPr/>
        </p:nvSpPr>
        <p:spPr bwMode="auto">
          <a:xfrm>
            <a:off x="2894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2" name="Oval 1073"/>
          <p:cNvSpPr>
            <a:spLocks noChangeArrowheads="1"/>
          </p:cNvSpPr>
          <p:nvPr/>
        </p:nvSpPr>
        <p:spPr bwMode="auto">
          <a:xfrm>
            <a:off x="3198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3" name="Oval 1074"/>
          <p:cNvSpPr>
            <a:spLocks noChangeArrowheads="1"/>
          </p:cNvSpPr>
          <p:nvPr/>
        </p:nvSpPr>
        <p:spPr bwMode="auto">
          <a:xfrm>
            <a:off x="3503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4" name="Oval 1075"/>
          <p:cNvSpPr>
            <a:spLocks noChangeArrowheads="1"/>
          </p:cNvSpPr>
          <p:nvPr/>
        </p:nvSpPr>
        <p:spPr bwMode="auto">
          <a:xfrm>
            <a:off x="3808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5" name="Oval 1076"/>
          <p:cNvSpPr>
            <a:spLocks noChangeArrowheads="1"/>
          </p:cNvSpPr>
          <p:nvPr/>
        </p:nvSpPr>
        <p:spPr bwMode="auto">
          <a:xfrm>
            <a:off x="4113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6" name="Oval 1077"/>
          <p:cNvSpPr>
            <a:spLocks noChangeArrowheads="1"/>
          </p:cNvSpPr>
          <p:nvPr/>
        </p:nvSpPr>
        <p:spPr bwMode="auto">
          <a:xfrm>
            <a:off x="4418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7" name="Oval 1078"/>
          <p:cNvSpPr>
            <a:spLocks noChangeArrowheads="1"/>
          </p:cNvSpPr>
          <p:nvPr/>
        </p:nvSpPr>
        <p:spPr bwMode="auto">
          <a:xfrm>
            <a:off x="4722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8" name="Oval 1079"/>
          <p:cNvSpPr>
            <a:spLocks noChangeArrowheads="1"/>
          </p:cNvSpPr>
          <p:nvPr/>
        </p:nvSpPr>
        <p:spPr bwMode="auto">
          <a:xfrm>
            <a:off x="5027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9" name="Oval 1080"/>
          <p:cNvSpPr>
            <a:spLocks noChangeArrowheads="1"/>
          </p:cNvSpPr>
          <p:nvPr/>
        </p:nvSpPr>
        <p:spPr bwMode="auto">
          <a:xfrm>
            <a:off x="2741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0" name="Oval 1081"/>
          <p:cNvSpPr>
            <a:spLocks noChangeArrowheads="1"/>
          </p:cNvSpPr>
          <p:nvPr/>
        </p:nvSpPr>
        <p:spPr bwMode="auto">
          <a:xfrm>
            <a:off x="2436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1" name="Oval 1082"/>
          <p:cNvSpPr>
            <a:spLocks noChangeArrowheads="1"/>
          </p:cNvSpPr>
          <p:nvPr/>
        </p:nvSpPr>
        <p:spPr bwMode="auto">
          <a:xfrm>
            <a:off x="2132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2" name="Oval 1083"/>
          <p:cNvSpPr>
            <a:spLocks noChangeArrowheads="1"/>
          </p:cNvSpPr>
          <p:nvPr/>
        </p:nvSpPr>
        <p:spPr bwMode="auto">
          <a:xfrm>
            <a:off x="1827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3" name="Oval 1084"/>
          <p:cNvSpPr>
            <a:spLocks noChangeArrowheads="1"/>
          </p:cNvSpPr>
          <p:nvPr/>
        </p:nvSpPr>
        <p:spPr bwMode="auto">
          <a:xfrm>
            <a:off x="1522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4" name="Oval 1085"/>
          <p:cNvSpPr>
            <a:spLocks noChangeArrowheads="1"/>
          </p:cNvSpPr>
          <p:nvPr/>
        </p:nvSpPr>
        <p:spPr bwMode="auto">
          <a:xfrm>
            <a:off x="1217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5" name="Oval 1086"/>
          <p:cNvSpPr>
            <a:spLocks noChangeArrowheads="1"/>
          </p:cNvSpPr>
          <p:nvPr/>
        </p:nvSpPr>
        <p:spPr bwMode="auto">
          <a:xfrm>
            <a:off x="912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6" name="Oval 1087"/>
          <p:cNvSpPr>
            <a:spLocks noChangeArrowheads="1"/>
          </p:cNvSpPr>
          <p:nvPr/>
        </p:nvSpPr>
        <p:spPr bwMode="auto">
          <a:xfrm>
            <a:off x="3046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7" name="Oval 1088"/>
          <p:cNvSpPr>
            <a:spLocks noChangeArrowheads="1"/>
          </p:cNvSpPr>
          <p:nvPr/>
        </p:nvSpPr>
        <p:spPr bwMode="auto">
          <a:xfrm>
            <a:off x="3351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8" name="Oval 1089"/>
          <p:cNvSpPr>
            <a:spLocks noChangeArrowheads="1"/>
          </p:cNvSpPr>
          <p:nvPr/>
        </p:nvSpPr>
        <p:spPr bwMode="auto">
          <a:xfrm>
            <a:off x="3656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9" name="Oval 1090"/>
          <p:cNvSpPr>
            <a:spLocks noChangeArrowheads="1"/>
          </p:cNvSpPr>
          <p:nvPr/>
        </p:nvSpPr>
        <p:spPr bwMode="auto">
          <a:xfrm>
            <a:off x="3960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0" name="Oval 1091"/>
          <p:cNvSpPr>
            <a:spLocks noChangeArrowheads="1"/>
          </p:cNvSpPr>
          <p:nvPr/>
        </p:nvSpPr>
        <p:spPr bwMode="auto">
          <a:xfrm>
            <a:off x="4265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1" name="Oval 1092"/>
          <p:cNvSpPr>
            <a:spLocks noChangeArrowheads="1"/>
          </p:cNvSpPr>
          <p:nvPr/>
        </p:nvSpPr>
        <p:spPr bwMode="auto">
          <a:xfrm>
            <a:off x="4570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2" name="Oval 1093"/>
          <p:cNvSpPr>
            <a:spLocks noChangeArrowheads="1"/>
          </p:cNvSpPr>
          <p:nvPr/>
        </p:nvSpPr>
        <p:spPr bwMode="auto">
          <a:xfrm>
            <a:off x="4875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3" name="Oval 1094"/>
          <p:cNvSpPr>
            <a:spLocks noChangeArrowheads="1"/>
          </p:cNvSpPr>
          <p:nvPr/>
        </p:nvSpPr>
        <p:spPr bwMode="auto">
          <a:xfrm>
            <a:off x="5180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4" name="Oval 1095"/>
          <p:cNvSpPr>
            <a:spLocks noChangeArrowheads="1"/>
          </p:cNvSpPr>
          <p:nvPr/>
        </p:nvSpPr>
        <p:spPr bwMode="auto">
          <a:xfrm>
            <a:off x="2589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5" name="Oval 1096"/>
          <p:cNvSpPr>
            <a:spLocks noChangeArrowheads="1"/>
          </p:cNvSpPr>
          <p:nvPr/>
        </p:nvSpPr>
        <p:spPr bwMode="auto">
          <a:xfrm>
            <a:off x="2284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6" name="Oval 1097"/>
          <p:cNvSpPr>
            <a:spLocks noChangeArrowheads="1"/>
          </p:cNvSpPr>
          <p:nvPr/>
        </p:nvSpPr>
        <p:spPr bwMode="auto">
          <a:xfrm>
            <a:off x="1979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7" name="Oval 1098"/>
          <p:cNvSpPr>
            <a:spLocks noChangeArrowheads="1"/>
          </p:cNvSpPr>
          <p:nvPr/>
        </p:nvSpPr>
        <p:spPr bwMode="auto">
          <a:xfrm>
            <a:off x="1674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8" name="Oval 1099"/>
          <p:cNvSpPr>
            <a:spLocks noChangeArrowheads="1"/>
          </p:cNvSpPr>
          <p:nvPr/>
        </p:nvSpPr>
        <p:spPr bwMode="auto">
          <a:xfrm>
            <a:off x="1370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9" name="Oval 1100"/>
          <p:cNvSpPr>
            <a:spLocks noChangeArrowheads="1"/>
          </p:cNvSpPr>
          <p:nvPr/>
        </p:nvSpPr>
        <p:spPr bwMode="auto">
          <a:xfrm>
            <a:off x="1065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0" name="Oval 1101"/>
          <p:cNvSpPr>
            <a:spLocks noChangeArrowheads="1"/>
          </p:cNvSpPr>
          <p:nvPr/>
        </p:nvSpPr>
        <p:spPr bwMode="auto">
          <a:xfrm>
            <a:off x="760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1" name="Oval 1102"/>
          <p:cNvSpPr>
            <a:spLocks noChangeArrowheads="1"/>
          </p:cNvSpPr>
          <p:nvPr/>
        </p:nvSpPr>
        <p:spPr bwMode="auto">
          <a:xfrm>
            <a:off x="2894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2" name="Oval 1103"/>
          <p:cNvSpPr>
            <a:spLocks noChangeArrowheads="1"/>
          </p:cNvSpPr>
          <p:nvPr/>
        </p:nvSpPr>
        <p:spPr bwMode="auto">
          <a:xfrm>
            <a:off x="3198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3" name="Oval 1104"/>
          <p:cNvSpPr>
            <a:spLocks noChangeArrowheads="1"/>
          </p:cNvSpPr>
          <p:nvPr/>
        </p:nvSpPr>
        <p:spPr bwMode="auto">
          <a:xfrm>
            <a:off x="3503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4" name="Oval 1105"/>
          <p:cNvSpPr>
            <a:spLocks noChangeArrowheads="1"/>
          </p:cNvSpPr>
          <p:nvPr/>
        </p:nvSpPr>
        <p:spPr bwMode="auto">
          <a:xfrm>
            <a:off x="3808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5" name="Oval 1106"/>
          <p:cNvSpPr>
            <a:spLocks noChangeArrowheads="1"/>
          </p:cNvSpPr>
          <p:nvPr/>
        </p:nvSpPr>
        <p:spPr bwMode="auto">
          <a:xfrm>
            <a:off x="4113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6" name="Oval 1107"/>
          <p:cNvSpPr>
            <a:spLocks noChangeArrowheads="1"/>
          </p:cNvSpPr>
          <p:nvPr/>
        </p:nvSpPr>
        <p:spPr bwMode="auto">
          <a:xfrm>
            <a:off x="4418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7" name="Oval 1108"/>
          <p:cNvSpPr>
            <a:spLocks noChangeArrowheads="1"/>
          </p:cNvSpPr>
          <p:nvPr/>
        </p:nvSpPr>
        <p:spPr bwMode="auto">
          <a:xfrm>
            <a:off x="4722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8" name="Oval 1109"/>
          <p:cNvSpPr>
            <a:spLocks noChangeArrowheads="1"/>
          </p:cNvSpPr>
          <p:nvPr/>
        </p:nvSpPr>
        <p:spPr bwMode="auto">
          <a:xfrm>
            <a:off x="5027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9" name="Oval 1110"/>
          <p:cNvSpPr>
            <a:spLocks noChangeArrowheads="1"/>
          </p:cNvSpPr>
          <p:nvPr/>
        </p:nvSpPr>
        <p:spPr bwMode="auto">
          <a:xfrm>
            <a:off x="2741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0" name="Oval 1111"/>
          <p:cNvSpPr>
            <a:spLocks noChangeArrowheads="1"/>
          </p:cNvSpPr>
          <p:nvPr/>
        </p:nvSpPr>
        <p:spPr bwMode="auto">
          <a:xfrm>
            <a:off x="2436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1" name="Oval 1112"/>
          <p:cNvSpPr>
            <a:spLocks noChangeArrowheads="1"/>
          </p:cNvSpPr>
          <p:nvPr/>
        </p:nvSpPr>
        <p:spPr bwMode="auto">
          <a:xfrm>
            <a:off x="2132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2" name="Oval 1113"/>
          <p:cNvSpPr>
            <a:spLocks noChangeArrowheads="1"/>
          </p:cNvSpPr>
          <p:nvPr/>
        </p:nvSpPr>
        <p:spPr bwMode="auto">
          <a:xfrm>
            <a:off x="1827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3" name="Oval 1114"/>
          <p:cNvSpPr>
            <a:spLocks noChangeArrowheads="1"/>
          </p:cNvSpPr>
          <p:nvPr/>
        </p:nvSpPr>
        <p:spPr bwMode="auto">
          <a:xfrm>
            <a:off x="1522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4" name="Oval 1115"/>
          <p:cNvSpPr>
            <a:spLocks noChangeArrowheads="1"/>
          </p:cNvSpPr>
          <p:nvPr/>
        </p:nvSpPr>
        <p:spPr bwMode="auto">
          <a:xfrm>
            <a:off x="1217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5" name="Oval 1116"/>
          <p:cNvSpPr>
            <a:spLocks noChangeArrowheads="1"/>
          </p:cNvSpPr>
          <p:nvPr/>
        </p:nvSpPr>
        <p:spPr bwMode="auto">
          <a:xfrm>
            <a:off x="912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6" name="Oval 1117"/>
          <p:cNvSpPr>
            <a:spLocks noChangeArrowheads="1"/>
          </p:cNvSpPr>
          <p:nvPr/>
        </p:nvSpPr>
        <p:spPr bwMode="auto">
          <a:xfrm>
            <a:off x="3046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7" name="Oval 1118"/>
          <p:cNvSpPr>
            <a:spLocks noChangeArrowheads="1"/>
          </p:cNvSpPr>
          <p:nvPr/>
        </p:nvSpPr>
        <p:spPr bwMode="auto">
          <a:xfrm>
            <a:off x="3351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8" name="Oval 1119"/>
          <p:cNvSpPr>
            <a:spLocks noChangeArrowheads="1"/>
          </p:cNvSpPr>
          <p:nvPr/>
        </p:nvSpPr>
        <p:spPr bwMode="auto">
          <a:xfrm>
            <a:off x="3656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9" name="Oval 1120"/>
          <p:cNvSpPr>
            <a:spLocks noChangeArrowheads="1"/>
          </p:cNvSpPr>
          <p:nvPr/>
        </p:nvSpPr>
        <p:spPr bwMode="auto">
          <a:xfrm>
            <a:off x="3960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0" name="Oval 1121"/>
          <p:cNvSpPr>
            <a:spLocks noChangeArrowheads="1"/>
          </p:cNvSpPr>
          <p:nvPr/>
        </p:nvSpPr>
        <p:spPr bwMode="auto">
          <a:xfrm>
            <a:off x="4265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1" name="Oval 1122"/>
          <p:cNvSpPr>
            <a:spLocks noChangeArrowheads="1"/>
          </p:cNvSpPr>
          <p:nvPr/>
        </p:nvSpPr>
        <p:spPr bwMode="auto">
          <a:xfrm>
            <a:off x="4570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2" name="Oval 1123"/>
          <p:cNvSpPr>
            <a:spLocks noChangeArrowheads="1"/>
          </p:cNvSpPr>
          <p:nvPr/>
        </p:nvSpPr>
        <p:spPr bwMode="auto">
          <a:xfrm>
            <a:off x="4875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3" name="Oval 1124"/>
          <p:cNvSpPr>
            <a:spLocks noChangeArrowheads="1"/>
          </p:cNvSpPr>
          <p:nvPr/>
        </p:nvSpPr>
        <p:spPr bwMode="auto">
          <a:xfrm>
            <a:off x="5180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4" name="Oval 1125"/>
          <p:cNvSpPr>
            <a:spLocks noChangeArrowheads="1"/>
          </p:cNvSpPr>
          <p:nvPr/>
        </p:nvSpPr>
        <p:spPr bwMode="auto">
          <a:xfrm>
            <a:off x="2589213" y="5526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5" name="Oval 1126"/>
          <p:cNvSpPr>
            <a:spLocks noChangeArrowheads="1"/>
          </p:cNvSpPr>
          <p:nvPr/>
        </p:nvSpPr>
        <p:spPr bwMode="auto">
          <a:xfrm>
            <a:off x="23606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6" name="Oval 1127"/>
          <p:cNvSpPr>
            <a:spLocks noChangeArrowheads="1"/>
          </p:cNvSpPr>
          <p:nvPr/>
        </p:nvSpPr>
        <p:spPr bwMode="auto">
          <a:xfrm>
            <a:off x="2817813" y="5754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7" name="Oval 1128"/>
          <p:cNvSpPr>
            <a:spLocks noChangeArrowheads="1"/>
          </p:cNvSpPr>
          <p:nvPr/>
        </p:nvSpPr>
        <p:spPr bwMode="auto">
          <a:xfrm>
            <a:off x="3503613" y="5068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8" name="Oval 1129"/>
          <p:cNvSpPr>
            <a:spLocks noChangeArrowheads="1"/>
          </p:cNvSpPr>
          <p:nvPr/>
        </p:nvSpPr>
        <p:spPr bwMode="auto">
          <a:xfrm>
            <a:off x="3122613" y="6059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9" name="Oval 1130"/>
          <p:cNvSpPr>
            <a:spLocks noChangeArrowheads="1"/>
          </p:cNvSpPr>
          <p:nvPr/>
        </p:nvSpPr>
        <p:spPr bwMode="auto">
          <a:xfrm>
            <a:off x="3656013" y="5221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0" name="Oval 1131"/>
          <p:cNvSpPr>
            <a:spLocks noChangeArrowheads="1"/>
          </p:cNvSpPr>
          <p:nvPr/>
        </p:nvSpPr>
        <p:spPr bwMode="auto">
          <a:xfrm>
            <a:off x="17510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1" name="Oval 1132"/>
          <p:cNvSpPr>
            <a:spLocks noChangeArrowheads="1"/>
          </p:cNvSpPr>
          <p:nvPr/>
        </p:nvSpPr>
        <p:spPr bwMode="auto">
          <a:xfrm>
            <a:off x="40370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2" name="Oval 1133"/>
          <p:cNvSpPr>
            <a:spLocks noChangeArrowheads="1"/>
          </p:cNvSpPr>
          <p:nvPr/>
        </p:nvSpPr>
        <p:spPr bwMode="auto">
          <a:xfrm>
            <a:off x="3351213" y="4002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3" name="Oval 1134"/>
          <p:cNvSpPr>
            <a:spLocks noChangeArrowheads="1"/>
          </p:cNvSpPr>
          <p:nvPr/>
        </p:nvSpPr>
        <p:spPr bwMode="auto">
          <a:xfrm>
            <a:off x="4265613" y="4840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4" name="Oval 1135"/>
          <p:cNvSpPr>
            <a:spLocks noChangeArrowheads="1"/>
          </p:cNvSpPr>
          <p:nvPr/>
        </p:nvSpPr>
        <p:spPr bwMode="auto">
          <a:xfrm>
            <a:off x="42656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5" name="Oval 1136"/>
          <p:cNvSpPr>
            <a:spLocks noChangeArrowheads="1"/>
          </p:cNvSpPr>
          <p:nvPr/>
        </p:nvSpPr>
        <p:spPr bwMode="auto">
          <a:xfrm>
            <a:off x="4951413" y="5830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6" name="Oval 1137"/>
          <p:cNvSpPr>
            <a:spLocks noChangeArrowheads="1"/>
          </p:cNvSpPr>
          <p:nvPr/>
        </p:nvSpPr>
        <p:spPr bwMode="auto">
          <a:xfrm>
            <a:off x="13700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7" name="AutoShape 1138"/>
          <p:cNvSpPr>
            <a:spLocks noChangeArrowheads="1"/>
          </p:cNvSpPr>
          <p:nvPr/>
        </p:nvSpPr>
        <p:spPr bwMode="auto">
          <a:xfrm>
            <a:off x="22844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38" name="AutoShape 1139"/>
          <p:cNvSpPr>
            <a:spLocks noChangeArrowheads="1"/>
          </p:cNvSpPr>
          <p:nvPr/>
        </p:nvSpPr>
        <p:spPr bwMode="auto">
          <a:xfrm>
            <a:off x="19796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39" name="AutoShape 1140"/>
          <p:cNvSpPr>
            <a:spLocks noChangeArrowheads="1"/>
          </p:cNvSpPr>
          <p:nvPr/>
        </p:nvSpPr>
        <p:spPr bwMode="auto">
          <a:xfrm>
            <a:off x="31988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0" name="AutoShape 1141"/>
          <p:cNvSpPr>
            <a:spLocks noChangeArrowheads="1"/>
          </p:cNvSpPr>
          <p:nvPr/>
        </p:nvSpPr>
        <p:spPr bwMode="auto">
          <a:xfrm>
            <a:off x="28940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1" name="AutoShape 1142"/>
          <p:cNvSpPr>
            <a:spLocks noChangeArrowheads="1"/>
          </p:cNvSpPr>
          <p:nvPr/>
        </p:nvSpPr>
        <p:spPr bwMode="auto">
          <a:xfrm>
            <a:off x="2589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2" name="AutoShape 1143"/>
          <p:cNvSpPr>
            <a:spLocks noChangeArrowheads="1"/>
          </p:cNvSpPr>
          <p:nvPr/>
        </p:nvSpPr>
        <p:spPr bwMode="auto">
          <a:xfrm>
            <a:off x="35036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3" name="AutoShape 1144"/>
          <p:cNvSpPr>
            <a:spLocks noChangeArrowheads="1"/>
          </p:cNvSpPr>
          <p:nvPr/>
        </p:nvSpPr>
        <p:spPr bwMode="auto">
          <a:xfrm>
            <a:off x="38084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4" name="AutoShape 1145"/>
          <p:cNvSpPr>
            <a:spLocks noChangeArrowheads="1"/>
          </p:cNvSpPr>
          <p:nvPr/>
        </p:nvSpPr>
        <p:spPr bwMode="auto">
          <a:xfrm>
            <a:off x="4113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5" name="AutoShape 1146"/>
          <p:cNvSpPr>
            <a:spLocks noChangeArrowheads="1"/>
          </p:cNvSpPr>
          <p:nvPr/>
        </p:nvSpPr>
        <p:spPr bwMode="auto">
          <a:xfrm>
            <a:off x="16748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6" name="AutoShape 1147"/>
          <p:cNvSpPr>
            <a:spLocks noChangeArrowheads="1"/>
          </p:cNvSpPr>
          <p:nvPr/>
        </p:nvSpPr>
        <p:spPr bwMode="auto">
          <a:xfrm>
            <a:off x="13700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7" name="AutoShape 1148"/>
          <p:cNvSpPr>
            <a:spLocks noChangeArrowheads="1"/>
          </p:cNvSpPr>
          <p:nvPr/>
        </p:nvSpPr>
        <p:spPr bwMode="auto">
          <a:xfrm>
            <a:off x="1065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8" name="AutoShape 1149"/>
          <p:cNvSpPr>
            <a:spLocks noChangeArrowheads="1"/>
          </p:cNvSpPr>
          <p:nvPr/>
        </p:nvSpPr>
        <p:spPr bwMode="auto">
          <a:xfrm>
            <a:off x="4494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9" name="AutoShape 1150"/>
          <p:cNvSpPr>
            <a:spLocks noChangeArrowheads="1"/>
          </p:cNvSpPr>
          <p:nvPr/>
        </p:nvSpPr>
        <p:spPr bwMode="auto">
          <a:xfrm>
            <a:off x="4875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50" name="AutoShape 1151"/>
          <p:cNvSpPr>
            <a:spLocks noChangeArrowheads="1"/>
          </p:cNvSpPr>
          <p:nvPr/>
        </p:nvSpPr>
        <p:spPr bwMode="auto">
          <a:xfrm rot="10800000">
            <a:off x="23606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1" name="AutoShape 1152"/>
          <p:cNvSpPr>
            <a:spLocks noChangeArrowheads="1"/>
          </p:cNvSpPr>
          <p:nvPr/>
        </p:nvSpPr>
        <p:spPr bwMode="auto">
          <a:xfrm rot="10800000">
            <a:off x="20558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2" name="AutoShape 1153"/>
          <p:cNvSpPr>
            <a:spLocks noChangeArrowheads="1"/>
          </p:cNvSpPr>
          <p:nvPr/>
        </p:nvSpPr>
        <p:spPr bwMode="auto">
          <a:xfrm rot="10800000">
            <a:off x="32750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3" name="AutoShape 1154"/>
          <p:cNvSpPr>
            <a:spLocks noChangeArrowheads="1"/>
          </p:cNvSpPr>
          <p:nvPr/>
        </p:nvSpPr>
        <p:spPr bwMode="auto">
          <a:xfrm rot="10800000">
            <a:off x="29702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4" name="AutoShape 1155"/>
          <p:cNvSpPr>
            <a:spLocks noChangeArrowheads="1"/>
          </p:cNvSpPr>
          <p:nvPr/>
        </p:nvSpPr>
        <p:spPr bwMode="auto">
          <a:xfrm rot="10800000">
            <a:off x="2665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5" name="AutoShape 1156"/>
          <p:cNvSpPr>
            <a:spLocks noChangeArrowheads="1"/>
          </p:cNvSpPr>
          <p:nvPr/>
        </p:nvSpPr>
        <p:spPr bwMode="auto">
          <a:xfrm rot="10800000">
            <a:off x="35798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6" name="AutoShape 1157"/>
          <p:cNvSpPr>
            <a:spLocks noChangeArrowheads="1"/>
          </p:cNvSpPr>
          <p:nvPr/>
        </p:nvSpPr>
        <p:spPr bwMode="auto">
          <a:xfrm rot="10800000">
            <a:off x="38846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7" name="AutoShape 1158"/>
          <p:cNvSpPr>
            <a:spLocks noChangeArrowheads="1"/>
          </p:cNvSpPr>
          <p:nvPr/>
        </p:nvSpPr>
        <p:spPr bwMode="auto">
          <a:xfrm rot="10800000">
            <a:off x="4189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8" name="AutoShape 1159"/>
          <p:cNvSpPr>
            <a:spLocks noChangeArrowheads="1"/>
          </p:cNvSpPr>
          <p:nvPr/>
        </p:nvSpPr>
        <p:spPr bwMode="auto">
          <a:xfrm rot="10800000">
            <a:off x="17510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9" name="AutoShape 1160"/>
          <p:cNvSpPr>
            <a:spLocks noChangeArrowheads="1"/>
          </p:cNvSpPr>
          <p:nvPr/>
        </p:nvSpPr>
        <p:spPr bwMode="auto">
          <a:xfrm rot="10800000">
            <a:off x="14462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0" name="AutoShape 1161"/>
          <p:cNvSpPr>
            <a:spLocks noChangeArrowheads="1"/>
          </p:cNvSpPr>
          <p:nvPr/>
        </p:nvSpPr>
        <p:spPr bwMode="auto">
          <a:xfrm rot="10800000">
            <a:off x="1141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1" name="AutoShape 1162"/>
          <p:cNvSpPr>
            <a:spLocks noChangeArrowheads="1"/>
          </p:cNvSpPr>
          <p:nvPr/>
        </p:nvSpPr>
        <p:spPr bwMode="auto">
          <a:xfrm rot="10800000">
            <a:off x="4570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2" name="AutoShape 1163"/>
          <p:cNvSpPr>
            <a:spLocks noChangeArrowheads="1"/>
          </p:cNvSpPr>
          <p:nvPr/>
        </p:nvSpPr>
        <p:spPr bwMode="auto">
          <a:xfrm rot="10800000">
            <a:off x="4951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3" name="Text Box 1164"/>
          <p:cNvSpPr txBox="1">
            <a:spLocks noChangeArrowheads="1"/>
          </p:cNvSpPr>
          <p:nvPr/>
        </p:nvSpPr>
        <p:spPr bwMode="auto">
          <a:xfrm>
            <a:off x="684213" y="2476500"/>
            <a:ext cx="4800600" cy="43815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900" b="1">
                <a:solidFill>
                  <a:srgbClr val="700D13"/>
                </a:solidFill>
                <a:latin typeface="Verdana" pitchFamily="-112" charset="0"/>
              </a:rPr>
              <a:t>ANTRIEB INHUNTER VON DER SCHWERKRAFT</a:t>
            </a:r>
            <a:endParaRPr lang="it-IT" sz="900" b="1">
              <a:solidFill>
                <a:srgbClr val="700D13"/>
              </a:solidFill>
              <a:latin typeface="Verdana" pitchFamily="-112" charset="0"/>
            </a:endParaRPr>
          </a:p>
          <a:p>
            <a:pPr algn="ctr" eaLnBrk="0" hangingPunct="0">
              <a:spcBef>
                <a:spcPct val="50000"/>
              </a:spcBef>
            </a:pPr>
            <a:endParaRPr lang="it-IT" sz="900" b="1">
              <a:latin typeface="Verdana" pitchFamily="-112" charset="0"/>
            </a:endParaRPr>
          </a:p>
        </p:txBody>
      </p:sp>
      <p:sp>
        <p:nvSpPr>
          <p:cNvPr id="26765" name="Text Box 1165"/>
          <p:cNvSpPr txBox="1">
            <a:spLocks noChangeArrowheads="1"/>
          </p:cNvSpPr>
          <p:nvPr/>
        </p:nvSpPr>
        <p:spPr bwMode="auto">
          <a:xfrm>
            <a:off x="762000" y="4533900"/>
            <a:ext cx="4648200" cy="43815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defRPr/>
            </a:pPr>
            <a:r>
              <a:rPr lang="en-US" sz="900" b="1" cap="all" dirty="0" err="1">
                <a:solidFill>
                  <a:srgbClr val="F6F608"/>
                </a:solidFill>
                <a:latin typeface="Verdana" pitchFamily="-112" charset="0"/>
              </a:rPr>
              <a:t>Antrieb</a:t>
            </a:r>
            <a:r>
              <a:rPr lang="en-US" sz="900" b="1" cap="all" dirty="0">
                <a:solidFill>
                  <a:srgbClr val="F6F608"/>
                </a:solidFill>
                <a:latin typeface="Verdana" pitchFamily="-112" charset="0"/>
              </a:rPr>
              <a:t> in die </a:t>
            </a:r>
            <a:r>
              <a:rPr lang="en-US" sz="900" b="1" cap="all" dirty="0" err="1">
                <a:solidFill>
                  <a:srgbClr val="F6F608"/>
                </a:solidFill>
                <a:latin typeface="Verdana" pitchFamily="-112" charset="0"/>
              </a:rPr>
              <a:t>Höhe</a:t>
            </a:r>
            <a:r>
              <a:rPr lang="en-US" sz="900" b="1" cap="all" dirty="0">
                <a:solidFill>
                  <a:srgbClr val="F6F608"/>
                </a:solidFill>
                <a:latin typeface="Verdana" pitchFamily="-112" charset="0"/>
              </a:rPr>
              <a:t> von </a:t>
            </a:r>
            <a:r>
              <a:rPr lang="it-IT" sz="900" b="1" dirty="0">
                <a:solidFill>
                  <a:srgbClr val="F6F608"/>
                </a:solidFill>
                <a:latin typeface="Verdana" pitchFamily="-112" charset="0"/>
              </a:rPr>
              <a:t>CO</a:t>
            </a:r>
            <a:r>
              <a:rPr lang="it-IT" sz="600" b="1" dirty="0">
                <a:solidFill>
                  <a:srgbClr val="F6F608"/>
                </a:solidFill>
                <a:latin typeface="Verdana" pitchFamily="-112" charset="0"/>
              </a:rPr>
              <a:t>2</a:t>
            </a:r>
            <a:r>
              <a:rPr lang="it-IT" sz="900" dirty="0">
                <a:solidFill>
                  <a:srgbClr val="F6F608"/>
                </a:solidFill>
                <a:latin typeface="Verdana" pitchFamily="-112" charset="0"/>
              </a:rPr>
              <a:t> </a:t>
            </a:r>
            <a:r>
              <a:rPr lang="en-US" sz="900" b="1" cap="all" dirty="0">
                <a:solidFill>
                  <a:srgbClr val="F6F608"/>
                </a:solidFill>
                <a:latin typeface="Verdana" pitchFamily="-112" charset="0"/>
              </a:rPr>
              <a:t>von Fermentation</a:t>
            </a:r>
            <a:endParaRPr lang="it-IT" sz="900" b="1" cap="all" dirty="0">
              <a:solidFill>
                <a:srgbClr val="F6F608"/>
              </a:solidFill>
              <a:latin typeface="Verdana" pitchFamily="-112" charset="0"/>
            </a:endParaRPr>
          </a:p>
          <a:p>
            <a:pPr algn="ctr" eaLnBrk="0" hangingPunct="0">
              <a:spcBef>
                <a:spcPct val="50000"/>
              </a:spcBef>
              <a:defRPr/>
            </a:pPr>
            <a:endParaRPr lang="it-IT" sz="900" dirty="0">
              <a:solidFill>
                <a:srgbClr val="F6F608"/>
              </a:solidFill>
              <a:latin typeface="Verdana" pitchFamily="-112" charset="0"/>
            </a:endParaRPr>
          </a:p>
        </p:txBody>
      </p:sp>
      <p:sp>
        <p:nvSpPr>
          <p:cNvPr id="3" name="Oval 1166"/>
          <p:cNvSpPr>
            <a:spLocks noChangeArrowheads="1"/>
          </p:cNvSpPr>
          <p:nvPr/>
        </p:nvSpPr>
        <p:spPr bwMode="auto">
          <a:xfrm>
            <a:off x="2436813" y="3849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6" name="Oval 1167"/>
          <p:cNvSpPr>
            <a:spLocks noChangeArrowheads="1"/>
          </p:cNvSpPr>
          <p:nvPr/>
        </p:nvSpPr>
        <p:spPr bwMode="auto">
          <a:xfrm>
            <a:off x="1293813" y="4078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7" name="Oval 1168"/>
          <p:cNvSpPr>
            <a:spLocks noChangeArrowheads="1"/>
          </p:cNvSpPr>
          <p:nvPr/>
        </p:nvSpPr>
        <p:spPr bwMode="auto">
          <a:xfrm>
            <a:off x="2208213" y="5297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8" name="Oval 1169"/>
          <p:cNvSpPr>
            <a:spLocks noChangeArrowheads="1"/>
          </p:cNvSpPr>
          <p:nvPr/>
        </p:nvSpPr>
        <p:spPr bwMode="auto">
          <a:xfrm>
            <a:off x="1522413" y="5068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9" name="Oval 1170"/>
          <p:cNvSpPr>
            <a:spLocks noChangeArrowheads="1"/>
          </p:cNvSpPr>
          <p:nvPr/>
        </p:nvSpPr>
        <p:spPr bwMode="auto">
          <a:xfrm>
            <a:off x="28178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0" name="Oval 1171"/>
          <p:cNvSpPr>
            <a:spLocks noChangeArrowheads="1"/>
          </p:cNvSpPr>
          <p:nvPr/>
        </p:nvSpPr>
        <p:spPr bwMode="auto">
          <a:xfrm>
            <a:off x="2589213" y="5678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1" name="Oval 1172"/>
          <p:cNvSpPr>
            <a:spLocks noChangeArrowheads="1"/>
          </p:cNvSpPr>
          <p:nvPr/>
        </p:nvSpPr>
        <p:spPr bwMode="auto">
          <a:xfrm>
            <a:off x="912813" y="5526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2" name="Oval 1173"/>
          <p:cNvSpPr>
            <a:spLocks noChangeArrowheads="1"/>
          </p:cNvSpPr>
          <p:nvPr/>
        </p:nvSpPr>
        <p:spPr bwMode="auto">
          <a:xfrm>
            <a:off x="760413" y="4840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3" name="Oval 1174"/>
          <p:cNvSpPr>
            <a:spLocks noChangeArrowheads="1"/>
          </p:cNvSpPr>
          <p:nvPr/>
        </p:nvSpPr>
        <p:spPr bwMode="auto">
          <a:xfrm>
            <a:off x="836613" y="2478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4" name="Oval 1175"/>
          <p:cNvSpPr>
            <a:spLocks noChangeArrowheads="1"/>
          </p:cNvSpPr>
          <p:nvPr/>
        </p:nvSpPr>
        <p:spPr bwMode="auto">
          <a:xfrm>
            <a:off x="2208213" y="2782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5" name="Oval 1176"/>
          <p:cNvSpPr>
            <a:spLocks noChangeArrowheads="1"/>
          </p:cNvSpPr>
          <p:nvPr/>
        </p:nvSpPr>
        <p:spPr bwMode="auto">
          <a:xfrm>
            <a:off x="3427413" y="2630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6" name="Oval 1177"/>
          <p:cNvSpPr>
            <a:spLocks noChangeArrowheads="1"/>
          </p:cNvSpPr>
          <p:nvPr/>
        </p:nvSpPr>
        <p:spPr bwMode="auto">
          <a:xfrm>
            <a:off x="4799013" y="2859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7" name="Oval 1178"/>
          <p:cNvSpPr>
            <a:spLocks noChangeArrowheads="1"/>
          </p:cNvSpPr>
          <p:nvPr/>
        </p:nvSpPr>
        <p:spPr bwMode="auto">
          <a:xfrm>
            <a:off x="2894013" y="3925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8" name="Oval 1179"/>
          <p:cNvSpPr>
            <a:spLocks noChangeArrowheads="1"/>
          </p:cNvSpPr>
          <p:nvPr/>
        </p:nvSpPr>
        <p:spPr bwMode="auto">
          <a:xfrm>
            <a:off x="4037013" y="3240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9" name="Oval 1180"/>
          <p:cNvSpPr>
            <a:spLocks noChangeArrowheads="1"/>
          </p:cNvSpPr>
          <p:nvPr/>
        </p:nvSpPr>
        <p:spPr bwMode="auto">
          <a:xfrm>
            <a:off x="4341813" y="3544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0" name="Oval 1181"/>
          <p:cNvSpPr>
            <a:spLocks noChangeArrowheads="1"/>
          </p:cNvSpPr>
          <p:nvPr/>
        </p:nvSpPr>
        <p:spPr bwMode="auto">
          <a:xfrm>
            <a:off x="4265613" y="4230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1" name="Oval 1182"/>
          <p:cNvSpPr>
            <a:spLocks noChangeArrowheads="1"/>
          </p:cNvSpPr>
          <p:nvPr/>
        </p:nvSpPr>
        <p:spPr bwMode="auto">
          <a:xfrm>
            <a:off x="3503613" y="3544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2" name="Oval 1183"/>
          <p:cNvSpPr>
            <a:spLocks noChangeArrowheads="1"/>
          </p:cNvSpPr>
          <p:nvPr/>
        </p:nvSpPr>
        <p:spPr bwMode="auto">
          <a:xfrm>
            <a:off x="29702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3" name="Oval 1184"/>
          <p:cNvSpPr>
            <a:spLocks noChangeArrowheads="1"/>
          </p:cNvSpPr>
          <p:nvPr/>
        </p:nvSpPr>
        <p:spPr bwMode="auto">
          <a:xfrm>
            <a:off x="684213" y="3773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4" name="Oval 1185"/>
          <p:cNvSpPr>
            <a:spLocks noChangeArrowheads="1"/>
          </p:cNvSpPr>
          <p:nvPr/>
        </p:nvSpPr>
        <p:spPr bwMode="auto">
          <a:xfrm>
            <a:off x="18272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5" name="Oval 1186"/>
          <p:cNvSpPr>
            <a:spLocks noChangeArrowheads="1"/>
          </p:cNvSpPr>
          <p:nvPr/>
        </p:nvSpPr>
        <p:spPr bwMode="auto">
          <a:xfrm>
            <a:off x="21320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6" name="Oval 1187"/>
          <p:cNvSpPr>
            <a:spLocks noChangeArrowheads="1"/>
          </p:cNvSpPr>
          <p:nvPr/>
        </p:nvSpPr>
        <p:spPr bwMode="auto">
          <a:xfrm>
            <a:off x="2055813" y="4078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7" name="Oval 1188"/>
          <p:cNvSpPr>
            <a:spLocks noChangeArrowheads="1"/>
          </p:cNvSpPr>
          <p:nvPr/>
        </p:nvSpPr>
        <p:spPr bwMode="auto">
          <a:xfrm>
            <a:off x="12938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8" name="Oval 1189"/>
          <p:cNvSpPr>
            <a:spLocks noChangeArrowheads="1"/>
          </p:cNvSpPr>
          <p:nvPr/>
        </p:nvSpPr>
        <p:spPr bwMode="auto">
          <a:xfrm>
            <a:off x="760413" y="2935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9" name="Oval 1190"/>
          <p:cNvSpPr>
            <a:spLocks noChangeArrowheads="1"/>
          </p:cNvSpPr>
          <p:nvPr/>
        </p:nvSpPr>
        <p:spPr bwMode="auto">
          <a:xfrm>
            <a:off x="38084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0" name="Oval 1191"/>
          <p:cNvSpPr>
            <a:spLocks noChangeArrowheads="1"/>
          </p:cNvSpPr>
          <p:nvPr/>
        </p:nvSpPr>
        <p:spPr bwMode="auto">
          <a:xfrm>
            <a:off x="4951413" y="2401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1" name="Oval 1192"/>
          <p:cNvSpPr>
            <a:spLocks noChangeArrowheads="1"/>
          </p:cNvSpPr>
          <p:nvPr/>
        </p:nvSpPr>
        <p:spPr bwMode="auto">
          <a:xfrm>
            <a:off x="52562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2" name="Oval 1193"/>
          <p:cNvSpPr>
            <a:spLocks noChangeArrowheads="1"/>
          </p:cNvSpPr>
          <p:nvPr/>
        </p:nvSpPr>
        <p:spPr bwMode="auto">
          <a:xfrm>
            <a:off x="51800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3" name="Oval 1194"/>
          <p:cNvSpPr>
            <a:spLocks noChangeArrowheads="1"/>
          </p:cNvSpPr>
          <p:nvPr/>
        </p:nvSpPr>
        <p:spPr bwMode="auto">
          <a:xfrm>
            <a:off x="44180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4" name="Oval 1195"/>
          <p:cNvSpPr>
            <a:spLocks noChangeArrowheads="1"/>
          </p:cNvSpPr>
          <p:nvPr/>
        </p:nvSpPr>
        <p:spPr bwMode="auto">
          <a:xfrm>
            <a:off x="28940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5" name="Text Box 1196"/>
          <p:cNvSpPr txBox="1">
            <a:spLocks noChangeArrowheads="1"/>
          </p:cNvSpPr>
          <p:nvPr/>
        </p:nvSpPr>
        <p:spPr bwMode="auto">
          <a:xfrm>
            <a:off x="684213" y="3937000"/>
            <a:ext cx="4800600" cy="230188"/>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900" b="1">
                <a:solidFill>
                  <a:srgbClr val="F6F608"/>
                </a:solidFill>
                <a:latin typeface="Verdana" pitchFamily="-112" charset="0"/>
              </a:rPr>
              <a:t>WEITER WIRKUNG TROCKNEND VON </a:t>
            </a:r>
            <a:r>
              <a:rPr lang="it-IT" sz="900" b="1">
                <a:solidFill>
                  <a:srgbClr val="F6F608"/>
                </a:solidFill>
                <a:latin typeface="Verdana" pitchFamily="-112" charset="0"/>
              </a:rPr>
              <a:t>CO</a:t>
            </a:r>
            <a:r>
              <a:rPr lang="it-IT" sz="600" b="1">
                <a:solidFill>
                  <a:srgbClr val="F6F608"/>
                </a:solidFill>
                <a:latin typeface="Verdana" pitchFamily="-112" charset="0"/>
              </a:rPr>
              <a:t>2</a:t>
            </a:r>
            <a:endParaRPr lang="it-IT" sz="900">
              <a:solidFill>
                <a:srgbClr val="F6F608"/>
              </a:solidFill>
              <a:latin typeface="Verdana" pitchFamily="-112" charset="0"/>
            </a:endParaRPr>
          </a:p>
        </p:txBody>
      </p:sp>
      <p:sp>
        <p:nvSpPr>
          <p:cNvPr id="26796" name="Rectangle 1197"/>
          <p:cNvSpPr>
            <a:spLocks noChangeArrowheads="1"/>
          </p:cNvSpPr>
          <p:nvPr/>
        </p:nvSpPr>
        <p:spPr bwMode="auto">
          <a:xfrm>
            <a:off x="684213" y="3240088"/>
            <a:ext cx="4800600" cy="722312"/>
          </a:xfrm>
          <a:prstGeom prst="rect">
            <a:avLst/>
          </a:prstGeom>
          <a:solidFill>
            <a:schemeClr val="tx2">
              <a:alpha val="25098"/>
            </a:schemeClr>
          </a:solidFill>
          <a:ln w="9525">
            <a:noFill/>
            <a:miter lim="800000"/>
            <a:headEnd/>
            <a:tailEnd/>
          </a:ln>
        </p:spPr>
        <p:txBody>
          <a:bodyPr wrap="none" anchor="ctr">
            <a:prstTxWarp prst="textNoShape">
              <a:avLst/>
            </a:prstTxWarp>
          </a:bodyPr>
          <a:lstStyle/>
          <a:p>
            <a:pPr algn="ctr" eaLnBrk="0" hangingPunct="0"/>
            <a:endParaRPr lang="it-IT"/>
          </a:p>
        </p:txBody>
      </p:sp>
      <p:sp>
        <p:nvSpPr>
          <p:cNvPr id="26798" name="Text Box 1198"/>
          <p:cNvSpPr txBox="1">
            <a:spLocks noChangeArrowheads="1"/>
          </p:cNvSpPr>
          <p:nvPr/>
        </p:nvSpPr>
        <p:spPr bwMode="auto">
          <a:xfrm>
            <a:off x="684213" y="3316288"/>
            <a:ext cx="4800600" cy="792162"/>
          </a:xfrm>
          <a:prstGeom prst="rect">
            <a:avLst/>
          </a:prstGeom>
          <a:noFill/>
          <a:ln w="9525">
            <a:noFill/>
            <a:miter lim="800000"/>
            <a:headEnd/>
            <a:tailEnd/>
          </a:ln>
        </p:spPr>
        <p:txBody>
          <a:bodyPr>
            <a:prstTxWarp prst="textNoShape">
              <a:avLst/>
            </a:prstTxWarp>
            <a:spAutoFit/>
          </a:bodyPr>
          <a:lstStyle/>
          <a:p>
            <a:pPr algn="ctr" eaLnBrk="0" hangingPunct="0">
              <a:spcBef>
                <a:spcPct val="50000"/>
              </a:spcBef>
              <a:defRPr/>
            </a:pPr>
            <a:r>
              <a:rPr lang="en-US" sz="1300" b="1" cap="all" dirty="0" err="1">
                <a:solidFill>
                  <a:schemeClr val="bg1"/>
                </a:solidFill>
                <a:latin typeface="Verdana" pitchFamily="-112" charset="0"/>
              </a:rPr>
              <a:t>kritische</a:t>
            </a:r>
            <a:r>
              <a:rPr lang="en-US" sz="1300" b="1" cap="all" dirty="0">
                <a:solidFill>
                  <a:schemeClr val="bg1"/>
                </a:solidFill>
                <a:latin typeface="Verdana" pitchFamily="-112" charset="0"/>
              </a:rPr>
              <a:t> </a:t>
            </a:r>
            <a:r>
              <a:rPr lang="en-US" sz="1300" b="1" cap="all" dirty="0" err="1">
                <a:solidFill>
                  <a:schemeClr val="bg1"/>
                </a:solidFill>
                <a:latin typeface="Verdana" pitchFamily="-112" charset="0"/>
              </a:rPr>
              <a:t>Flüche</a:t>
            </a:r>
            <a:r>
              <a:rPr lang="en-US" sz="1300" b="1" cap="all" dirty="0">
                <a:solidFill>
                  <a:schemeClr val="bg1"/>
                </a:solidFill>
                <a:latin typeface="Verdana" pitchFamily="-112" charset="0"/>
              </a:rPr>
              <a:t> von </a:t>
            </a:r>
            <a:r>
              <a:rPr lang="en-US" sz="1300" b="1" cap="all" dirty="0" err="1">
                <a:solidFill>
                  <a:schemeClr val="bg1"/>
                </a:solidFill>
                <a:latin typeface="Verdana" pitchFamily="-112" charset="0"/>
              </a:rPr>
              <a:t>Festigkeit</a:t>
            </a:r>
            <a:r>
              <a:rPr lang="en-US" sz="1300" b="1" cap="all" dirty="0">
                <a:solidFill>
                  <a:schemeClr val="bg1"/>
                </a:solidFill>
                <a:latin typeface="Verdana" pitchFamily="-112" charset="0"/>
              </a:rPr>
              <a:t> von </a:t>
            </a:r>
            <a:r>
              <a:rPr lang="en-US" sz="1300" b="1" cap="all" dirty="0" err="1">
                <a:solidFill>
                  <a:schemeClr val="bg1"/>
                </a:solidFill>
                <a:latin typeface="Verdana" pitchFamily="-112" charset="0"/>
              </a:rPr>
              <a:t>dem</a:t>
            </a:r>
            <a:r>
              <a:rPr lang="en-US" sz="1300" b="1" cap="all" dirty="0">
                <a:solidFill>
                  <a:schemeClr val="bg1"/>
                </a:solidFill>
                <a:latin typeface="Verdana" pitchFamily="-112" charset="0"/>
              </a:rPr>
              <a:t> Hut des </a:t>
            </a:r>
            <a:r>
              <a:rPr lang="en-US" sz="1300" b="1" cap="all" dirty="0" err="1">
                <a:solidFill>
                  <a:schemeClr val="bg1"/>
                </a:solidFill>
                <a:latin typeface="Verdana" pitchFamily="-112" charset="0"/>
              </a:rPr>
              <a:t>Trebers</a:t>
            </a:r>
            <a:endParaRPr lang="it-IT" sz="1300" b="1" cap="all" dirty="0">
              <a:solidFill>
                <a:schemeClr val="bg1"/>
              </a:solidFill>
              <a:latin typeface="Verdana" pitchFamily="-112" charset="0"/>
            </a:endParaRPr>
          </a:p>
          <a:p>
            <a:pPr algn="ctr" eaLnBrk="0" hangingPunct="0">
              <a:spcBef>
                <a:spcPct val="50000"/>
              </a:spcBef>
              <a:defRPr/>
            </a:pPr>
            <a:endParaRPr lang="it-IT" sz="1300" b="1" dirty="0">
              <a:solidFill>
                <a:schemeClr val="bg1"/>
              </a:solidFill>
              <a:latin typeface="Verdana" pitchFamily="-112" charset="0"/>
            </a:endParaRPr>
          </a:p>
        </p:txBody>
      </p:sp>
      <p:sp>
        <p:nvSpPr>
          <p:cNvPr id="4" name="Oval 1199"/>
          <p:cNvSpPr>
            <a:spLocks noChangeArrowheads="1"/>
          </p:cNvSpPr>
          <p:nvPr/>
        </p:nvSpPr>
        <p:spPr bwMode="auto">
          <a:xfrm>
            <a:off x="865188" y="59166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9" name="Oval 1200"/>
          <p:cNvSpPr>
            <a:spLocks noChangeArrowheads="1"/>
          </p:cNvSpPr>
          <p:nvPr/>
        </p:nvSpPr>
        <p:spPr bwMode="auto">
          <a:xfrm>
            <a:off x="3270250" y="560863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0" name="Oval 1201"/>
          <p:cNvSpPr>
            <a:spLocks noChangeArrowheads="1"/>
          </p:cNvSpPr>
          <p:nvPr/>
        </p:nvSpPr>
        <p:spPr bwMode="auto">
          <a:xfrm>
            <a:off x="1474788" y="55356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1" name="Oval 1202"/>
          <p:cNvSpPr>
            <a:spLocks noChangeArrowheads="1"/>
          </p:cNvSpPr>
          <p:nvPr/>
        </p:nvSpPr>
        <p:spPr bwMode="auto">
          <a:xfrm>
            <a:off x="4903788" y="56118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2" name="Oval 1203"/>
          <p:cNvSpPr>
            <a:spLocks noChangeArrowheads="1"/>
          </p:cNvSpPr>
          <p:nvPr/>
        </p:nvSpPr>
        <p:spPr bwMode="auto">
          <a:xfrm>
            <a:off x="3346450" y="4816475"/>
            <a:ext cx="76200" cy="96838"/>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3" name="Oval 1204"/>
          <p:cNvSpPr>
            <a:spLocks noChangeArrowheads="1"/>
          </p:cNvSpPr>
          <p:nvPr/>
        </p:nvSpPr>
        <p:spPr bwMode="auto">
          <a:xfrm>
            <a:off x="5284788" y="61452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4" name="Oval 1205"/>
          <p:cNvSpPr>
            <a:spLocks noChangeArrowheads="1"/>
          </p:cNvSpPr>
          <p:nvPr/>
        </p:nvSpPr>
        <p:spPr bwMode="auto">
          <a:xfrm>
            <a:off x="4446588" y="49260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5" name="Oval 1206"/>
          <p:cNvSpPr>
            <a:spLocks noChangeArrowheads="1"/>
          </p:cNvSpPr>
          <p:nvPr/>
        </p:nvSpPr>
        <p:spPr bwMode="auto">
          <a:xfrm>
            <a:off x="2846388" y="50022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6" name="Oval 1207"/>
          <p:cNvSpPr>
            <a:spLocks noChangeArrowheads="1"/>
          </p:cNvSpPr>
          <p:nvPr/>
        </p:nvSpPr>
        <p:spPr bwMode="auto">
          <a:xfrm>
            <a:off x="1779588" y="48498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7" name="Text Box 1208"/>
          <p:cNvSpPr txBox="1">
            <a:spLocks noChangeArrowheads="1"/>
          </p:cNvSpPr>
          <p:nvPr/>
        </p:nvSpPr>
        <p:spPr bwMode="auto">
          <a:xfrm>
            <a:off x="684213" y="1630363"/>
            <a:ext cx="4824412" cy="773112"/>
          </a:xfrm>
          <a:prstGeom prst="rect">
            <a:avLst/>
          </a:prstGeom>
          <a:noFill/>
          <a:ln w="9525">
            <a:noFill/>
            <a:miter lim="800000"/>
            <a:headEnd/>
            <a:tailEnd/>
          </a:ln>
        </p:spPr>
        <p:txBody>
          <a:bodyPr>
            <a:prstTxWarp prst="textNoShape">
              <a:avLst/>
            </a:prstTxWarp>
          </a:bodyPr>
          <a:lstStyle/>
          <a:p>
            <a:pPr eaLnBrk="0" hangingPunct="0">
              <a:lnSpc>
                <a:spcPct val="110000"/>
              </a:lnSpc>
            </a:pPr>
            <a:r>
              <a:rPr lang="en-US" sz="1200" b="1">
                <a:solidFill>
                  <a:schemeClr val="bg2"/>
                </a:solidFill>
                <a:latin typeface="Verdana" pitchFamily="-112" charset="0"/>
              </a:rPr>
              <a:t>DIE KRITISCHE FLÜCHE kann von 30-50% des hutes verwicklen so verchwendet man die grösste Arbeit die in der weinreben gemacht wurde.</a:t>
            </a:r>
            <a:endParaRPr lang="it-IT" sz="1200" b="1">
              <a:solidFill>
                <a:schemeClr val="bg2"/>
              </a:solidFill>
              <a:latin typeface="Verdana" pitchFamily="-112" charset="0"/>
            </a:endParaRPr>
          </a:p>
          <a:p>
            <a:pPr eaLnBrk="0" hangingPunct="0">
              <a:lnSpc>
                <a:spcPct val="110000"/>
              </a:lnSpc>
            </a:pPr>
            <a:r>
              <a:rPr lang="it-IT" sz="1200" b="1">
                <a:solidFill>
                  <a:schemeClr val="bg2"/>
                </a:solidFill>
                <a:latin typeface="Verdana" pitchFamily="-112" charset="0"/>
              </a:rPr>
              <a:t/>
            </a:r>
            <a:br>
              <a:rPr lang="it-IT" sz="1200" b="1">
                <a:solidFill>
                  <a:schemeClr val="bg2"/>
                </a:solidFill>
                <a:latin typeface="Verdana" pitchFamily="-112" charset="0"/>
              </a:rPr>
            </a:br>
            <a:endParaRPr lang="it-IT" sz="1200" b="1">
              <a:solidFill>
                <a:schemeClr val="bg2"/>
              </a:solidFill>
              <a:latin typeface="Verdana" pitchFamily="-112" charset="0"/>
            </a:endParaRPr>
          </a:p>
        </p:txBody>
      </p:sp>
      <p:sp>
        <p:nvSpPr>
          <p:cNvPr id="26808" name="Text Box 1209"/>
          <p:cNvSpPr txBox="1">
            <a:spLocks noChangeArrowheads="1"/>
          </p:cNvSpPr>
          <p:nvPr/>
        </p:nvSpPr>
        <p:spPr bwMode="auto">
          <a:xfrm>
            <a:off x="1524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71873B1E-49BB-2646-AF0F-8B132C542C85}" type="slidenum">
              <a:rPr lang="it-IT" sz="1000" b="1">
                <a:solidFill>
                  <a:srgbClr val="80060D"/>
                </a:solidFill>
                <a:latin typeface="Verdana" pitchFamily="-112" charset="0"/>
              </a:rPr>
              <a:pPr eaLnBrk="0" hangingPunct="0">
                <a:spcBef>
                  <a:spcPct val="50000"/>
                </a:spcBef>
              </a:pPr>
              <a:t>6</a:t>
            </a:fld>
            <a:endParaRPr lang="it-IT" sz="1200" b="1">
              <a:solidFill>
                <a:srgbClr val="80060D"/>
              </a:solidFill>
              <a:latin typeface="Verdana" pitchFamily="-112" charset="0"/>
            </a:endParaRPr>
          </a:p>
        </p:txBody>
      </p:sp>
      <p:sp>
        <p:nvSpPr>
          <p:cNvPr id="26809"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 </a:t>
            </a:r>
            <a:r>
              <a:rPr lang="en-US" sz="1000" b="1">
                <a:solidFill>
                  <a:srgbClr val="80060D"/>
                </a:solidFill>
                <a:latin typeface="Verdana" pitchFamily="-112" charset="0"/>
              </a:rPr>
              <a:t>Extrativprozess</a:t>
            </a:r>
            <a:endParaRPr lang="it-IT" sz="10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3C78F8C-D51F-224F-A5B2-F36A2668BFA3}" type="slidenum">
              <a:rPr lang="it-IT" sz="1000" b="1">
                <a:solidFill>
                  <a:srgbClr val="80060D"/>
                </a:solidFill>
                <a:latin typeface="Verdana" pitchFamily="-112" charset="0"/>
              </a:rPr>
              <a:pPr eaLnBrk="0" hangingPunct="0">
                <a:spcBef>
                  <a:spcPct val="50000"/>
                </a:spcBef>
              </a:pPr>
              <a:t>60</a:t>
            </a:fld>
            <a:endParaRPr lang="it-IT" sz="1200" b="1">
              <a:solidFill>
                <a:srgbClr val="80060D"/>
              </a:solidFill>
              <a:latin typeface="Verdana" pitchFamily="-112" charset="0"/>
            </a:endParaRPr>
          </a:p>
        </p:txBody>
      </p:sp>
      <p:pic>
        <p:nvPicPr>
          <p:cNvPr id="134147" name="Picture 3" descr="C:\Documenti\PHOTO\Altro\buttamarghnew.JPG"/>
          <p:cNvPicPr>
            <a:picLocks noChangeAspect="1" noChangeArrowheads="1"/>
          </p:cNvPicPr>
          <p:nvPr/>
        </p:nvPicPr>
        <p:blipFill>
          <a:blip r:embed="rId3"/>
          <a:srcRect/>
          <a:stretch>
            <a:fillRect/>
          </a:stretch>
        </p:blipFill>
        <p:spPr bwMode="auto">
          <a:xfrm>
            <a:off x="628650" y="1066800"/>
            <a:ext cx="4738688" cy="5181600"/>
          </a:xfrm>
          <a:prstGeom prst="rect">
            <a:avLst/>
          </a:prstGeom>
          <a:noFill/>
          <a:ln w="19050">
            <a:solidFill>
              <a:schemeClr val="tx1"/>
            </a:solidFill>
            <a:miter lim="800000"/>
            <a:headEnd/>
            <a:tailEnd/>
          </a:ln>
        </p:spPr>
      </p:pic>
      <p:sp>
        <p:nvSpPr>
          <p:cNvPr id="165892" name="Rectangle 4"/>
          <p:cNvSpPr>
            <a:spLocks noChangeArrowheads="1"/>
          </p:cNvSpPr>
          <p:nvPr/>
        </p:nvSpPr>
        <p:spPr bwMode="auto">
          <a:xfrm>
            <a:off x="5257800" y="2862263"/>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a:effectLst>
                  <a:outerShdw blurRad="38100" dist="38100" dir="2700000" algn="tl">
                    <a:srgbClr val="DDDDDD"/>
                  </a:outerShdw>
                </a:effectLst>
                <a:latin typeface="Verdana" pitchFamily="-112" charset="0"/>
              </a:rPr>
              <a:t>Santa </a:t>
            </a:r>
            <a:r>
              <a:rPr lang="es-ES_tradnl" sz="1600" b="1" i="1" dirty="0" err="1">
                <a:effectLst>
                  <a:outerShdw blurRad="38100" dist="38100" dir="2700000" algn="tl">
                    <a:srgbClr val="DDDDDD"/>
                  </a:outerShdw>
                </a:effectLst>
                <a:latin typeface="Verdana" pitchFamily="-112" charset="0"/>
              </a:rPr>
              <a:t>Margherita</a:t>
            </a:r>
            <a:r>
              <a:rPr lang="es-ES_tradnl" sz="1600" b="1" i="1" dirty="0">
                <a:effectLst>
                  <a:outerShdw blurRad="38100" dist="38100" dir="2700000" algn="tl">
                    <a:srgbClr val="DDDDDD"/>
                  </a:outerShdw>
                </a:effectLst>
                <a:latin typeface="Verdana" pitchFamily="-112" charset="0"/>
              </a:rPr>
              <a:t> </a:t>
            </a:r>
            <a:r>
              <a:rPr lang="es-ES_tradnl" sz="1600" b="1" i="1" dirty="0" err="1">
                <a:effectLst>
                  <a:outerShdw blurRad="38100" dist="38100" dir="2700000" algn="tl">
                    <a:srgbClr val="DDDDDD"/>
                  </a:outerShdw>
                </a:effectLst>
                <a:latin typeface="Verdana" pitchFamily="-112" charset="0"/>
              </a:rPr>
              <a:t>S.p.A</a:t>
            </a:r>
            <a:r>
              <a:rPr lang="es-ES_tradnl" sz="1600" b="1" i="1" dirty="0">
                <a:effectLst>
                  <a:outerShdw blurRad="38100" dist="38100" dir="2700000" algn="tl">
                    <a:srgbClr val="DDDDDD"/>
                  </a:outerShdw>
                </a:effectLst>
                <a:latin typeface="Verdana" pitchFamily="-112" charset="0"/>
              </a:rPr>
              <a:t>.</a:t>
            </a:r>
          </a:p>
          <a:p>
            <a:pPr algn="ctr">
              <a:defRPr/>
            </a:pPr>
            <a:r>
              <a:rPr lang="es-ES_tradnl" sz="1200" i="1" dirty="0">
                <a:effectLst>
                  <a:outerShdw blurRad="38100" dist="38100" dir="2700000" algn="tl">
                    <a:srgbClr val="DDDDDD"/>
                  </a:outerShdw>
                </a:effectLst>
                <a:latin typeface="Verdana" pitchFamily="-112" charset="0"/>
              </a:rPr>
              <a:t> </a:t>
            </a:r>
            <a:r>
              <a:rPr lang="es-ES_tradnl" sz="1200" i="1" dirty="0" err="1">
                <a:effectLst>
                  <a:outerShdw blurRad="38100" dist="38100" dir="2700000" algn="tl">
                    <a:srgbClr val="DDDDDD"/>
                  </a:outerShdw>
                </a:effectLst>
                <a:latin typeface="Verdana" pitchFamily="-112" charset="0"/>
              </a:rPr>
              <a:t>Fossalta</a:t>
            </a:r>
            <a:r>
              <a:rPr lang="es-ES_tradnl" sz="1200" i="1" dirty="0">
                <a:effectLst>
                  <a:outerShdw blurRad="38100" dist="38100" dir="2700000" algn="tl">
                    <a:srgbClr val="DDDDDD"/>
                  </a:outerShdw>
                </a:effectLst>
                <a:latin typeface="Verdana" pitchFamily="-112" charset="0"/>
              </a:rPr>
              <a:t> di </a:t>
            </a:r>
            <a:r>
              <a:rPr lang="es-ES_tradnl" sz="1200" i="1" dirty="0" err="1">
                <a:effectLst>
                  <a:outerShdw blurRad="38100" dist="38100" dir="2700000" algn="tl">
                    <a:srgbClr val="DDDDDD"/>
                  </a:outerShdw>
                </a:effectLst>
                <a:latin typeface="Verdana" pitchFamily="-112" charset="0"/>
              </a:rPr>
              <a:t>Portogruaro</a:t>
            </a:r>
            <a:r>
              <a:rPr lang="es-ES_tradnl" sz="1200" i="1" dirty="0">
                <a:effectLst>
                  <a:outerShdw blurRad="38100" dist="38100" dir="2700000" algn="tl">
                    <a:srgbClr val="DDDDDD"/>
                  </a:outerShdw>
                </a:effectLst>
                <a:latin typeface="Verdana" pitchFamily="-112" charset="0"/>
              </a:rPr>
              <a:t> (Veneto) </a:t>
            </a:r>
            <a:endParaRPr lang="es-ES_tradnl" sz="1200" i="1" dirty="0" smtClean="0">
              <a:effectLst>
                <a:outerShdw blurRad="38100" dist="38100" dir="2700000" algn="tl">
                  <a:srgbClr val="DDDDDD"/>
                </a:outerShdw>
              </a:effectLst>
              <a:latin typeface="Verdana" pitchFamily="-112" charset="0"/>
            </a:endParaRPr>
          </a:p>
          <a:p>
            <a:pPr algn="ctr">
              <a:defRPr/>
            </a:pPr>
            <a:r>
              <a:rPr lang="es-ES_tradnl" sz="1200" i="1" dirty="0" smtClean="0">
                <a:effectLst>
                  <a:outerShdw blurRad="38100" dist="38100" dir="2700000" algn="tl">
                    <a:srgbClr val="DDDDDD"/>
                  </a:outerShdw>
                </a:effectLst>
                <a:latin typeface="Verdana" pitchFamily="-112" charset="0"/>
              </a:rPr>
              <a:t>ITALIEN</a:t>
            </a:r>
          </a:p>
          <a:p>
            <a:pPr algn="ctr">
              <a:defRPr/>
            </a:pPr>
            <a:endParaRPr lang="es-ES_tradnl" sz="1200" i="1" dirty="0">
              <a:effectLst>
                <a:outerShdw blurRad="38100" dist="38100" dir="2700000" algn="tl">
                  <a:srgbClr val="DDDDDD"/>
                </a:outerShdw>
              </a:effectLst>
              <a:latin typeface="Verdana" pitchFamily="-112" charset="0"/>
            </a:endParaRPr>
          </a:p>
          <a:p>
            <a:pPr algn="ctr">
              <a:defRPr/>
            </a:pPr>
            <a:r>
              <a:rPr lang="es-ES_tradnl" sz="1200" i="1" dirty="0">
                <a:effectLst>
                  <a:outerShdw blurRad="38100" dist="38100" dir="2700000" algn="tl">
                    <a:srgbClr val="DDDDDD"/>
                  </a:outerShdw>
                </a:effectLst>
                <a:latin typeface="Verdana" pitchFamily="-112" charset="0"/>
              </a:rPr>
              <a:t/>
            </a:r>
            <a:br>
              <a:rPr lang="es-ES_tradnl" sz="1200" i="1" dirty="0">
                <a:effectLst>
                  <a:outerShdw blurRad="38100" dist="38100" dir="2700000" algn="tl">
                    <a:srgbClr val="DDDDDD"/>
                  </a:outerShdw>
                </a:effectLst>
                <a:latin typeface="Verdana" pitchFamily="-112" charset="0"/>
              </a:rPr>
            </a:b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2, 16.000 </a:t>
            </a:r>
            <a:r>
              <a:rPr lang="es-ES_tradnl" sz="1600" dirty="0" err="1">
                <a:latin typeface="Verdana" pitchFamily="-112" charset="0"/>
              </a:rPr>
              <a:t>lt</a:t>
            </a:r>
            <a:r>
              <a:rPr lang="es-ES_tradnl" sz="1600" dirty="0">
                <a:latin typeface="Verdana" pitchFamily="-112" charset="0"/>
              </a:rPr>
              <a:t>.</a:t>
            </a:r>
          </a:p>
          <a:p>
            <a:pPr algn="ctr">
              <a:defRPr/>
            </a:pP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5, 25.000 </a:t>
            </a:r>
            <a:r>
              <a:rPr lang="es-ES_tradnl" sz="1600" dirty="0" err="1">
                <a:latin typeface="Verdana" pitchFamily="-112" charset="0"/>
              </a:rPr>
              <a:t>lt</a:t>
            </a:r>
            <a:r>
              <a:rPr lang="es-ES_tradnl" sz="1600" dirty="0">
                <a:latin typeface="Verdana" pitchFamily="-112" charset="0"/>
              </a:rPr>
              <a:t>.</a:t>
            </a:r>
          </a:p>
          <a:p>
            <a:pPr algn="ctr">
              <a:defRPr/>
            </a:pP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3, 35.000 </a:t>
            </a:r>
            <a:r>
              <a:rPr lang="es-ES_tradnl" sz="1600" dirty="0" err="1">
                <a:latin typeface="Verdana" pitchFamily="-112" charset="0"/>
              </a:rPr>
              <a:t>lt</a:t>
            </a:r>
            <a:r>
              <a:rPr lang="es-ES_tradnl" sz="1600" dirty="0">
                <a:latin typeface="Verdana" pitchFamily="-112" charset="0"/>
              </a:rPr>
              <a:t>.</a:t>
            </a:r>
          </a:p>
          <a:p>
            <a:pPr algn="ctr">
              <a:defRPr/>
            </a:pPr>
            <a:r>
              <a:rPr lang="es-ES_tradnl" sz="1600" dirty="0" err="1">
                <a:latin typeface="Verdana" pitchFamily="-112" charset="0"/>
              </a:rPr>
              <a:t>n</a:t>
            </a:r>
            <a:r>
              <a:rPr lang="es-ES_tradnl" sz="1600" dirty="0">
                <a:latin typeface="Verdana" pitchFamily="-112" charset="0"/>
              </a:rPr>
              <a:t>.</a:t>
            </a:r>
            <a:r>
              <a:rPr lang="es-ES_tradnl" sz="1600" dirty="0" smtClean="0">
                <a:latin typeface="Verdana" pitchFamily="-112" charset="0"/>
              </a:rPr>
              <a:t>4, 90.000 </a:t>
            </a:r>
            <a:r>
              <a:rPr lang="es-ES_tradnl" sz="1600" dirty="0" err="1">
                <a:latin typeface="Verdana" pitchFamily="-112" charset="0"/>
              </a:rPr>
              <a:t>lt</a:t>
            </a:r>
            <a:r>
              <a:rPr lang="es-ES_tradnl" sz="1600" dirty="0">
                <a:latin typeface="Verdana" pitchFamily="-112" charset="0"/>
              </a:rPr>
              <a:t>.</a:t>
            </a:r>
          </a:p>
          <a:p>
            <a:pPr algn="ctr">
              <a:defRPr/>
            </a:pPr>
            <a:endParaRPr lang="es-ES_tradnl" sz="1600" dirty="0">
              <a:latin typeface="Verdana" pitchFamily="-112" charset="0"/>
            </a:endParaRPr>
          </a:p>
          <a:p>
            <a:pPr algn="ctr">
              <a:defRPr/>
            </a:pPr>
            <a:endParaRPr lang="es-ES" sz="1600" dirty="0">
              <a:latin typeface="Verdana" pitchFamily="-112"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6194" name="Picture 2" descr="\\Server\ganimede server\FOTO\ANSELMA BAROLO\IMG_5620 MOD.jpg"/>
          <p:cNvPicPr>
            <a:picLocks noChangeAspect="1" noChangeArrowheads="1"/>
          </p:cNvPicPr>
          <p:nvPr/>
        </p:nvPicPr>
        <p:blipFill>
          <a:blip r:embed="rId2"/>
          <a:srcRect/>
          <a:stretch>
            <a:fillRect/>
          </a:stretch>
        </p:blipFill>
        <p:spPr bwMode="auto">
          <a:xfrm>
            <a:off x="1600200" y="1219200"/>
            <a:ext cx="5257800" cy="4481513"/>
          </a:xfrm>
          <a:prstGeom prst="rect">
            <a:avLst/>
          </a:prstGeom>
          <a:noFill/>
          <a:ln w="15875">
            <a:solidFill>
              <a:srgbClr val="000000"/>
            </a:solidFill>
            <a:miter lim="800000"/>
            <a:headEnd/>
            <a:tailEnd/>
          </a:ln>
        </p:spPr>
      </p:pic>
      <p:sp>
        <p:nvSpPr>
          <p:cNvPr id="179203" name="Rectangle 3"/>
          <p:cNvSpPr>
            <a:spLocks noChangeArrowheads="1"/>
          </p:cNvSpPr>
          <p:nvPr/>
        </p:nvSpPr>
        <p:spPr bwMode="auto">
          <a:xfrm>
            <a:off x="2133600" y="5715000"/>
            <a:ext cx="29718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dirty="0">
                <a:effectLst>
                  <a:outerShdw blurRad="38100" dist="38100" dir="2700000" algn="tl">
                    <a:srgbClr val="DDDDDD"/>
                  </a:outerShdw>
                </a:effectLst>
                <a:latin typeface="Verdana" pitchFamily="-112" charset="0"/>
                <a:ea typeface="+mn-ea"/>
                <a:cs typeface="+mn-cs"/>
              </a:rPr>
              <a:t>Famiglia </a:t>
            </a:r>
            <a:r>
              <a:rPr lang="it-IT" sz="1400" b="1" i="1" dirty="0" err="1">
                <a:effectLst>
                  <a:outerShdw blurRad="38100" dist="38100" dir="2700000" algn="tl">
                    <a:srgbClr val="DDDDDD"/>
                  </a:outerShdw>
                </a:effectLst>
                <a:latin typeface="Verdana" pitchFamily="-112" charset="0"/>
                <a:ea typeface="+mn-ea"/>
                <a:cs typeface="+mn-cs"/>
              </a:rPr>
              <a:t>Anselma</a:t>
            </a:r>
            <a:endParaRPr lang="it-IT" sz="1400" b="1" i="1" dirty="0">
              <a:effectLst>
                <a:outerShdw blurRad="38100" dist="38100" dir="2700000" algn="tl">
                  <a:srgbClr val="DDDDDD"/>
                </a:outerShdw>
              </a:effectLst>
              <a:latin typeface="Verdana" pitchFamily="-112" charset="0"/>
              <a:ea typeface="+mn-ea"/>
              <a:cs typeface="+mn-cs"/>
            </a:endParaRPr>
          </a:p>
          <a:p>
            <a:pPr algn="ctr" eaLnBrk="0" hangingPunct="0">
              <a:defRPr/>
            </a:pPr>
            <a:r>
              <a:rPr lang="it-IT" sz="1400" b="1" dirty="0">
                <a:effectLst>
                  <a:outerShdw blurRad="38100" dist="38100" dir="2700000" algn="tl">
                    <a:srgbClr val="DDDDDD"/>
                  </a:outerShdw>
                </a:effectLst>
                <a:latin typeface="Verdana" pitchFamily="-112" charset="0"/>
                <a:ea typeface="+mn-ea"/>
                <a:cs typeface="+mn-cs"/>
              </a:rPr>
              <a:t>Barolo</a:t>
            </a:r>
            <a:r>
              <a:rPr lang="it-IT" sz="1200" i="1" dirty="0">
                <a:effectLst>
                  <a:outerShdw blurRad="38100" dist="38100" dir="2700000" algn="tl">
                    <a:srgbClr val="DDDDDD"/>
                  </a:outerShdw>
                </a:effectLst>
                <a:latin typeface="Verdana" pitchFamily="-112" charset="0"/>
                <a:ea typeface="+mn-ea"/>
                <a:cs typeface="+mn-cs"/>
              </a:rPr>
              <a:t> (Piemonte) </a:t>
            </a:r>
            <a:r>
              <a:rPr lang="it-IT" sz="1200" i="1" dirty="0" err="1">
                <a:effectLst>
                  <a:outerShdw blurRad="38100" dist="38100" dir="2700000" algn="tl">
                    <a:srgbClr val="DDDDDD"/>
                  </a:outerShdw>
                </a:effectLst>
                <a:latin typeface="Verdana" pitchFamily="-112" charset="0"/>
                <a:ea typeface="+mn-ea"/>
                <a:cs typeface="+mn-cs"/>
              </a:rPr>
              <a:t>–</a:t>
            </a:r>
            <a:r>
              <a:rPr lang="it-IT" sz="1200" i="1" dirty="0" smtClean="0">
                <a:effectLst>
                  <a:outerShdw blurRad="38100" dist="38100" dir="2700000" algn="tl">
                    <a:srgbClr val="DDDDDD"/>
                  </a:outerShdw>
                </a:effectLst>
                <a:latin typeface="Verdana" pitchFamily="-112" charset="0"/>
                <a:ea typeface="+mn-ea"/>
                <a:cs typeface="+mn-cs"/>
              </a:rPr>
              <a:t> ITALIEN</a:t>
            </a:r>
          </a:p>
          <a:p>
            <a:pPr algn="ctr" eaLnBrk="0" hangingPunct="0">
              <a:defRPr/>
            </a:pPr>
            <a:endParaRPr lang="it-IT" sz="1200" dirty="0">
              <a:effectLst>
                <a:outerShdw blurRad="38100" dist="38100" dir="2700000" algn="tl">
                  <a:srgbClr val="DDDDDD"/>
                </a:outerShdw>
              </a:effectLst>
              <a:latin typeface="Verdana" pitchFamily="-112" charset="0"/>
              <a:ea typeface="+mn-ea"/>
              <a:cs typeface="+mn-cs"/>
            </a:endParaRPr>
          </a:p>
        </p:txBody>
      </p:sp>
      <p:sp>
        <p:nvSpPr>
          <p:cNvPr id="136196" name="Text Box 4"/>
          <p:cNvSpPr txBox="1">
            <a:spLocks noChangeArrowheads="1"/>
          </p:cNvSpPr>
          <p:nvPr/>
        </p:nvSpPr>
        <p:spPr bwMode="auto">
          <a:xfrm>
            <a:off x="1981200" y="533400"/>
            <a:ext cx="3200400" cy="396875"/>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a:latin typeface="Verdana" pitchFamily="-112" charset="0"/>
                <a:ea typeface="Arial" pitchFamily="-112" charset="0"/>
                <a:cs typeface="Arial" pitchFamily="-112" charset="0"/>
              </a:rPr>
              <a:t>Fondo INCLINATO</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1828800" y="150813"/>
            <a:ext cx="3962400" cy="402291"/>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dirty="0" err="1">
                <a:latin typeface="Verdana" pitchFamily="-112" charset="0"/>
                <a:ea typeface="Arial" pitchFamily="-112" charset="0"/>
                <a:cs typeface="Arial" pitchFamily="-112" charset="0"/>
              </a:rPr>
              <a:t>Flacher</a:t>
            </a:r>
            <a:r>
              <a:rPr lang="it-IT" sz="2000" b="1" i="1" dirty="0">
                <a:latin typeface="Verdana" pitchFamily="-112" charset="0"/>
                <a:ea typeface="Arial" pitchFamily="-112" charset="0"/>
                <a:cs typeface="Arial" pitchFamily="-112" charset="0"/>
              </a:rPr>
              <a:t> </a:t>
            </a:r>
            <a:r>
              <a:rPr lang="it-IT" sz="2000" b="1" i="1" dirty="0" err="1">
                <a:latin typeface="Verdana" pitchFamily="-112" charset="0"/>
                <a:ea typeface="Arial" pitchFamily="-112" charset="0"/>
                <a:cs typeface="Arial" pitchFamily="-112" charset="0"/>
              </a:rPr>
              <a:t>geneigter</a:t>
            </a:r>
            <a:r>
              <a:rPr lang="it-IT" sz="2000" b="1" i="1" dirty="0">
                <a:latin typeface="Verdana" pitchFamily="-112" charset="0"/>
                <a:ea typeface="Arial" pitchFamily="-112" charset="0"/>
                <a:cs typeface="Arial" pitchFamily="-112" charset="0"/>
              </a:rPr>
              <a:t> </a:t>
            </a:r>
            <a:r>
              <a:rPr lang="it-IT" sz="2000" b="1" i="1" dirty="0" err="1">
                <a:latin typeface="Verdana" pitchFamily="-112" charset="0"/>
                <a:ea typeface="Arial" pitchFamily="-112" charset="0"/>
                <a:cs typeface="Arial" pitchFamily="-112" charset="0"/>
              </a:rPr>
              <a:t>Boden</a:t>
            </a:r>
            <a:endParaRPr lang="it-IT" sz="2000" b="1" i="1" dirty="0">
              <a:latin typeface="Verdana" pitchFamily="-112" charset="0"/>
              <a:ea typeface="Arial" pitchFamily="-112" charset="0"/>
              <a:cs typeface="Arial" pitchFamily="-112" charset="0"/>
            </a:endParaRPr>
          </a:p>
        </p:txBody>
      </p:sp>
      <p:pic>
        <p:nvPicPr>
          <p:cNvPr id="137219" name="Picture 3" descr="\\Server\ganimede server\FOTO\2007\Venica\Venica ridim.jpg"/>
          <p:cNvPicPr>
            <a:picLocks noChangeAspect="1" noChangeArrowheads="1"/>
          </p:cNvPicPr>
          <p:nvPr/>
        </p:nvPicPr>
        <p:blipFill>
          <a:blip r:embed="rId2"/>
          <a:srcRect/>
          <a:stretch>
            <a:fillRect/>
          </a:stretch>
        </p:blipFill>
        <p:spPr bwMode="auto">
          <a:xfrm>
            <a:off x="1447800" y="1219200"/>
            <a:ext cx="5511800" cy="4584700"/>
          </a:xfrm>
          <a:prstGeom prst="rect">
            <a:avLst/>
          </a:prstGeom>
          <a:noFill/>
          <a:ln w="15875">
            <a:solidFill>
              <a:srgbClr val="000000"/>
            </a:solidFill>
            <a:miter lim="800000"/>
            <a:headEnd/>
            <a:tailEnd/>
          </a:ln>
        </p:spPr>
      </p:pic>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dirty="0" err="1">
                <a:effectLst>
                  <a:outerShdw blurRad="38100" dist="38100" dir="2700000" algn="tl">
                    <a:srgbClr val="DDDDDD"/>
                  </a:outerShdw>
                </a:effectLst>
                <a:latin typeface="Verdana" pitchFamily="-112" charset="0"/>
                <a:ea typeface="+mn-ea"/>
                <a:cs typeface="+mn-cs"/>
              </a:rPr>
              <a:t>Venica</a:t>
            </a:r>
            <a:r>
              <a:rPr lang="it-IT" sz="1400" b="1" i="1" dirty="0">
                <a:effectLst>
                  <a:outerShdw blurRad="38100" dist="38100" dir="2700000" algn="tl">
                    <a:srgbClr val="DDDDDD"/>
                  </a:outerShdw>
                </a:effectLst>
                <a:latin typeface="Verdana" pitchFamily="-112" charset="0"/>
                <a:ea typeface="+mn-ea"/>
                <a:cs typeface="+mn-cs"/>
              </a:rPr>
              <a:t> &amp; </a:t>
            </a:r>
            <a:r>
              <a:rPr lang="it-IT" sz="1400" b="1" i="1" dirty="0" err="1">
                <a:effectLst>
                  <a:outerShdw blurRad="38100" dist="38100" dir="2700000" algn="tl">
                    <a:srgbClr val="DDDDDD"/>
                  </a:outerShdw>
                </a:effectLst>
                <a:latin typeface="Verdana" pitchFamily="-112" charset="0"/>
                <a:ea typeface="+mn-ea"/>
                <a:cs typeface="+mn-cs"/>
              </a:rPr>
              <a:t>Venica</a:t>
            </a:r>
            <a:endParaRPr lang="it-IT" sz="1400" b="1" i="1" dirty="0">
              <a:effectLst>
                <a:outerShdw blurRad="38100" dist="38100" dir="2700000" algn="tl">
                  <a:srgbClr val="DDDDDD"/>
                </a:outerShdw>
              </a:effectLst>
              <a:latin typeface="Verdana" pitchFamily="-112" charset="0"/>
              <a:ea typeface="+mn-ea"/>
              <a:cs typeface="+mn-cs"/>
            </a:endParaRPr>
          </a:p>
          <a:p>
            <a:pPr algn="ctr" eaLnBrk="0" hangingPunct="0">
              <a:defRPr/>
            </a:pPr>
            <a:r>
              <a:rPr lang="it-IT" sz="1200" i="1" dirty="0" err="1">
                <a:effectLst>
                  <a:outerShdw blurRad="38100" dist="38100" dir="2700000" algn="tl">
                    <a:srgbClr val="DDDDDD"/>
                  </a:outerShdw>
                </a:effectLst>
                <a:latin typeface="Verdana" pitchFamily="-112" charset="0"/>
                <a:ea typeface="+mn-ea"/>
                <a:cs typeface="+mn-cs"/>
              </a:rPr>
              <a:t>Dolegna</a:t>
            </a:r>
            <a:r>
              <a:rPr lang="it-IT" sz="1200" i="1" dirty="0">
                <a:effectLst>
                  <a:outerShdw blurRad="38100" dist="38100" dir="2700000" algn="tl">
                    <a:srgbClr val="DDDDDD"/>
                  </a:outerShdw>
                </a:effectLst>
                <a:latin typeface="Verdana" pitchFamily="-112" charset="0"/>
                <a:ea typeface="+mn-ea"/>
                <a:cs typeface="+mn-cs"/>
              </a:rPr>
              <a:t> del </a:t>
            </a:r>
            <a:r>
              <a:rPr lang="it-IT" sz="1200" i="1" dirty="0" err="1">
                <a:effectLst>
                  <a:outerShdw blurRad="38100" dist="38100" dir="2700000" algn="tl">
                    <a:srgbClr val="DDDDDD"/>
                  </a:outerShdw>
                </a:effectLst>
                <a:latin typeface="Verdana" pitchFamily="-112" charset="0"/>
                <a:ea typeface="+mn-ea"/>
                <a:cs typeface="+mn-cs"/>
              </a:rPr>
              <a:t>Collio</a:t>
            </a:r>
            <a:r>
              <a:rPr lang="it-IT" sz="1200" i="1" dirty="0">
                <a:effectLst>
                  <a:outerShdw blurRad="38100" dist="38100" dir="2700000" algn="tl">
                    <a:srgbClr val="DDDDDD"/>
                  </a:outerShdw>
                </a:effectLst>
                <a:latin typeface="Verdana" pitchFamily="-112" charset="0"/>
                <a:ea typeface="+mn-ea"/>
                <a:cs typeface="+mn-cs"/>
              </a:rPr>
              <a:t> (Friuli) </a:t>
            </a:r>
            <a:r>
              <a:rPr lang="it-IT" sz="1200" i="1" dirty="0" err="1">
                <a:effectLst>
                  <a:outerShdw blurRad="38100" dist="38100" dir="2700000" algn="tl">
                    <a:srgbClr val="DDDDDD"/>
                  </a:outerShdw>
                </a:effectLst>
                <a:latin typeface="Verdana" pitchFamily="-112" charset="0"/>
                <a:ea typeface="+mn-ea"/>
                <a:cs typeface="+mn-cs"/>
              </a:rPr>
              <a:t>–</a:t>
            </a:r>
            <a:r>
              <a:rPr lang="it-IT" sz="1200" i="1" dirty="0" smtClean="0">
                <a:effectLst>
                  <a:outerShdw blurRad="38100" dist="38100" dir="2700000" algn="tl">
                    <a:srgbClr val="DDDDDD"/>
                  </a:outerShdw>
                </a:effectLst>
                <a:latin typeface="Verdana" pitchFamily="-112" charset="0"/>
                <a:ea typeface="+mn-ea"/>
                <a:cs typeface="+mn-cs"/>
              </a:rPr>
              <a:t> ITALIEN</a:t>
            </a:r>
            <a:endParaRPr lang="it-IT" sz="1200" dirty="0">
              <a:effectLst>
                <a:outerShdw blurRad="38100" dist="38100" dir="2700000" algn="tl">
                  <a:srgbClr val="DDDDDD"/>
                </a:outerShdw>
              </a:effectLst>
              <a:latin typeface="Verdana" pitchFamily="-112" charset="0"/>
              <a:ea typeface="+mn-ea"/>
              <a:cs typeface="+mn-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447800" y="5562600"/>
            <a:ext cx="5105400" cy="9144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dirty="0">
                <a:effectLst>
                  <a:outerShdw blurRad="38100" dist="38100" dir="2700000" algn="tl">
                    <a:srgbClr val="DDDDDD"/>
                  </a:outerShdw>
                </a:effectLst>
                <a:latin typeface="Verdana" pitchFamily="-112" charset="0"/>
              </a:rPr>
              <a:t>Château de </a:t>
            </a:r>
            <a:r>
              <a:rPr lang="it-IT" sz="1400" b="1" i="1" dirty="0" err="1">
                <a:effectLst>
                  <a:outerShdw blurRad="38100" dist="38100" dir="2700000" algn="tl">
                    <a:srgbClr val="DDDDDD"/>
                  </a:outerShdw>
                </a:effectLst>
                <a:latin typeface="Verdana" pitchFamily="-112" charset="0"/>
              </a:rPr>
              <a:t>Cransac</a:t>
            </a:r>
            <a:r>
              <a:rPr lang="it-IT" sz="1400" b="1" i="1" dirty="0">
                <a:effectLst>
                  <a:outerShdw blurRad="38100" dist="38100" dir="2700000" algn="tl">
                    <a:srgbClr val="DDDDDD"/>
                  </a:outerShdw>
                </a:effectLst>
                <a:latin typeface="Verdana" pitchFamily="-112" charset="0"/>
              </a:rPr>
              <a:t> </a:t>
            </a:r>
          </a:p>
          <a:p>
            <a:pPr algn="ctr" eaLnBrk="0" hangingPunct="0">
              <a:defRPr/>
            </a:pPr>
            <a:r>
              <a:rPr lang="it-IT" sz="1200" i="1" dirty="0">
                <a:effectLst>
                  <a:outerShdw blurRad="38100" dist="38100" dir="2700000" algn="tl">
                    <a:srgbClr val="DDDDDD"/>
                  </a:outerShdw>
                </a:effectLst>
                <a:latin typeface="Verdana" pitchFamily="-112" charset="0"/>
              </a:rPr>
              <a:t>(Sud- </a:t>
            </a:r>
            <a:r>
              <a:rPr lang="it-IT" sz="1200" i="1" dirty="0" err="1">
                <a:effectLst>
                  <a:outerShdw blurRad="38100" dist="38100" dir="2700000" algn="tl">
                    <a:srgbClr val="DDDDDD"/>
                  </a:outerShdw>
                </a:effectLst>
                <a:latin typeface="Verdana" pitchFamily="-112" charset="0"/>
              </a:rPr>
              <a:t>Ouest</a:t>
            </a:r>
            <a:r>
              <a:rPr lang="it-IT" sz="1200" i="1" dirty="0">
                <a:effectLst>
                  <a:outerShdw blurRad="38100" dist="38100" dir="2700000" algn="tl">
                    <a:srgbClr val="DDDDDD"/>
                  </a:outerShdw>
                </a:effectLst>
                <a:latin typeface="Verdana" pitchFamily="-112" charset="0"/>
              </a:rPr>
              <a:t>)-</a:t>
            </a:r>
            <a:r>
              <a:rPr lang="it-IT" sz="1200" i="1" dirty="0" smtClean="0">
                <a:effectLst>
                  <a:outerShdw blurRad="38100" dist="38100" dir="2700000" algn="tl">
                    <a:srgbClr val="DDDDDD"/>
                  </a:outerShdw>
                </a:effectLst>
                <a:latin typeface="Verdana" pitchFamily="-112" charset="0"/>
              </a:rPr>
              <a:t> FRANKREICH</a:t>
            </a:r>
            <a:br>
              <a:rPr lang="it-IT" sz="1200" i="1" dirty="0" smtClean="0">
                <a:effectLst>
                  <a:outerShdw blurRad="38100" dist="38100" dir="2700000" algn="tl">
                    <a:srgbClr val="DDDDDD"/>
                  </a:outerShdw>
                </a:effectLst>
                <a:latin typeface="Verdana" pitchFamily="-112" charset="0"/>
              </a:rPr>
            </a:br>
            <a:r>
              <a:rPr lang="it-IT" sz="1200" dirty="0">
                <a:latin typeface="Verdana" pitchFamily="-112" charset="0"/>
              </a:rPr>
              <a:t>n. </a:t>
            </a:r>
            <a:r>
              <a:rPr lang="it-IT" sz="1200" dirty="0" err="1" smtClean="0">
                <a:latin typeface="Verdana" pitchFamily="-112" charset="0"/>
              </a:rPr>
              <a:t>8</a:t>
            </a:r>
            <a:r>
              <a:rPr lang="it-IT" sz="1200" dirty="0" smtClean="0">
                <a:latin typeface="Verdana" pitchFamily="-112" charset="0"/>
              </a:rPr>
              <a:t>, 21.000</a:t>
            </a:r>
            <a:r>
              <a:rPr lang="it-IT" sz="1200" i="1" dirty="0">
                <a:effectLst>
                  <a:outerShdw blurRad="38100" dist="38100" dir="2700000" algn="tl">
                    <a:srgbClr val="DDDDDD"/>
                  </a:outerShdw>
                </a:effectLst>
                <a:latin typeface="Verdana" pitchFamily="-112" charset="0"/>
              </a:rPr>
              <a:t>,  </a:t>
            </a:r>
            <a:r>
              <a:rPr lang="it-IT" sz="1200" dirty="0">
                <a:latin typeface="Verdana" pitchFamily="-112" charset="0"/>
              </a:rPr>
              <a:t>n. </a:t>
            </a:r>
            <a:r>
              <a:rPr lang="it-IT" sz="1200" dirty="0" err="1" smtClean="0">
                <a:latin typeface="Verdana" pitchFamily="-112" charset="0"/>
              </a:rPr>
              <a:t>4</a:t>
            </a:r>
            <a:r>
              <a:rPr lang="it-IT" sz="1200" dirty="0" smtClean="0">
                <a:latin typeface="Verdana" pitchFamily="-112" charset="0"/>
              </a:rPr>
              <a:t>, 14.000</a:t>
            </a:r>
            <a:r>
              <a:rPr lang="it-IT" sz="1200" dirty="0">
                <a:latin typeface="Verdana" pitchFamily="-112" charset="0"/>
              </a:rPr>
              <a:t>,   n. </a:t>
            </a:r>
            <a:r>
              <a:rPr lang="it-IT" sz="1200" dirty="0" err="1" smtClean="0">
                <a:latin typeface="Verdana" pitchFamily="-112" charset="0"/>
              </a:rPr>
              <a:t>2</a:t>
            </a:r>
            <a:r>
              <a:rPr lang="it-IT" sz="1200" dirty="0" smtClean="0">
                <a:latin typeface="Verdana" pitchFamily="-112" charset="0"/>
              </a:rPr>
              <a:t>, 8.200 </a:t>
            </a:r>
            <a:r>
              <a:rPr lang="it-IT" sz="1200" dirty="0" err="1">
                <a:latin typeface="Verdana" pitchFamily="-112" charset="0"/>
              </a:rPr>
              <a:t>lt</a:t>
            </a:r>
            <a:r>
              <a:rPr lang="it-IT" sz="1200" dirty="0">
                <a:latin typeface="Verdana" pitchFamily="-112" charset="0"/>
              </a:rPr>
              <a:t>.</a:t>
            </a:r>
          </a:p>
        </p:txBody>
      </p:sp>
      <p:pic>
        <p:nvPicPr>
          <p:cNvPr id="138243" name="Picture 3" descr="\\SERVER\Ganimede server\FOTO\FRANCIA\Cransac.jpg"/>
          <p:cNvPicPr>
            <a:picLocks noChangeAspect="1" noChangeArrowheads="1"/>
          </p:cNvPicPr>
          <p:nvPr/>
        </p:nvPicPr>
        <p:blipFill>
          <a:blip r:embed="rId2"/>
          <a:srcRect/>
          <a:stretch>
            <a:fillRect/>
          </a:stretch>
        </p:blipFill>
        <p:spPr bwMode="auto">
          <a:xfrm>
            <a:off x="1447800" y="1344613"/>
            <a:ext cx="6248400" cy="4167187"/>
          </a:xfrm>
          <a:prstGeom prst="rect">
            <a:avLst/>
          </a:prstGeom>
          <a:noFill/>
          <a:ln w="15875">
            <a:solidFill>
              <a:srgbClr val="000000"/>
            </a:solidFill>
            <a:miter lim="800000"/>
            <a:headEnd/>
            <a:tailEnd/>
          </a:ln>
        </p:spPr>
      </p:pic>
      <p:sp>
        <p:nvSpPr>
          <p:cNvPr id="138244" name="Text Box 4"/>
          <p:cNvSpPr txBox="1">
            <a:spLocks noChangeArrowheads="1"/>
          </p:cNvSpPr>
          <p:nvPr/>
        </p:nvSpPr>
        <p:spPr bwMode="auto">
          <a:xfrm>
            <a:off x="1981200" y="533400"/>
            <a:ext cx="3200400" cy="402291"/>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dirty="0" err="1" smtClean="0">
                <a:latin typeface="Verdana" pitchFamily="-112" charset="0"/>
                <a:ea typeface="Arial" pitchFamily="-112" charset="0"/>
                <a:cs typeface="Arial" pitchFamily="-112" charset="0"/>
              </a:rPr>
              <a:t>Konischer</a:t>
            </a:r>
            <a:r>
              <a:rPr lang="it-IT" sz="2000" b="1" i="1" dirty="0" smtClean="0">
                <a:latin typeface="Verdana" pitchFamily="-112" charset="0"/>
                <a:ea typeface="Arial" pitchFamily="-112" charset="0"/>
                <a:cs typeface="Arial" pitchFamily="-112" charset="0"/>
              </a:rPr>
              <a:t> </a:t>
            </a:r>
            <a:r>
              <a:rPr lang="it-IT" sz="2000" b="1" i="1" dirty="0" err="1">
                <a:latin typeface="Verdana" pitchFamily="-112" charset="0"/>
                <a:ea typeface="Arial" pitchFamily="-112" charset="0"/>
                <a:cs typeface="Arial" pitchFamily="-112" charset="0"/>
              </a:rPr>
              <a:t>B</a:t>
            </a:r>
            <a:r>
              <a:rPr lang="it-IT" sz="2000" b="1" i="1" dirty="0" err="1" smtClean="0">
                <a:latin typeface="Verdana" pitchFamily="-112" charset="0"/>
                <a:ea typeface="Arial" pitchFamily="-112" charset="0"/>
                <a:cs typeface="Arial" pitchFamily="-112" charset="0"/>
              </a:rPr>
              <a:t>oden</a:t>
            </a:r>
            <a:endParaRPr lang="it-IT" sz="2000" b="1" i="1" dirty="0">
              <a:latin typeface="Verdana" pitchFamily="-112" charset="0"/>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dirty="0" err="1">
                <a:effectLst>
                  <a:outerShdw blurRad="38100" dist="38100" dir="2700000" algn="tl">
                    <a:srgbClr val="DDDDDD"/>
                  </a:outerShdw>
                </a:effectLst>
                <a:latin typeface="Verdana" pitchFamily="-112" charset="0"/>
              </a:rPr>
              <a:t>Domaine</a:t>
            </a:r>
            <a:r>
              <a:rPr lang="it-IT" sz="1400" b="1" i="1" dirty="0">
                <a:effectLst>
                  <a:outerShdw blurRad="38100" dist="38100" dir="2700000" algn="tl">
                    <a:srgbClr val="DDDDDD"/>
                  </a:outerShdw>
                </a:effectLst>
                <a:latin typeface="Verdana" pitchFamily="-112" charset="0"/>
              </a:rPr>
              <a:t> </a:t>
            </a:r>
            <a:r>
              <a:rPr lang="it-IT" sz="1400" b="1" i="1" dirty="0" err="1">
                <a:effectLst>
                  <a:outerShdw blurRad="38100" dist="38100" dir="2700000" algn="tl">
                    <a:srgbClr val="DDDDDD"/>
                  </a:outerShdw>
                </a:effectLst>
                <a:latin typeface="Verdana" pitchFamily="-112" charset="0"/>
              </a:rPr>
              <a:t>Faiveley</a:t>
            </a:r>
            <a:endParaRPr lang="it-IT" sz="1400" b="1" i="1" dirty="0">
              <a:effectLst>
                <a:outerShdw blurRad="38100" dist="38100" dir="2700000" algn="tl">
                  <a:srgbClr val="DDDDDD"/>
                </a:outerShdw>
              </a:effectLst>
              <a:latin typeface="Verdana" pitchFamily="-112" charset="0"/>
            </a:endParaRPr>
          </a:p>
          <a:p>
            <a:pPr algn="ctr" eaLnBrk="0" hangingPunct="0">
              <a:defRPr/>
            </a:pPr>
            <a:r>
              <a:rPr lang="it-IT" sz="1200" i="1" dirty="0">
                <a:effectLst>
                  <a:outerShdw blurRad="38100" dist="38100" dir="2700000" algn="tl">
                    <a:srgbClr val="DDDDDD"/>
                  </a:outerShdw>
                </a:effectLst>
                <a:latin typeface="Verdana" pitchFamily="-112" charset="0"/>
              </a:rPr>
              <a:t>(</a:t>
            </a:r>
            <a:r>
              <a:rPr lang="it-IT" sz="1200" i="1" dirty="0" err="1">
                <a:effectLst>
                  <a:outerShdw blurRad="38100" dist="38100" dir="2700000" algn="tl">
                    <a:srgbClr val="DDDDDD"/>
                  </a:outerShdw>
                </a:effectLst>
                <a:latin typeface="Verdana" pitchFamily="-112" charset="0"/>
              </a:rPr>
              <a:t>Bourgogne</a:t>
            </a:r>
            <a:r>
              <a:rPr lang="it-IT" sz="1200" i="1" dirty="0">
                <a:effectLst>
                  <a:outerShdw blurRad="38100" dist="38100" dir="2700000" algn="tl">
                    <a:srgbClr val="DDDDDD"/>
                  </a:outerShdw>
                </a:effectLst>
                <a:latin typeface="Verdana" pitchFamily="-112" charset="0"/>
              </a:rPr>
              <a:t>) -</a:t>
            </a:r>
            <a:r>
              <a:rPr lang="it-IT" sz="1200" i="1" dirty="0" smtClean="0">
                <a:effectLst>
                  <a:outerShdw blurRad="38100" dist="38100" dir="2700000" algn="tl">
                    <a:srgbClr val="DDDDDD"/>
                  </a:outerShdw>
                </a:effectLst>
                <a:latin typeface="Verdana" pitchFamily="-112" charset="0"/>
              </a:rPr>
              <a:t> </a:t>
            </a:r>
            <a:r>
              <a:rPr lang="it-IT" sz="1200" i="1" dirty="0">
                <a:effectLst>
                  <a:outerShdw blurRad="38100" dist="38100" dir="2700000" algn="tl">
                    <a:srgbClr val="DDDDDD"/>
                  </a:outerShdw>
                </a:effectLst>
                <a:latin typeface="Verdana" pitchFamily="-112" charset="0"/>
              </a:rPr>
              <a:t>FRANKREICH</a:t>
            </a:r>
            <a:r>
              <a:rPr lang="it-IT" sz="1200" i="1" dirty="0" smtClean="0">
                <a:effectLst>
                  <a:outerShdw blurRad="38100" dist="38100" dir="2700000" algn="tl">
                    <a:srgbClr val="DDDDDD"/>
                  </a:outerShdw>
                </a:effectLst>
                <a:latin typeface="Verdana" pitchFamily="-112" charset="0"/>
              </a:rPr>
              <a:t/>
            </a:r>
            <a:br>
              <a:rPr lang="it-IT" sz="1200" i="1" dirty="0" smtClean="0">
                <a:effectLst>
                  <a:outerShdw blurRad="38100" dist="38100" dir="2700000" algn="tl">
                    <a:srgbClr val="DDDDDD"/>
                  </a:outerShdw>
                </a:effectLst>
                <a:latin typeface="Verdana" pitchFamily="-112" charset="0"/>
              </a:rPr>
            </a:br>
            <a:r>
              <a:rPr lang="it-IT" sz="1200" dirty="0">
                <a:latin typeface="Verdana" pitchFamily="-112" charset="0"/>
              </a:rPr>
              <a:t>n. </a:t>
            </a:r>
            <a:r>
              <a:rPr lang="it-IT" sz="1200" dirty="0" err="1" smtClean="0">
                <a:latin typeface="Verdana" pitchFamily="-112" charset="0"/>
              </a:rPr>
              <a:t>8</a:t>
            </a:r>
            <a:r>
              <a:rPr lang="it-IT" sz="1200" dirty="0" smtClean="0">
                <a:latin typeface="Verdana" pitchFamily="-112" charset="0"/>
              </a:rPr>
              <a:t>, 12.000 </a:t>
            </a:r>
            <a:r>
              <a:rPr lang="it-IT" sz="1200" dirty="0" err="1">
                <a:latin typeface="Verdana" pitchFamily="-112" charset="0"/>
              </a:rPr>
              <a:t>lt</a:t>
            </a:r>
            <a:r>
              <a:rPr lang="it-IT" sz="1200" dirty="0">
                <a:latin typeface="Verdana" pitchFamily="-112" charset="0"/>
              </a:rPr>
              <a:t>.</a:t>
            </a:r>
          </a:p>
        </p:txBody>
      </p:sp>
      <p:pic>
        <p:nvPicPr>
          <p:cNvPr id="139267" name="Picture 3" descr="\\SERVER\Ganimede server\FOTO\FRANCIA\Faiveley ridim.jpg"/>
          <p:cNvPicPr>
            <a:picLocks noChangeAspect="1" noChangeArrowheads="1"/>
          </p:cNvPicPr>
          <p:nvPr/>
        </p:nvPicPr>
        <p:blipFill>
          <a:blip r:embed="rId2"/>
          <a:srcRect/>
          <a:stretch>
            <a:fillRect/>
          </a:stretch>
        </p:blipFill>
        <p:spPr bwMode="auto">
          <a:xfrm>
            <a:off x="990600" y="1219200"/>
            <a:ext cx="6096000" cy="4572000"/>
          </a:xfrm>
          <a:prstGeom prst="rect">
            <a:avLst/>
          </a:prstGeom>
          <a:noFill/>
          <a:ln w="15875">
            <a:solidFill>
              <a:srgbClr val="000000"/>
            </a:solidFill>
            <a:miter lim="800000"/>
            <a:headEnd/>
            <a:tailEnd/>
          </a:ln>
        </p:spPr>
      </p:pic>
      <p:sp>
        <p:nvSpPr>
          <p:cNvPr id="139268" name="Text Box 4"/>
          <p:cNvSpPr txBox="1">
            <a:spLocks noChangeArrowheads="1"/>
          </p:cNvSpPr>
          <p:nvPr/>
        </p:nvSpPr>
        <p:spPr bwMode="auto">
          <a:xfrm>
            <a:off x="1143000" y="533400"/>
            <a:ext cx="4572000" cy="402291"/>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dirty="0" err="1">
                <a:latin typeface="Verdana" pitchFamily="-112" charset="0"/>
                <a:ea typeface="Arial" pitchFamily="-112" charset="0"/>
                <a:cs typeface="Arial" pitchFamily="-112" charset="0"/>
              </a:rPr>
              <a:t>Hechtmaulförmiger</a:t>
            </a:r>
            <a:r>
              <a:rPr lang="it-IT" sz="2000" b="1" i="1" dirty="0">
                <a:latin typeface="Verdana" pitchFamily="-112" charset="0"/>
                <a:ea typeface="Arial" pitchFamily="-112" charset="0"/>
                <a:cs typeface="Arial" pitchFamily="-112" charset="0"/>
              </a:rPr>
              <a:t> </a:t>
            </a:r>
            <a:r>
              <a:rPr lang="it-IT" sz="2000" b="1" i="1" dirty="0" err="1">
                <a:latin typeface="Verdana" pitchFamily="-112" charset="0"/>
                <a:ea typeface="Arial" pitchFamily="-112" charset="0"/>
                <a:cs typeface="Arial" pitchFamily="-112" charset="0"/>
              </a:rPr>
              <a:t>Boden</a:t>
            </a:r>
            <a:endParaRPr lang="it-IT" sz="2000" b="1" i="1" dirty="0">
              <a:latin typeface="Verdana" pitchFamily="-112" charset="0"/>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dirty="0">
                <a:effectLst>
                  <a:outerShdw blurRad="38100" dist="38100" dir="2700000" algn="tl">
                    <a:srgbClr val="DDDDDD"/>
                  </a:outerShdw>
                </a:effectLst>
                <a:latin typeface="Verdana" pitchFamily="-112" charset="0"/>
              </a:rPr>
              <a:t>Coop. Ing. </a:t>
            </a:r>
            <a:r>
              <a:rPr lang="it-IT" sz="1400" b="1" i="1" dirty="0" err="1">
                <a:effectLst>
                  <a:outerShdw blurRad="38100" dist="38100" dir="2700000" algn="tl">
                    <a:srgbClr val="DDDDDD"/>
                  </a:outerShdw>
                </a:effectLst>
                <a:latin typeface="Verdana" pitchFamily="-112" charset="0"/>
              </a:rPr>
              <a:t>Giagnoni</a:t>
            </a:r>
            <a:endParaRPr lang="it-IT" sz="1400" b="1" i="1" dirty="0">
              <a:effectLst>
                <a:outerShdw blurRad="38100" dist="38100" dir="2700000" algn="tl">
                  <a:srgbClr val="DDDDDD"/>
                </a:outerShdw>
              </a:effectLst>
              <a:latin typeface="Verdana" pitchFamily="-112" charset="0"/>
            </a:endParaRPr>
          </a:p>
          <a:p>
            <a:pPr algn="ctr" eaLnBrk="0" hangingPunct="0">
              <a:defRPr/>
            </a:pPr>
            <a:r>
              <a:rPr lang="it-IT" sz="1200" i="1" dirty="0">
                <a:effectLst>
                  <a:outerShdw blurRad="38100" dist="38100" dir="2700000" algn="tl">
                    <a:srgbClr val="DDDDDD"/>
                  </a:outerShdw>
                </a:effectLst>
                <a:latin typeface="Verdana" pitchFamily="-112" charset="0"/>
              </a:rPr>
              <a:t>(Mendoza) -</a:t>
            </a:r>
            <a:r>
              <a:rPr lang="it-IT" sz="1200" i="1" dirty="0" smtClean="0">
                <a:effectLst>
                  <a:outerShdw blurRad="38100" dist="38100" dir="2700000" algn="tl">
                    <a:srgbClr val="DDDDDD"/>
                  </a:outerShdw>
                </a:effectLst>
                <a:latin typeface="Verdana" pitchFamily="-112" charset="0"/>
              </a:rPr>
              <a:t> ARGENTINIEN</a:t>
            </a:r>
            <a:br>
              <a:rPr lang="it-IT" sz="1200" i="1" dirty="0" smtClean="0">
                <a:effectLst>
                  <a:outerShdw blurRad="38100" dist="38100" dir="2700000" algn="tl">
                    <a:srgbClr val="DDDDDD"/>
                  </a:outerShdw>
                </a:effectLst>
                <a:latin typeface="Verdana" pitchFamily="-112" charset="0"/>
              </a:rPr>
            </a:br>
            <a:r>
              <a:rPr lang="it-IT" sz="1200" dirty="0">
                <a:latin typeface="Verdana" pitchFamily="-112" charset="0"/>
              </a:rPr>
              <a:t>n. </a:t>
            </a:r>
            <a:r>
              <a:rPr lang="it-IT" sz="1200" dirty="0" smtClean="0">
                <a:latin typeface="Verdana" pitchFamily="-112" charset="0"/>
              </a:rPr>
              <a:t>18, 40.000 </a:t>
            </a:r>
            <a:r>
              <a:rPr lang="it-IT" sz="1200" dirty="0" err="1">
                <a:latin typeface="Verdana" pitchFamily="-112" charset="0"/>
              </a:rPr>
              <a:t>lt</a:t>
            </a:r>
            <a:r>
              <a:rPr lang="it-IT" sz="1200" dirty="0">
                <a:latin typeface="Verdana" pitchFamily="-112" charset="0"/>
              </a:rPr>
              <a:t>.</a:t>
            </a:r>
          </a:p>
        </p:txBody>
      </p:sp>
      <p:pic>
        <p:nvPicPr>
          <p:cNvPr id="140291" name="Picture 2" descr="Giagnoni Mendoza 10 da 400- B"/>
          <p:cNvPicPr>
            <a:picLocks noChangeAspect="1" noChangeArrowheads="1"/>
          </p:cNvPicPr>
          <p:nvPr/>
        </p:nvPicPr>
        <p:blipFill>
          <a:blip r:embed="rId2"/>
          <a:srcRect/>
          <a:stretch>
            <a:fillRect/>
          </a:stretch>
        </p:blipFill>
        <p:spPr bwMode="auto">
          <a:xfrm>
            <a:off x="1349375" y="1225550"/>
            <a:ext cx="6102350" cy="45799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1314" name="Picture 2" descr="DSC00330"/>
          <p:cNvPicPr>
            <a:picLocks noChangeAspect="1" noChangeArrowheads="1"/>
          </p:cNvPicPr>
          <p:nvPr/>
        </p:nvPicPr>
        <p:blipFill>
          <a:blip r:embed="rId2"/>
          <a:srcRect/>
          <a:stretch>
            <a:fillRect/>
          </a:stretch>
        </p:blipFill>
        <p:spPr bwMode="auto">
          <a:xfrm>
            <a:off x="365125" y="1484313"/>
            <a:ext cx="2790825" cy="3719512"/>
          </a:xfrm>
          <a:prstGeom prst="rect">
            <a:avLst/>
          </a:prstGeom>
          <a:noFill/>
          <a:ln w="6350">
            <a:solidFill>
              <a:srgbClr val="000000"/>
            </a:solidFill>
            <a:miter lim="800000"/>
            <a:headEnd/>
            <a:tailEnd/>
          </a:ln>
        </p:spPr>
      </p:pic>
      <p:pic>
        <p:nvPicPr>
          <p:cNvPr id="141315" name="Picture 3" descr="Varga2"/>
          <p:cNvPicPr>
            <a:picLocks noChangeAspect="1" noChangeArrowheads="1"/>
          </p:cNvPicPr>
          <p:nvPr/>
        </p:nvPicPr>
        <p:blipFill>
          <a:blip r:embed="rId3"/>
          <a:srcRect/>
          <a:stretch>
            <a:fillRect/>
          </a:stretch>
        </p:blipFill>
        <p:spPr bwMode="auto">
          <a:xfrm>
            <a:off x="3317875" y="1484313"/>
            <a:ext cx="5548313" cy="3719512"/>
          </a:xfrm>
          <a:prstGeom prst="rect">
            <a:avLst/>
          </a:prstGeom>
          <a:noFill/>
          <a:ln w="6350">
            <a:solidFill>
              <a:srgbClr val="000000"/>
            </a:solidFill>
            <a:miter lim="800000"/>
            <a:headEnd/>
            <a:tailEnd/>
          </a:ln>
        </p:spPr>
      </p:pic>
      <p:sp>
        <p:nvSpPr>
          <p:cNvPr id="2" name="Rectangle 4"/>
          <p:cNvSpPr>
            <a:spLocks noChangeArrowheads="1"/>
          </p:cNvSpPr>
          <p:nvPr/>
        </p:nvSpPr>
        <p:spPr bwMode="auto">
          <a:xfrm>
            <a:off x="4510088" y="5373688"/>
            <a:ext cx="3719512" cy="457200"/>
          </a:xfrm>
          <a:prstGeom prst="rect">
            <a:avLst/>
          </a:prstGeom>
          <a:noFill/>
          <a:ln>
            <a:noFill/>
          </a:ln>
          <a:extLst>
            <a:ext uri="{909E8E84-426E-40DD-AFC4-6F175D3DCCD1}"/>
            <a:ext uri="{91240B29-F687-4F45-9708-019B960494DF}"/>
          </a:extLst>
        </p:spPr>
        <p:txBody>
          <a:bodyPr anchor="ctr">
            <a:prstTxWarp prst="textNoShape">
              <a:avLst/>
            </a:prstTxWarp>
          </a:bodyPr>
          <a:lstStyle/>
          <a:p>
            <a:pPr eaLnBrk="0" hangingPunct="0">
              <a:spcAft>
                <a:spcPts val="1000"/>
              </a:spcAft>
              <a:defRPr/>
            </a:pPr>
            <a:r>
              <a:rPr lang="es-ES_tradnl" sz="1200" b="1" i="1" dirty="0">
                <a:effectLst>
                  <a:outerShdw blurRad="38100" dist="38100" dir="2700000" algn="tl">
                    <a:srgbClr val="DDDDDD"/>
                  </a:outerShdw>
                </a:effectLst>
                <a:latin typeface="Verdana" pitchFamily="-112" charset="0"/>
              </a:rPr>
              <a:t>Varga</a:t>
            </a:r>
            <a:r>
              <a:rPr lang="de-DE" sz="1200" b="1" dirty="0">
                <a:latin typeface="Arial" pitchFamily="-112" charset="0"/>
              </a:rPr>
              <a:t> </a:t>
            </a:r>
            <a:r>
              <a:rPr lang="es-ES_tradnl" sz="1200" b="1" i="1" dirty="0" err="1">
                <a:effectLst>
                  <a:outerShdw blurRad="38100" dist="38100" dir="2700000" algn="tl">
                    <a:srgbClr val="DDDDDD"/>
                  </a:outerShdw>
                </a:effectLst>
                <a:latin typeface="Verdana" pitchFamily="-112" charset="0"/>
              </a:rPr>
              <a:t>Pincészet</a:t>
            </a:r>
            <a:r>
              <a:rPr lang="es-ES_tradnl" sz="1200" b="1" i="1" dirty="0">
                <a:effectLst>
                  <a:outerShdw blurRad="38100" dist="38100" dir="2700000" algn="tl">
                    <a:srgbClr val="DDDDDD"/>
                  </a:outerShdw>
                </a:effectLst>
                <a:latin typeface="Verdana" pitchFamily="-112" charset="0"/>
              </a:rPr>
              <a:t> </a:t>
            </a:r>
            <a:r>
              <a:rPr lang="es-ES_tradnl" sz="1200" b="1" i="1" dirty="0" err="1">
                <a:effectLst>
                  <a:outerShdw blurRad="38100" dist="38100" dir="2700000" algn="tl">
                    <a:srgbClr val="DDDDDD"/>
                  </a:outerShdw>
                </a:effectLst>
                <a:latin typeface="Verdana" pitchFamily="-112" charset="0"/>
              </a:rPr>
              <a:t>Kft</a:t>
            </a:r>
            <a:r>
              <a:rPr lang="es-ES_tradnl" sz="1200" i="1" dirty="0">
                <a:effectLst>
                  <a:outerShdw blurRad="38100" dist="38100" dir="2700000" algn="tl">
                    <a:srgbClr val="DDDDDD"/>
                  </a:outerShdw>
                </a:effectLst>
                <a:latin typeface="Verdana" pitchFamily="-112" charset="0"/>
              </a:rPr>
              <a:t> </a:t>
            </a:r>
            <a:r>
              <a:rPr lang="es-ES_tradnl" sz="1200" i="1" dirty="0" err="1">
                <a:effectLst>
                  <a:outerShdw blurRad="38100" dist="38100" dir="2700000" algn="tl">
                    <a:srgbClr val="DDDDDD"/>
                  </a:outerShdw>
                </a:effectLst>
                <a:latin typeface="Verdana" pitchFamily="-112" charset="0"/>
              </a:rPr>
              <a:t>–</a:t>
            </a:r>
            <a:r>
              <a:rPr lang="es-ES_tradnl" sz="1200" i="1" dirty="0" smtClean="0">
                <a:effectLst>
                  <a:outerShdw blurRad="38100" dist="38100" dir="2700000" algn="tl">
                    <a:srgbClr val="DDDDDD"/>
                  </a:outerShdw>
                </a:effectLst>
                <a:latin typeface="Verdana" pitchFamily="-112" charset="0"/>
              </a:rPr>
              <a:t> UNGARN</a:t>
            </a:r>
            <a:br>
              <a:rPr lang="es-ES_tradnl" sz="1200" i="1" dirty="0" smtClean="0">
                <a:effectLst>
                  <a:outerShdw blurRad="38100" dist="38100" dir="2700000" algn="tl">
                    <a:srgbClr val="DDDDDD"/>
                  </a:outerShdw>
                </a:effectLst>
                <a:latin typeface="Verdana" pitchFamily="-112" charset="0"/>
              </a:rPr>
            </a:br>
            <a:r>
              <a:rPr lang="es-ES_tradnl" sz="1200" dirty="0" err="1">
                <a:latin typeface="Verdana" pitchFamily="-112" charset="0"/>
              </a:rPr>
              <a:t>n</a:t>
            </a:r>
            <a:r>
              <a:rPr lang="es-ES_tradnl" sz="1200" dirty="0">
                <a:latin typeface="Verdana" pitchFamily="-112" charset="0"/>
              </a:rPr>
              <a:t>. </a:t>
            </a:r>
            <a:r>
              <a:rPr lang="es-ES_tradnl" sz="1200" dirty="0" smtClean="0">
                <a:latin typeface="Verdana" pitchFamily="-112" charset="0"/>
              </a:rPr>
              <a:t>10, 60.000</a:t>
            </a:r>
            <a:r>
              <a:rPr lang="es-ES_tradnl" sz="1200" i="1" dirty="0">
                <a:effectLst>
                  <a:outerShdw blurRad="38100" dist="38100" dir="2700000" algn="tl">
                    <a:srgbClr val="DDDDDD"/>
                  </a:outerShdw>
                </a:effectLst>
                <a:latin typeface="Verdana" pitchFamily="-112" charset="0"/>
              </a:rPr>
              <a:t>, </a:t>
            </a:r>
            <a:r>
              <a:rPr lang="es-ES_tradnl" sz="1200" dirty="0" err="1">
                <a:latin typeface="Verdana" pitchFamily="-112" charset="0"/>
              </a:rPr>
              <a:t>n</a:t>
            </a:r>
            <a:r>
              <a:rPr lang="es-ES_tradnl" sz="1200" dirty="0">
                <a:latin typeface="Verdana" pitchFamily="-112" charset="0"/>
              </a:rPr>
              <a:t>. </a:t>
            </a:r>
            <a:r>
              <a:rPr lang="es-ES_tradnl" sz="1200" dirty="0" smtClean="0">
                <a:latin typeface="Verdana" pitchFamily="-112" charset="0"/>
              </a:rPr>
              <a:t>3, 50.000</a:t>
            </a:r>
            <a:r>
              <a:rPr lang="es-ES_tradnl" sz="1200" dirty="0">
                <a:latin typeface="Verdana" pitchFamily="-112" charset="0"/>
              </a:rPr>
              <a:t>, </a:t>
            </a:r>
            <a:r>
              <a:rPr lang="es-ES_tradnl" sz="1200" dirty="0" err="1">
                <a:latin typeface="Verdana" pitchFamily="-112" charset="0"/>
              </a:rPr>
              <a:t>n</a:t>
            </a:r>
            <a:r>
              <a:rPr lang="es-ES_tradnl" sz="1200" dirty="0">
                <a:latin typeface="Verdana" pitchFamily="-112" charset="0"/>
              </a:rPr>
              <a:t>. </a:t>
            </a:r>
            <a:r>
              <a:rPr lang="es-ES_tradnl" sz="1200" dirty="0" smtClean="0">
                <a:latin typeface="Verdana" pitchFamily="-112" charset="0"/>
              </a:rPr>
              <a:t>4</a:t>
            </a:r>
            <a:r>
              <a:rPr lang="es-ES_tradnl" sz="1200" dirty="0">
                <a:latin typeface="Verdana" pitchFamily="-112" charset="0"/>
              </a:rPr>
              <a:t>,</a:t>
            </a:r>
            <a:r>
              <a:rPr lang="es-ES_tradnl" sz="1200" dirty="0" smtClean="0">
                <a:latin typeface="Verdana" pitchFamily="-112" charset="0"/>
              </a:rPr>
              <a:t> </a:t>
            </a:r>
            <a:r>
              <a:rPr lang="es-ES_tradnl" sz="1200" dirty="0">
                <a:latin typeface="Verdana" pitchFamily="-112" charset="0"/>
              </a:rPr>
              <a:t>40.000 </a:t>
            </a:r>
            <a:r>
              <a:rPr lang="es-ES_tradnl" sz="1200" dirty="0" err="1">
                <a:latin typeface="Verdana" pitchFamily="-112" charset="0"/>
              </a:rPr>
              <a:t>lt</a:t>
            </a:r>
            <a:r>
              <a:rPr lang="es-ES_tradnl" sz="1200" dirty="0">
                <a:latin typeface="Verdana" pitchFamily="-112" charset="0"/>
              </a:rPr>
              <a:t>.</a:t>
            </a:r>
            <a:endParaRPr lang="it-IT" sz="1200" dirty="0"/>
          </a:p>
        </p:txBody>
      </p:sp>
      <p:sp>
        <p:nvSpPr>
          <p:cNvPr id="4" name="Rectangle 7"/>
          <p:cNvSpPr>
            <a:spLocks noChangeArrowheads="1"/>
          </p:cNvSpPr>
          <p:nvPr/>
        </p:nvSpPr>
        <p:spPr bwMode="auto">
          <a:xfrm>
            <a:off x="539750" y="5157788"/>
            <a:ext cx="2824163" cy="744537"/>
          </a:xfrm>
          <a:prstGeom prst="rect">
            <a:avLst/>
          </a:prstGeom>
          <a:noFill/>
          <a:ln>
            <a:noFill/>
          </a:ln>
          <a:extLst>
            <a:ext uri="{909E8E84-426E-40DD-AFC4-6F175D3DCCD1}"/>
            <a:ext uri="{91240B29-F687-4F45-9708-019B960494DF}"/>
          </a:extLst>
        </p:spPr>
        <p:txBody>
          <a:bodyPr anchor="ctr">
            <a:prstTxWarp prst="textNoShape">
              <a:avLst/>
            </a:prstTxWarp>
          </a:bodyPr>
          <a:lstStyle/>
          <a:p>
            <a:pPr eaLnBrk="0" hangingPunct="0">
              <a:spcAft>
                <a:spcPts val="1000"/>
              </a:spcAft>
              <a:defRPr/>
            </a:pPr>
            <a:r>
              <a:rPr lang="es-ES_tradnl" sz="1200" b="1" i="1" dirty="0" err="1">
                <a:effectLst>
                  <a:outerShdw blurRad="38100" dist="38100" dir="2700000" algn="tl">
                    <a:srgbClr val="DDDDDD"/>
                  </a:outerShdw>
                </a:effectLst>
                <a:latin typeface="Verdana" pitchFamily="-112" charset="0"/>
              </a:rPr>
              <a:t>Coop</a:t>
            </a:r>
            <a:r>
              <a:rPr lang="es-ES_tradnl" sz="1200" b="1" i="1" dirty="0">
                <a:effectLst>
                  <a:outerShdw blurRad="38100" dist="38100" dir="2700000" algn="tl">
                    <a:srgbClr val="DDDDDD"/>
                  </a:outerShdw>
                </a:effectLst>
                <a:latin typeface="Verdana" pitchFamily="-112" charset="0"/>
              </a:rPr>
              <a:t>. Loncomilla</a:t>
            </a:r>
            <a:r>
              <a:rPr lang="es-ES_tradnl" sz="1200" i="1" dirty="0">
                <a:effectLst>
                  <a:outerShdw blurRad="38100" dist="38100" dir="2700000" algn="tl">
                    <a:srgbClr val="DDDDDD"/>
                  </a:outerShdw>
                </a:effectLst>
                <a:latin typeface="Verdana" pitchFamily="-112" charset="0"/>
              </a:rPr>
              <a:t> </a:t>
            </a:r>
            <a:r>
              <a:rPr lang="es-ES_tradnl" sz="1200" i="1" dirty="0" err="1">
                <a:effectLst>
                  <a:outerShdw blurRad="38100" dist="38100" dir="2700000" algn="tl">
                    <a:srgbClr val="DDDDDD"/>
                  </a:outerShdw>
                </a:effectLst>
                <a:latin typeface="Verdana" pitchFamily="-112" charset="0"/>
              </a:rPr>
              <a:t>–</a:t>
            </a:r>
            <a:r>
              <a:rPr lang="es-ES_tradnl" sz="1200" i="1" dirty="0">
                <a:effectLst>
                  <a:outerShdw blurRad="38100" dist="38100" dir="2700000" algn="tl">
                    <a:srgbClr val="DDDDDD"/>
                  </a:outerShdw>
                </a:effectLst>
                <a:latin typeface="Verdana" pitchFamily="-112" charset="0"/>
              </a:rPr>
              <a:t> CHILE</a:t>
            </a:r>
            <a:br>
              <a:rPr lang="es-ES_tradnl" sz="1200" i="1" dirty="0">
                <a:effectLst>
                  <a:outerShdw blurRad="38100" dist="38100" dir="2700000" algn="tl">
                    <a:srgbClr val="DDDDDD"/>
                  </a:outerShdw>
                </a:effectLst>
                <a:latin typeface="Verdana" pitchFamily="-112" charset="0"/>
              </a:rPr>
            </a:br>
            <a:r>
              <a:rPr lang="es-ES_tradnl" sz="1200" dirty="0" err="1">
                <a:latin typeface="Verdana" pitchFamily="-112" charset="0"/>
              </a:rPr>
              <a:t>n</a:t>
            </a:r>
            <a:r>
              <a:rPr lang="es-ES_tradnl" sz="1200" dirty="0">
                <a:latin typeface="Verdana" pitchFamily="-112" charset="0"/>
              </a:rPr>
              <a:t>.</a:t>
            </a:r>
            <a:r>
              <a:rPr lang="es-ES_tradnl" sz="1200" dirty="0" smtClean="0">
                <a:latin typeface="Verdana" pitchFamily="-112" charset="0"/>
              </a:rPr>
              <a:t> 8, 100.000 </a:t>
            </a:r>
            <a:r>
              <a:rPr lang="es-ES_tradnl" sz="1200" dirty="0" err="1">
                <a:latin typeface="Verdana" pitchFamily="-112" charset="0"/>
              </a:rPr>
              <a:t>lt</a:t>
            </a:r>
            <a:r>
              <a:rPr lang="es-ES_tradnl" sz="1200" dirty="0">
                <a:latin typeface="Verdana" pitchFamily="-112" charset="0"/>
              </a:rPr>
              <a:t>.</a:t>
            </a:r>
            <a:endParaRPr lang="it-IT" sz="12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2338" name="Picture 2" descr="AUSTRALI"/>
          <p:cNvPicPr>
            <a:picLocks noChangeAspect="1" noChangeArrowheads="1"/>
          </p:cNvPicPr>
          <p:nvPr/>
        </p:nvPicPr>
        <p:blipFill>
          <a:blip r:embed="rId2"/>
          <a:srcRect/>
          <a:stretch>
            <a:fillRect/>
          </a:stretch>
        </p:blipFill>
        <p:spPr bwMode="auto">
          <a:xfrm>
            <a:off x="971550" y="1089025"/>
            <a:ext cx="3557588" cy="4440238"/>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755650" y="5373688"/>
            <a:ext cx="4032250" cy="815975"/>
          </a:xfrm>
          <a:prstGeom prst="rect">
            <a:avLst/>
          </a:prstGeom>
          <a:noFill/>
          <a:ln>
            <a:noFill/>
          </a:ln>
          <a:extLst>
            <a:ext uri="{909E8E84-426E-40DD-AFC4-6F175D3DCCD1}"/>
            <a:ext uri="{91240B29-F687-4F45-9708-019B960494DF}"/>
          </a:extLst>
        </p:spPr>
        <p:txBody>
          <a:bodyPr anchor="ctr">
            <a:prstTxWarp prst="textNoShape">
              <a:avLst/>
            </a:prstTxWarp>
          </a:bodyPr>
          <a:lstStyle/>
          <a:p>
            <a:pPr eaLnBrk="0" hangingPunct="0">
              <a:spcAft>
                <a:spcPts val="1000"/>
              </a:spcAft>
              <a:defRPr/>
            </a:pPr>
            <a:r>
              <a:rPr lang="en-GB" sz="1200" b="1" i="1" dirty="0" err="1">
                <a:effectLst>
                  <a:outerShdw blurRad="38100" dist="38100" dir="2700000" algn="tl">
                    <a:srgbClr val="DDDDDD"/>
                  </a:outerShdw>
                </a:effectLst>
                <a:latin typeface="Verdana" pitchFamily="-112" charset="0"/>
              </a:rPr>
              <a:t>Tandou</a:t>
            </a:r>
            <a:r>
              <a:rPr lang="en-GB" sz="1200" b="1" i="1" dirty="0">
                <a:effectLst>
                  <a:outerShdw blurRad="38100" dist="38100" dir="2700000" algn="tl">
                    <a:srgbClr val="DDDDDD"/>
                  </a:outerShdw>
                </a:effectLst>
                <a:latin typeface="Verdana" pitchFamily="-112" charset="0"/>
              </a:rPr>
              <a:t> Winery </a:t>
            </a:r>
            <a:r>
              <a:rPr lang="en-GB" sz="1200" i="1" dirty="0">
                <a:effectLst>
                  <a:outerShdw blurRad="38100" dist="38100" dir="2700000" algn="tl">
                    <a:srgbClr val="DDDDDD"/>
                  </a:outerShdw>
                </a:effectLst>
                <a:latin typeface="Verdana" pitchFamily="-112" charset="0"/>
              </a:rPr>
              <a:t>(</a:t>
            </a:r>
            <a:r>
              <a:rPr lang="en-GB" sz="1200" i="1" dirty="0" err="1">
                <a:effectLst>
                  <a:outerShdw blurRad="38100" dist="38100" dir="2700000" algn="tl">
                    <a:srgbClr val="DDDDDD"/>
                  </a:outerShdw>
                </a:effectLst>
                <a:latin typeface="Verdana" pitchFamily="-112" charset="0"/>
              </a:rPr>
              <a:t>Monash</a:t>
            </a:r>
            <a:r>
              <a:rPr lang="en-GB" sz="1200" i="1" dirty="0">
                <a:effectLst>
                  <a:outerShdw blurRad="38100" dist="38100" dir="2700000" algn="tl">
                    <a:srgbClr val="DDDDDD"/>
                  </a:outerShdw>
                </a:effectLst>
                <a:latin typeface="Verdana" pitchFamily="-112" charset="0"/>
              </a:rPr>
              <a:t>) –</a:t>
            </a:r>
            <a:r>
              <a:rPr lang="en-GB" sz="1200" i="1" dirty="0" smtClean="0">
                <a:effectLst>
                  <a:outerShdw blurRad="38100" dist="38100" dir="2700000" algn="tl">
                    <a:srgbClr val="DDDDDD"/>
                  </a:outerShdw>
                </a:effectLst>
                <a:latin typeface="Verdana" pitchFamily="-112" charset="0"/>
              </a:rPr>
              <a:t> SÜD AUSTRALIEN</a:t>
            </a:r>
            <a:br>
              <a:rPr lang="en-GB" sz="1200" i="1" dirty="0" smtClean="0">
                <a:effectLst>
                  <a:outerShdw blurRad="38100" dist="38100" dir="2700000" algn="tl">
                    <a:srgbClr val="DDDDDD"/>
                  </a:outerShdw>
                </a:effectLst>
                <a:latin typeface="Verdana" pitchFamily="-112" charset="0"/>
              </a:rPr>
            </a:br>
            <a:r>
              <a:rPr lang="en-GB" sz="1200" dirty="0" err="1">
                <a:latin typeface="Verdana" pitchFamily="-112" charset="0"/>
              </a:rPr>
              <a:t>n</a:t>
            </a:r>
            <a:r>
              <a:rPr lang="en-GB" sz="1200" dirty="0">
                <a:latin typeface="Verdana" pitchFamily="-112" charset="0"/>
              </a:rPr>
              <a:t>. </a:t>
            </a:r>
            <a:r>
              <a:rPr lang="en-GB" sz="1200" dirty="0" smtClean="0">
                <a:latin typeface="Verdana" pitchFamily="-112" charset="0"/>
              </a:rPr>
              <a:t>4, </a:t>
            </a:r>
            <a:r>
              <a:rPr lang="de-DE" sz="1200" dirty="0" smtClean="0">
                <a:latin typeface="Verdana" pitchFamily="-112" charset="0"/>
              </a:rPr>
              <a:t>80.000</a:t>
            </a:r>
            <a:r>
              <a:rPr lang="de-DE" sz="1200" dirty="0">
                <a:latin typeface="Verdana" pitchFamily="-112" charset="0"/>
              </a:rPr>
              <a:t>,   n. </a:t>
            </a:r>
            <a:r>
              <a:rPr lang="de-DE" sz="1200" dirty="0" smtClean="0">
                <a:latin typeface="Verdana" pitchFamily="-112" charset="0"/>
              </a:rPr>
              <a:t>4, 133.000 </a:t>
            </a:r>
            <a:r>
              <a:rPr lang="de-DE" sz="1200" dirty="0" err="1">
                <a:latin typeface="Verdana" pitchFamily="-112" charset="0"/>
              </a:rPr>
              <a:t>lt</a:t>
            </a:r>
            <a:endParaRPr lang="it-IT" sz="1200" dirty="0"/>
          </a:p>
        </p:txBody>
      </p:sp>
      <p:pic>
        <p:nvPicPr>
          <p:cNvPr id="142340" name="Picture 6" descr="_MG_3178"/>
          <p:cNvPicPr>
            <a:picLocks noChangeAspect="1" noChangeArrowheads="1"/>
          </p:cNvPicPr>
          <p:nvPr/>
        </p:nvPicPr>
        <p:blipFill>
          <a:blip r:embed="rId3"/>
          <a:srcRect/>
          <a:stretch>
            <a:fillRect/>
          </a:stretch>
        </p:blipFill>
        <p:spPr bwMode="auto">
          <a:xfrm>
            <a:off x="5364163" y="1108075"/>
            <a:ext cx="2952750" cy="4429125"/>
          </a:xfrm>
          <a:prstGeom prst="rect">
            <a:avLst/>
          </a:prstGeom>
          <a:solidFill>
            <a:srgbClr val="000000"/>
          </a:solidFill>
          <a:ln w="12700">
            <a:solidFill>
              <a:srgbClr val="000000"/>
            </a:solidFill>
            <a:miter lim="800000"/>
            <a:headEnd/>
            <a:tailEnd/>
          </a:ln>
        </p:spPr>
      </p:pic>
      <p:sp>
        <p:nvSpPr>
          <p:cNvPr id="4" name="Rectangle 7"/>
          <p:cNvSpPr>
            <a:spLocks noChangeArrowheads="1"/>
          </p:cNvSpPr>
          <p:nvPr/>
        </p:nvSpPr>
        <p:spPr bwMode="auto">
          <a:xfrm>
            <a:off x="4859338" y="5445125"/>
            <a:ext cx="4176712" cy="5778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spcAft>
                <a:spcPts val="1000"/>
              </a:spcAft>
              <a:defRPr/>
            </a:pPr>
            <a:r>
              <a:rPr lang="fr-FR" sz="1200" b="1" i="1" dirty="0">
                <a:effectLst>
                  <a:outerShdw blurRad="38100" dist="38100" dir="2700000" algn="tl">
                    <a:srgbClr val="DDDDDD"/>
                  </a:outerShdw>
                </a:effectLst>
                <a:latin typeface="Verdana" pitchFamily="-112" charset="0"/>
              </a:rPr>
              <a:t>Provins</a:t>
            </a:r>
            <a:r>
              <a:rPr lang="fr-FR" sz="1200" i="1" dirty="0">
                <a:effectLst>
                  <a:outerShdw blurRad="38100" dist="38100" dir="2700000" algn="tl">
                    <a:srgbClr val="DDDDDD"/>
                  </a:outerShdw>
                </a:effectLst>
                <a:latin typeface="Verdana" pitchFamily="-112" charset="0"/>
              </a:rPr>
              <a:t> –</a:t>
            </a:r>
            <a:r>
              <a:rPr lang="fr-FR" sz="1200" i="1" dirty="0" smtClean="0">
                <a:effectLst>
                  <a:outerShdw blurRad="38100" dist="38100" dir="2700000" algn="tl">
                    <a:srgbClr val="DDDDDD"/>
                  </a:outerShdw>
                </a:effectLst>
                <a:latin typeface="Verdana" pitchFamily="-112" charset="0"/>
              </a:rPr>
              <a:t> SCHWEIZ</a:t>
            </a:r>
            <a:br>
              <a:rPr lang="fr-FR" sz="1200" i="1" dirty="0" smtClean="0">
                <a:effectLst>
                  <a:outerShdw blurRad="38100" dist="38100" dir="2700000" algn="tl">
                    <a:srgbClr val="DDDDDD"/>
                  </a:outerShdw>
                </a:effectLst>
                <a:latin typeface="Verdana" pitchFamily="-112" charset="0"/>
              </a:rPr>
            </a:br>
            <a:r>
              <a:rPr lang="fr-FR" sz="1200" dirty="0">
                <a:latin typeface="Verdana" pitchFamily="-112" charset="0"/>
              </a:rPr>
              <a:t>n. </a:t>
            </a:r>
            <a:r>
              <a:rPr lang="fr-FR" sz="1200" dirty="0" smtClean="0">
                <a:latin typeface="Verdana" pitchFamily="-112" charset="0"/>
              </a:rPr>
              <a:t>11, </a:t>
            </a:r>
            <a:r>
              <a:rPr lang="de-DE" sz="1200" dirty="0" smtClean="0">
                <a:latin typeface="Verdana" pitchFamily="-112" charset="0"/>
              </a:rPr>
              <a:t>50.000</a:t>
            </a:r>
            <a:r>
              <a:rPr lang="de-DE" sz="1200" dirty="0">
                <a:latin typeface="Verdana" pitchFamily="-112" charset="0"/>
              </a:rPr>
              <a:t>, n. </a:t>
            </a:r>
            <a:r>
              <a:rPr lang="de-DE" sz="1200" dirty="0" smtClean="0">
                <a:latin typeface="Verdana" pitchFamily="-112" charset="0"/>
              </a:rPr>
              <a:t>7, 30.000</a:t>
            </a:r>
            <a:r>
              <a:rPr lang="de-DE" sz="1200" dirty="0">
                <a:latin typeface="Verdana" pitchFamily="-112" charset="0"/>
              </a:rPr>
              <a:t>, n. </a:t>
            </a:r>
            <a:r>
              <a:rPr lang="de-DE" sz="1200" dirty="0" smtClean="0">
                <a:latin typeface="Verdana" pitchFamily="-112" charset="0"/>
              </a:rPr>
              <a:t>5, 15.000 </a:t>
            </a:r>
            <a:r>
              <a:rPr lang="de-DE" sz="1200" dirty="0">
                <a:latin typeface="Verdana" pitchFamily="-112" charset="0"/>
              </a:rPr>
              <a:t>lt.</a:t>
            </a:r>
            <a:endParaRPr lang="it-IT" sz="12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62" name="Picture 2" descr="PA120034 small"/>
          <p:cNvPicPr>
            <a:picLocks noChangeAspect="1" noChangeArrowheads="1"/>
          </p:cNvPicPr>
          <p:nvPr/>
        </p:nvPicPr>
        <p:blipFill>
          <a:blip r:embed="rId2"/>
          <a:srcRect/>
          <a:stretch>
            <a:fillRect/>
          </a:stretch>
        </p:blipFill>
        <p:spPr bwMode="auto">
          <a:xfrm>
            <a:off x="179388" y="1628775"/>
            <a:ext cx="4351337" cy="3263900"/>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468313" y="5018088"/>
            <a:ext cx="3816350" cy="714375"/>
          </a:xfrm>
          <a:prstGeom prst="rect">
            <a:avLst/>
          </a:prstGeom>
          <a:noFill/>
          <a:ln>
            <a:noFill/>
          </a:ln>
          <a:extLst>
            <a:ext uri="{909E8E84-426E-40DD-AFC4-6F175D3DCCD1}"/>
            <a:ext uri="{91240B29-F687-4F45-9708-019B960494DF}"/>
          </a:extLst>
        </p:spPr>
        <p:txBody>
          <a:bodyPr>
            <a:prstTxWarp prst="textNoShape">
              <a:avLst/>
            </a:prstTxWarp>
          </a:bodyPr>
          <a:lstStyle/>
          <a:p>
            <a:pPr eaLnBrk="0" hangingPunct="0">
              <a:defRPr/>
            </a:pPr>
            <a:r>
              <a:rPr lang="es-ES_tradnl" sz="1200" b="1" i="1" dirty="0">
                <a:effectLst>
                  <a:outerShdw blurRad="38100" dist="38100" dir="2700000" algn="tl">
                    <a:srgbClr val="DDDDDD"/>
                  </a:outerShdw>
                </a:effectLst>
                <a:latin typeface="Verdana" pitchFamily="-112" charset="0"/>
              </a:rPr>
              <a:t>Bodega Montecillo -</a:t>
            </a:r>
            <a:r>
              <a:rPr lang="es-ES_tradnl" sz="1200" i="1" dirty="0">
                <a:effectLst>
                  <a:outerShdw blurRad="38100" dist="38100" dir="2700000" algn="tl">
                    <a:srgbClr val="DDDDDD"/>
                  </a:outerShdw>
                </a:effectLst>
                <a:latin typeface="Verdana" pitchFamily="-112" charset="0"/>
              </a:rPr>
              <a:t> </a:t>
            </a:r>
            <a:r>
              <a:rPr lang="es-ES_tradnl" sz="1200" b="1" i="1" dirty="0">
                <a:effectLst>
                  <a:outerShdw blurRad="38100" dist="38100" dir="2700000" algn="tl">
                    <a:srgbClr val="DDDDDD"/>
                  </a:outerShdw>
                </a:effectLst>
                <a:latin typeface="Verdana" pitchFamily="-112" charset="0"/>
              </a:rPr>
              <a:t>OSBORNE GROUP</a:t>
            </a:r>
          </a:p>
          <a:p>
            <a:pPr eaLnBrk="0" hangingPunct="0">
              <a:spcAft>
                <a:spcPts val="1000"/>
              </a:spcAft>
              <a:defRPr/>
            </a:pPr>
            <a:r>
              <a:rPr lang="es-ES_tradnl" sz="1200" i="1" dirty="0">
                <a:effectLst>
                  <a:outerShdw blurRad="38100" dist="38100" dir="2700000" algn="tl">
                    <a:srgbClr val="DDDDDD"/>
                  </a:outerShdw>
                </a:effectLst>
                <a:latin typeface="Verdana" pitchFamily="-112" charset="0"/>
              </a:rPr>
              <a:t>Navarrete (La Rioja) -</a:t>
            </a:r>
            <a:r>
              <a:rPr lang="es-ES_tradnl" sz="1200" i="1" dirty="0" smtClean="0">
                <a:effectLst>
                  <a:outerShdw blurRad="38100" dist="38100" dir="2700000" algn="tl">
                    <a:srgbClr val="DDDDDD"/>
                  </a:outerShdw>
                </a:effectLst>
                <a:latin typeface="Verdana" pitchFamily="-112" charset="0"/>
              </a:rPr>
              <a:t> SPANIEN</a:t>
            </a:r>
            <a:br>
              <a:rPr lang="es-ES_tradnl" sz="1200" i="1" dirty="0" smtClean="0">
                <a:effectLst>
                  <a:outerShdw blurRad="38100" dist="38100" dir="2700000" algn="tl">
                    <a:srgbClr val="DDDDDD"/>
                  </a:outerShdw>
                </a:effectLst>
                <a:latin typeface="Verdana" pitchFamily="-112" charset="0"/>
              </a:rPr>
            </a:br>
            <a:r>
              <a:rPr lang="es-ES_tradnl" sz="1200" dirty="0" err="1">
                <a:latin typeface="Verdana" pitchFamily="-112" charset="0"/>
              </a:rPr>
              <a:t>n</a:t>
            </a:r>
            <a:r>
              <a:rPr lang="es-ES_tradnl" sz="1200" dirty="0">
                <a:latin typeface="Verdana" pitchFamily="-112" charset="0"/>
              </a:rPr>
              <a:t>. </a:t>
            </a:r>
            <a:r>
              <a:rPr lang="es-ES_tradnl" sz="1200" dirty="0" smtClean="0">
                <a:latin typeface="Verdana" pitchFamily="-112" charset="0"/>
              </a:rPr>
              <a:t>20, 105.000</a:t>
            </a:r>
            <a:r>
              <a:rPr lang="es-ES_tradnl" sz="1200" dirty="0">
                <a:latin typeface="Verdana" pitchFamily="-112" charset="0"/>
              </a:rPr>
              <a:t>;   </a:t>
            </a:r>
            <a:r>
              <a:rPr lang="es-ES_tradnl" sz="1200" dirty="0" err="1">
                <a:latin typeface="Verdana" pitchFamily="-112" charset="0"/>
              </a:rPr>
              <a:t>n</a:t>
            </a:r>
            <a:r>
              <a:rPr lang="es-ES_tradnl" sz="1200" dirty="0">
                <a:latin typeface="Verdana" pitchFamily="-112" charset="0"/>
              </a:rPr>
              <a:t>. </a:t>
            </a:r>
            <a:r>
              <a:rPr lang="es-ES_tradnl" sz="1200" dirty="0" smtClean="0">
                <a:latin typeface="Verdana" pitchFamily="-112" charset="0"/>
              </a:rPr>
              <a:t>1, 25.000 </a:t>
            </a:r>
            <a:r>
              <a:rPr lang="es-ES_tradnl" sz="1200" dirty="0" err="1">
                <a:latin typeface="Verdana" pitchFamily="-112" charset="0"/>
              </a:rPr>
              <a:t>lt</a:t>
            </a:r>
            <a:r>
              <a:rPr lang="es-ES_tradnl" sz="1200" dirty="0">
                <a:latin typeface="Verdana" pitchFamily="-112" charset="0"/>
              </a:rPr>
              <a:t>.</a:t>
            </a:r>
            <a:endParaRPr lang="it-IT" sz="1200" dirty="0"/>
          </a:p>
        </p:txBody>
      </p:sp>
      <p:sp>
        <p:nvSpPr>
          <p:cNvPr id="3" name="Rectangle 5"/>
          <p:cNvSpPr>
            <a:spLocks noChangeArrowheads="1"/>
          </p:cNvSpPr>
          <p:nvPr/>
        </p:nvSpPr>
        <p:spPr bwMode="auto">
          <a:xfrm>
            <a:off x="4884738" y="4975225"/>
            <a:ext cx="4151312" cy="8890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es-ES_tradnl" sz="1200" b="1" i="1" dirty="0" err="1">
                <a:effectLst>
                  <a:outerShdw blurRad="38100" dist="38100" dir="2700000" algn="tl">
                    <a:srgbClr val="DDDDDD"/>
                  </a:outerShdw>
                </a:effectLst>
                <a:latin typeface="Verdana" pitchFamily="-112" charset="0"/>
              </a:rPr>
              <a:t>Cant</a:t>
            </a:r>
            <a:r>
              <a:rPr lang="es-ES_tradnl" sz="1200" b="1" i="1" dirty="0">
                <a:effectLst>
                  <a:outerShdw blurRad="38100" dist="38100" dir="2700000" algn="tl">
                    <a:srgbClr val="DDDDDD"/>
                  </a:outerShdw>
                </a:effectLst>
                <a:latin typeface="Verdana" pitchFamily="-112" charset="0"/>
              </a:rPr>
              <a:t>. </a:t>
            </a:r>
            <a:r>
              <a:rPr lang="es-ES_tradnl" sz="1200" b="1" i="1" dirty="0" err="1">
                <a:effectLst>
                  <a:outerShdw blurRad="38100" dist="38100" dir="2700000" algn="tl">
                    <a:srgbClr val="DDDDDD"/>
                  </a:outerShdw>
                </a:effectLst>
                <a:latin typeface="Verdana" pitchFamily="-112" charset="0"/>
              </a:rPr>
              <a:t>Coop</a:t>
            </a:r>
            <a:r>
              <a:rPr lang="es-ES_tradnl" sz="1200" b="1" i="1" dirty="0">
                <a:effectLst>
                  <a:outerShdw blurRad="38100" dist="38100" dir="2700000" algn="tl">
                    <a:srgbClr val="DDDDDD"/>
                  </a:outerShdw>
                </a:effectLst>
                <a:latin typeface="Verdana" pitchFamily="-112" charset="0"/>
              </a:rPr>
              <a:t>. di </a:t>
            </a:r>
            <a:r>
              <a:rPr lang="es-ES_tradnl" sz="1200" b="1" i="1" dirty="0" err="1">
                <a:effectLst>
                  <a:outerShdw blurRad="38100" dist="38100" dir="2700000" algn="tl">
                    <a:srgbClr val="DDDDDD"/>
                  </a:outerShdw>
                </a:effectLst>
                <a:latin typeface="Verdana" pitchFamily="-112" charset="0"/>
              </a:rPr>
              <a:t>Colognola</a:t>
            </a:r>
            <a:r>
              <a:rPr lang="es-ES_tradnl" sz="1200" b="1" i="1" dirty="0">
                <a:effectLst>
                  <a:outerShdw blurRad="38100" dist="38100" dir="2700000" algn="tl">
                    <a:srgbClr val="DDDDDD"/>
                  </a:outerShdw>
                </a:effectLst>
                <a:latin typeface="Verdana" pitchFamily="-112" charset="0"/>
              </a:rPr>
              <a:t> </a:t>
            </a:r>
            <a:r>
              <a:rPr lang="es-ES_tradnl" sz="1200" b="1" i="1" dirty="0" err="1">
                <a:effectLst>
                  <a:outerShdw blurRad="38100" dist="38100" dir="2700000" algn="tl">
                    <a:srgbClr val="DDDDDD"/>
                  </a:outerShdw>
                </a:effectLst>
                <a:latin typeface="Verdana" pitchFamily="-112" charset="0"/>
              </a:rPr>
              <a:t>Gruppo</a:t>
            </a:r>
            <a:r>
              <a:rPr lang="es-ES_tradnl" sz="1200" b="1" i="1" dirty="0">
                <a:effectLst>
                  <a:outerShdw blurRad="38100" dist="38100" dir="2700000" algn="tl">
                    <a:srgbClr val="DDDDDD"/>
                  </a:outerShdw>
                </a:effectLst>
                <a:latin typeface="Verdana" pitchFamily="-112" charset="0"/>
              </a:rPr>
              <a:t> </a:t>
            </a:r>
            <a:r>
              <a:rPr lang="es-ES_tradnl" sz="1200" b="1" i="1" dirty="0" err="1">
                <a:effectLst>
                  <a:outerShdw blurRad="38100" dist="38100" dir="2700000" algn="tl">
                    <a:srgbClr val="DDDDDD"/>
                  </a:outerShdw>
                </a:effectLst>
                <a:latin typeface="Verdana" pitchFamily="-112" charset="0"/>
              </a:rPr>
              <a:t>Collis</a:t>
            </a:r>
            <a:r>
              <a:rPr lang="es-ES_tradnl" sz="1200" b="1" i="1" dirty="0">
                <a:effectLst>
                  <a:outerShdw blurRad="38100" dist="38100" dir="2700000" algn="tl">
                    <a:srgbClr val="DDDDDD"/>
                  </a:outerShdw>
                </a:effectLst>
                <a:latin typeface="Verdana" pitchFamily="-112" charset="0"/>
              </a:rPr>
              <a:t> </a:t>
            </a:r>
          </a:p>
          <a:p>
            <a:pPr algn="ctr" eaLnBrk="0" hangingPunct="0">
              <a:defRPr/>
            </a:pPr>
            <a:r>
              <a:rPr lang="es-ES_tradnl" sz="1200" i="1" dirty="0">
                <a:effectLst>
                  <a:outerShdw blurRad="38100" dist="38100" dir="2700000" algn="tl">
                    <a:srgbClr val="DDDDDD"/>
                  </a:outerShdw>
                </a:effectLst>
                <a:latin typeface="Verdana" pitchFamily="-112" charset="0"/>
              </a:rPr>
              <a:t>Verona</a:t>
            </a:r>
            <a:r>
              <a:rPr lang="es-ES_tradnl" sz="1200" i="1" dirty="0" smtClean="0">
                <a:effectLst>
                  <a:outerShdw blurRad="38100" dist="38100" dir="2700000" algn="tl">
                    <a:srgbClr val="DDDDDD"/>
                  </a:outerShdw>
                </a:effectLst>
                <a:latin typeface="Verdana" pitchFamily="-112" charset="0"/>
              </a:rPr>
              <a:t> -ITALIEN</a:t>
            </a:r>
          </a:p>
          <a:p>
            <a:pPr eaLnBrk="0" hangingPunct="0">
              <a:defRPr/>
            </a:pPr>
            <a:r>
              <a:rPr lang="es-ES_tradnl" sz="1200" dirty="0">
                <a:latin typeface="Verdana" pitchFamily="-112" charset="0"/>
              </a:rPr>
              <a:t>2009 </a:t>
            </a:r>
            <a:r>
              <a:rPr lang="es-ES_tradnl" sz="1200" dirty="0" err="1">
                <a:latin typeface="Verdana" pitchFamily="-112" charset="0"/>
              </a:rPr>
              <a:t>n</a:t>
            </a:r>
            <a:r>
              <a:rPr lang="es-ES_tradnl" sz="1200" dirty="0">
                <a:latin typeface="Verdana" pitchFamily="-112" charset="0"/>
              </a:rPr>
              <a:t>. 2 modif</a:t>
            </a:r>
            <a:r>
              <a:rPr lang="es-ES_tradnl" sz="1200" dirty="0" smtClean="0">
                <a:latin typeface="Verdana" pitchFamily="-112" charset="0"/>
              </a:rPr>
              <a:t>., 120.000 </a:t>
            </a:r>
            <a:r>
              <a:rPr lang="es-ES_tradnl" sz="1200" dirty="0" err="1">
                <a:latin typeface="Verdana" pitchFamily="-112" charset="0"/>
              </a:rPr>
              <a:t>lt</a:t>
            </a:r>
            <a:r>
              <a:rPr lang="es-ES_tradnl" sz="1200" dirty="0">
                <a:latin typeface="Verdana" pitchFamily="-112" charset="0"/>
              </a:rPr>
              <a:t>.</a:t>
            </a:r>
          </a:p>
          <a:p>
            <a:pPr eaLnBrk="0" hangingPunct="0">
              <a:defRPr/>
            </a:pPr>
            <a:r>
              <a:rPr lang="es-ES_tradnl" sz="1200" dirty="0">
                <a:latin typeface="Verdana" pitchFamily="-112" charset="0"/>
              </a:rPr>
              <a:t>2010 </a:t>
            </a:r>
            <a:r>
              <a:rPr lang="es-ES_tradnl" sz="1200" dirty="0" err="1">
                <a:latin typeface="Verdana" pitchFamily="-112" charset="0"/>
              </a:rPr>
              <a:t>n</a:t>
            </a:r>
            <a:r>
              <a:rPr lang="es-ES_tradnl" sz="1200" dirty="0">
                <a:latin typeface="Verdana" pitchFamily="-112" charset="0"/>
              </a:rPr>
              <a:t>. 6 modif</a:t>
            </a:r>
            <a:r>
              <a:rPr lang="es-ES_tradnl" sz="1200" dirty="0" smtClean="0">
                <a:latin typeface="Verdana" pitchFamily="-112" charset="0"/>
              </a:rPr>
              <a:t>., 120.000 </a:t>
            </a:r>
            <a:r>
              <a:rPr lang="es-ES_tradnl" sz="1200" dirty="0" err="1">
                <a:latin typeface="Verdana" pitchFamily="-112" charset="0"/>
              </a:rPr>
              <a:t>lt</a:t>
            </a:r>
            <a:endParaRPr lang="es-ES_tradnl" sz="1200" dirty="0">
              <a:latin typeface="Verdana" pitchFamily="-112" charset="0"/>
            </a:endParaRPr>
          </a:p>
          <a:p>
            <a:pPr eaLnBrk="0" hangingPunct="0">
              <a:defRPr/>
            </a:pPr>
            <a:r>
              <a:rPr lang="es-ES_tradnl" sz="1200" dirty="0">
                <a:latin typeface="Verdana" pitchFamily="-112" charset="0"/>
              </a:rPr>
              <a:t>2011 </a:t>
            </a:r>
            <a:r>
              <a:rPr lang="es-ES_tradnl" sz="1200" dirty="0" err="1">
                <a:latin typeface="Verdana" pitchFamily="-112" charset="0"/>
              </a:rPr>
              <a:t>n</a:t>
            </a:r>
            <a:r>
              <a:rPr lang="es-ES_tradnl" sz="1200" dirty="0">
                <a:latin typeface="Verdana" pitchFamily="-112" charset="0"/>
              </a:rPr>
              <a:t>. </a:t>
            </a:r>
            <a:r>
              <a:rPr lang="es-ES_tradnl" sz="1200" dirty="0" smtClean="0">
                <a:latin typeface="Verdana" pitchFamily="-112" charset="0"/>
              </a:rPr>
              <a:t>14, 200.000 </a:t>
            </a:r>
            <a:r>
              <a:rPr lang="es-ES_tradnl" sz="1200" dirty="0" err="1">
                <a:latin typeface="Verdana" pitchFamily="-112" charset="0"/>
              </a:rPr>
              <a:t>lt</a:t>
            </a:r>
            <a:r>
              <a:rPr lang="es-ES_tradnl" sz="1200" dirty="0">
                <a:latin typeface="Verdana" pitchFamily="-112" charset="0"/>
              </a:rPr>
              <a:t>.</a:t>
            </a:r>
            <a:endParaRPr lang="it-IT" sz="1200" dirty="0"/>
          </a:p>
        </p:txBody>
      </p:sp>
      <p:pic>
        <p:nvPicPr>
          <p:cNvPr id="143365" name="Immagine 3"/>
          <p:cNvPicPr>
            <a:picLocks noChangeAspect="1"/>
          </p:cNvPicPr>
          <p:nvPr/>
        </p:nvPicPr>
        <p:blipFill>
          <a:blip r:embed="rId3"/>
          <a:srcRect/>
          <a:stretch>
            <a:fillRect/>
          </a:stretch>
        </p:blipFill>
        <p:spPr bwMode="auto">
          <a:xfrm>
            <a:off x="4914900" y="1628775"/>
            <a:ext cx="3881438" cy="3271838"/>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B1DDFE0-BEB9-D24E-AE5D-C510CF41CAC1}" type="slidenum">
              <a:rPr lang="it-IT" sz="1000" b="1">
                <a:solidFill>
                  <a:srgbClr val="80060D"/>
                </a:solidFill>
                <a:latin typeface="Verdana" pitchFamily="-112" charset="0"/>
              </a:rPr>
              <a:pPr eaLnBrk="0" hangingPunct="0">
                <a:spcBef>
                  <a:spcPct val="50000"/>
                </a:spcBef>
              </a:pPr>
              <a:t>69</a:t>
            </a:fld>
            <a:endParaRPr lang="it-IT" sz="1200" b="1">
              <a:solidFill>
                <a:srgbClr val="80060D"/>
              </a:solidFill>
              <a:latin typeface="Verdana" pitchFamily="-112" charset="0"/>
            </a:endParaRPr>
          </a:p>
        </p:txBody>
      </p:sp>
      <p:pic>
        <p:nvPicPr>
          <p:cNvPr id="144387" name="Picture 2" descr="Ganimede Tank"/>
          <p:cNvPicPr>
            <a:picLocks noChangeAspect="1" noChangeArrowheads="1"/>
          </p:cNvPicPr>
          <p:nvPr/>
        </p:nvPicPr>
        <p:blipFill>
          <a:blip r:embed="rId3"/>
          <a:srcRect/>
          <a:stretch>
            <a:fillRect/>
          </a:stretch>
        </p:blipFill>
        <p:spPr bwMode="auto">
          <a:xfrm>
            <a:off x="1476375" y="476250"/>
            <a:ext cx="3392488" cy="4837113"/>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2627313" y="5481638"/>
            <a:ext cx="3960812" cy="11874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spcAft>
                <a:spcPts val="1000"/>
              </a:spcAft>
              <a:defRPr/>
            </a:pPr>
            <a:r>
              <a:rPr lang="en-GB" sz="1200" b="1" i="1" dirty="0">
                <a:effectLst>
                  <a:outerShdw blurRad="38100" dist="38100" dir="2700000" algn="tl">
                    <a:srgbClr val="DDDDDD"/>
                  </a:outerShdw>
                </a:effectLst>
                <a:latin typeface="Verdana" pitchFamily="-112" charset="0"/>
                <a:ea typeface="+mn-ea"/>
                <a:cs typeface="+mn-cs"/>
              </a:rPr>
              <a:t>Wither Hills </a:t>
            </a:r>
            <a:r>
              <a:rPr lang="en-GB" sz="1200" i="1" dirty="0">
                <a:effectLst>
                  <a:outerShdw blurRad="38100" dist="38100" dir="2700000" algn="tl">
                    <a:srgbClr val="DDDDDD"/>
                  </a:outerShdw>
                </a:effectLst>
                <a:latin typeface="Verdana" pitchFamily="-112" charset="0"/>
                <a:ea typeface="+mn-ea"/>
                <a:cs typeface="+mn-cs"/>
              </a:rPr>
              <a:t>(Marlborough)  </a:t>
            </a:r>
            <a:r>
              <a:rPr lang="en-GB" sz="1200" i="1" dirty="0" smtClean="0">
                <a:effectLst>
                  <a:outerShdw blurRad="38100" dist="38100" dir="2700000" algn="tl">
                    <a:srgbClr val="DDDDDD"/>
                  </a:outerShdw>
                </a:effectLst>
                <a:latin typeface="Verdana" pitchFamily="-112" charset="0"/>
                <a:ea typeface="+mn-ea"/>
                <a:cs typeface="+mn-cs"/>
              </a:rPr>
              <a:t>NEUSEELAND</a:t>
            </a:r>
            <a:endParaRPr lang="en-GB" sz="300" i="1" dirty="0">
              <a:effectLst>
                <a:outerShdw blurRad="38100" dist="38100" dir="2700000" algn="tl">
                  <a:srgbClr val="DDDDDD"/>
                </a:outerShdw>
              </a:effectLst>
              <a:latin typeface="Verdana" pitchFamily="-112" charset="0"/>
              <a:ea typeface="+mn-ea"/>
              <a:cs typeface="+mn-cs"/>
            </a:endParaRPr>
          </a:p>
          <a:p>
            <a:pPr algn="ctr" eaLnBrk="0" hangingPunct="0">
              <a:defRPr/>
            </a:pPr>
            <a:r>
              <a:rPr lang="en-GB" sz="1200" i="1" dirty="0">
                <a:effectLst>
                  <a:outerShdw blurRad="38100" dist="38100" dir="2700000" algn="tl">
                    <a:srgbClr val="DDDDDD"/>
                  </a:outerShdw>
                </a:effectLst>
                <a:latin typeface="Verdana" pitchFamily="-112" charset="0"/>
                <a:ea typeface="+mn-ea"/>
                <a:cs typeface="+mn-cs"/>
              </a:rPr>
              <a:t>2004  </a:t>
            </a:r>
            <a:r>
              <a:rPr lang="en-GB" sz="1200" dirty="0" err="1">
                <a:latin typeface="Verdana" pitchFamily="-112" charset="0"/>
                <a:ea typeface="+mn-ea"/>
                <a:cs typeface="+mn-cs"/>
              </a:rPr>
              <a:t>n</a:t>
            </a:r>
            <a:r>
              <a:rPr lang="en-GB" sz="1200" dirty="0">
                <a:latin typeface="Verdana" pitchFamily="-112" charset="0"/>
                <a:ea typeface="+mn-ea"/>
                <a:cs typeface="+mn-cs"/>
              </a:rPr>
              <a:t>. 1 </a:t>
            </a:r>
            <a:r>
              <a:rPr lang="en-GB" sz="1200" dirty="0" err="1" smtClean="0">
                <a:latin typeface="Verdana" pitchFamily="-112" charset="0"/>
                <a:ea typeface="+mn-ea"/>
                <a:cs typeface="+mn-cs"/>
              </a:rPr>
              <a:t>Ganimede</a:t>
            </a:r>
            <a:r>
              <a:rPr lang="en-GB" sz="1200" dirty="0" smtClean="0">
                <a:latin typeface="Verdana" pitchFamily="-112" charset="0"/>
                <a:ea typeface="+mn-ea"/>
                <a:cs typeface="+mn-cs"/>
              </a:rPr>
              <a:t>, 15.000 </a:t>
            </a:r>
            <a:r>
              <a:rPr lang="en-GB" sz="1200" dirty="0">
                <a:latin typeface="Verdana" pitchFamily="-112" charset="0"/>
                <a:ea typeface="+mn-ea"/>
                <a:cs typeface="+mn-cs"/>
              </a:rPr>
              <a:t>lt.</a:t>
            </a:r>
          </a:p>
          <a:p>
            <a:pPr algn="ctr" eaLnBrk="0" hangingPunct="0">
              <a:defRPr/>
            </a:pPr>
            <a:r>
              <a:rPr lang="en-GB" sz="1200" dirty="0">
                <a:latin typeface="Verdana" pitchFamily="-112" charset="0"/>
                <a:ea typeface="+mn-ea"/>
                <a:cs typeface="+mn-cs"/>
              </a:rPr>
              <a:t>2009  </a:t>
            </a:r>
            <a:r>
              <a:rPr lang="en-GB" sz="1200" dirty="0" err="1">
                <a:latin typeface="Verdana" pitchFamily="-112" charset="0"/>
                <a:ea typeface="+mn-ea"/>
                <a:cs typeface="+mn-cs"/>
              </a:rPr>
              <a:t>n</a:t>
            </a:r>
            <a:r>
              <a:rPr lang="en-GB" sz="1200" dirty="0">
                <a:latin typeface="Verdana" pitchFamily="-112" charset="0"/>
                <a:ea typeface="+mn-ea"/>
                <a:cs typeface="+mn-cs"/>
              </a:rPr>
              <a:t>. 3 </a:t>
            </a:r>
            <a:r>
              <a:rPr lang="en-GB" sz="1200" dirty="0" err="1" smtClean="0">
                <a:latin typeface="Verdana" pitchFamily="-112" charset="0"/>
                <a:ea typeface="+mn-ea"/>
                <a:cs typeface="+mn-cs"/>
              </a:rPr>
              <a:t>Ganimede</a:t>
            </a:r>
            <a:r>
              <a:rPr lang="en-GB" sz="1200" dirty="0" smtClean="0">
                <a:latin typeface="Verdana" pitchFamily="-112" charset="0"/>
                <a:ea typeface="+mn-ea"/>
                <a:cs typeface="+mn-cs"/>
              </a:rPr>
              <a:t>, 28.000 </a:t>
            </a:r>
            <a:r>
              <a:rPr lang="en-GB" sz="1200" dirty="0">
                <a:latin typeface="Verdana" pitchFamily="-112" charset="0"/>
                <a:ea typeface="+mn-ea"/>
                <a:cs typeface="+mn-cs"/>
              </a:rPr>
              <a:t>lt.</a:t>
            </a:r>
          </a:p>
          <a:p>
            <a:pPr algn="ctr" eaLnBrk="0" hangingPunct="0">
              <a:buFontTx/>
              <a:buAutoNum type="arabicPlain" startAt="2011"/>
              <a:defRPr/>
            </a:pPr>
            <a:r>
              <a:rPr lang="en-GB" sz="1200" dirty="0">
                <a:latin typeface="Verdana" pitchFamily="-112" charset="0"/>
                <a:ea typeface="+mn-ea"/>
                <a:cs typeface="+mn-cs"/>
              </a:rPr>
              <a:t>  </a:t>
            </a:r>
            <a:r>
              <a:rPr lang="en-GB" sz="1200" dirty="0" err="1">
                <a:latin typeface="Verdana" pitchFamily="-112" charset="0"/>
                <a:ea typeface="+mn-ea"/>
                <a:cs typeface="+mn-cs"/>
              </a:rPr>
              <a:t>n</a:t>
            </a:r>
            <a:r>
              <a:rPr lang="en-GB" sz="1200" dirty="0" smtClean="0">
                <a:latin typeface="Verdana" pitchFamily="-112" charset="0"/>
                <a:ea typeface="+mn-ea"/>
                <a:cs typeface="+mn-cs"/>
              </a:rPr>
              <a:t>. 10 </a:t>
            </a:r>
            <a:r>
              <a:rPr lang="en-GB" sz="1200" dirty="0" err="1" smtClean="0">
                <a:latin typeface="Verdana" pitchFamily="-112" charset="0"/>
                <a:ea typeface="+mn-ea"/>
                <a:cs typeface="+mn-cs"/>
              </a:rPr>
              <a:t>Ganimede</a:t>
            </a:r>
            <a:r>
              <a:rPr lang="en-GB" sz="1200" dirty="0" smtClean="0">
                <a:latin typeface="Verdana" pitchFamily="-112" charset="0"/>
                <a:ea typeface="+mn-ea"/>
                <a:cs typeface="+mn-cs"/>
              </a:rPr>
              <a:t>, 28.000 </a:t>
            </a:r>
            <a:r>
              <a:rPr lang="en-GB" sz="1200" dirty="0">
                <a:latin typeface="Verdana" pitchFamily="-112" charset="0"/>
                <a:ea typeface="+mn-ea"/>
                <a:cs typeface="+mn-cs"/>
              </a:rPr>
              <a:t>lt.</a:t>
            </a:r>
          </a:p>
          <a:p>
            <a:pPr algn="ctr" eaLnBrk="0" hangingPunct="0">
              <a:buFontTx/>
              <a:buAutoNum type="arabicPlain" startAt="2011"/>
              <a:defRPr/>
            </a:pPr>
            <a:r>
              <a:rPr lang="en-GB" sz="1200" dirty="0">
                <a:latin typeface="Verdana" pitchFamily="-112" charset="0"/>
                <a:ea typeface="+mn-ea"/>
                <a:cs typeface="+mn-cs"/>
              </a:rPr>
              <a:t>  </a:t>
            </a:r>
            <a:r>
              <a:rPr lang="en-GB" sz="1200" dirty="0" err="1">
                <a:latin typeface="Verdana" pitchFamily="-112" charset="0"/>
                <a:ea typeface="+mn-ea"/>
                <a:cs typeface="+mn-cs"/>
              </a:rPr>
              <a:t>n</a:t>
            </a:r>
            <a:r>
              <a:rPr lang="en-GB" sz="1200" dirty="0">
                <a:latin typeface="Verdana" pitchFamily="-112" charset="0"/>
                <a:ea typeface="+mn-ea"/>
                <a:cs typeface="+mn-cs"/>
              </a:rPr>
              <a:t>. 4 </a:t>
            </a:r>
            <a:r>
              <a:rPr lang="en-GB" sz="1200" dirty="0" err="1" smtClean="0">
                <a:latin typeface="Verdana" pitchFamily="-112" charset="0"/>
                <a:ea typeface="+mn-ea"/>
                <a:cs typeface="+mn-cs"/>
              </a:rPr>
              <a:t>Ganimede</a:t>
            </a:r>
            <a:r>
              <a:rPr lang="en-GB" sz="1200" dirty="0" smtClean="0">
                <a:latin typeface="Verdana" pitchFamily="-112" charset="0"/>
                <a:ea typeface="+mn-ea"/>
                <a:cs typeface="+mn-cs"/>
              </a:rPr>
              <a:t>, 28.000 </a:t>
            </a:r>
            <a:r>
              <a:rPr lang="en-GB" sz="1200" dirty="0">
                <a:latin typeface="Verdana" pitchFamily="-112" charset="0"/>
                <a:ea typeface="+mn-ea"/>
                <a:cs typeface="+mn-cs"/>
              </a:rPr>
              <a:t>lt.</a:t>
            </a:r>
          </a:p>
          <a:p>
            <a:pPr algn="ctr" eaLnBrk="0" hangingPunct="0">
              <a:buFontTx/>
              <a:buAutoNum type="arabicPlain" startAt="2011"/>
              <a:defRPr/>
            </a:pPr>
            <a:endParaRPr lang="en-GB" sz="1200" dirty="0">
              <a:latin typeface="Verdana" pitchFamily="-112" charset="0"/>
              <a:ea typeface="+mn-ea"/>
              <a:cs typeface="+mn-cs"/>
            </a:endParaRPr>
          </a:p>
          <a:p>
            <a:pPr algn="ctr" eaLnBrk="0" hangingPunct="0">
              <a:buFontTx/>
              <a:buAutoNum type="arabicPlain" startAt="2011"/>
              <a:defRPr/>
            </a:pPr>
            <a:endParaRPr lang="it-IT" sz="1200" dirty="0">
              <a:latin typeface="Times" pitchFamily="-106" charset="0"/>
              <a:ea typeface="+mn-ea"/>
              <a:cs typeface="+mn-cs"/>
            </a:endParaRPr>
          </a:p>
        </p:txBody>
      </p:sp>
      <p:pic>
        <p:nvPicPr>
          <p:cNvPr id="144389" name="Immagine 3"/>
          <p:cNvPicPr>
            <a:picLocks noChangeAspect="1"/>
          </p:cNvPicPr>
          <p:nvPr/>
        </p:nvPicPr>
        <p:blipFill>
          <a:blip r:embed="rId4"/>
          <a:srcRect/>
          <a:stretch>
            <a:fillRect/>
          </a:stretch>
        </p:blipFill>
        <p:spPr bwMode="auto">
          <a:xfrm>
            <a:off x="5349875" y="473075"/>
            <a:ext cx="3614738" cy="4840288"/>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ext Box 1026"/>
          <p:cNvSpPr txBox="1">
            <a:spLocks noChangeArrowheads="1"/>
          </p:cNvSpPr>
          <p:nvPr/>
        </p:nvSpPr>
        <p:spPr bwMode="auto">
          <a:xfrm>
            <a:off x="1042988" y="2436813"/>
            <a:ext cx="7129462" cy="2735262"/>
          </a:xfrm>
          <a:prstGeom prst="rect">
            <a:avLst/>
          </a:prstGeom>
          <a:noFill/>
          <a:ln w="9525">
            <a:noFill/>
            <a:miter lim="800000"/>
            <a:headEnd/>
            <a:tailEnd/>
          </a:ln>
        </p:spPr>
        <p:txBody>
          <a:bodyPr>
            <a:prstTxWarp prst="textNoShape">
              <a:avLst/>
            </a:prstTxWarp>
          </a:bodyPr>
          <a:lstStyle/>
          <a:p>
            <a:pPr hangingPunct="0"/>
            <a:r>
              <a:rPr lang="en-US" sz="1500">
                <a:solidFill>
                  <a:srgbClr val="797979"/>
                </a:solidFill>
                <a:latin typeface="Verdana" pitchFamily="-112" charset="0"/>
              </a:rPr>
              <a:t>Wenn unser Ziel einfach nur eine grosse Trauben- Entziehung durchzufuehren wäre. könnten wir unser Produkt quirlen, um eine grosse Menge enzogene Stoffe zu erhalten!</a:t>
            </a:r>
            <a:endParaRPr lang="it-IT" sz="1500">
              <a:solidFill>
                <a:srgbClr val="797979"/>
              </a:solidFill>
              <a:latin typeface="Verdana" pitchFamily="-112" charset="0"/>
            </a:endParaRPr>
          </a:p>
          <a:p>
            <a:pPr hangingPunct="0"/>
            <a:r>
              <a:rPr lang="en-US" sz="1500">
                <a:solidFill>
                  <a:srgbClr val="797979"/>
                </a:solidFill>
                <a:latin typeface="Verdana" pitchFamily="-112" charset="0"/>
              </a:rPr>
              <a:t> </a:t>
            </a:r>
            <a:endParaRPr lang="it-IT" sz="1500">
              <a:solidFill>
                <a:srgbClr val="797979"/>
              </a:solidFill>
              <a:latin typeface="Verdana" pitchFamily="-112" charset="0"/>
            </a:endParaRPr>
          </a:p>
          <a:p>
            <a:pPr hangingPunct="0"/>
            <a:r>
              <a:rPr lang="en-US" sz="1500">
                <a:solidFill>
                  <a:srgbClr val="797979"/>
                </a:solidFill>
                <a:latin typeface="Verdana" pitchFamily="-112" charset="0"/>
              </a:rPr>
              <a:t>Aber es sind die QUALITÄT und das GLEICHGEWICHT der Stoffe, und nicht die QUANTITÄT, die unser Erfolg bestimmt. Wir müssen also Mittel haben, die durch einer delikaten aber wirksamer Aktion, eine SELEKTIVE ENTZIEHUNG  DER BLOSSEN IN DEN SCHALEN ENTHALTENEN EDELSTOFFE</a:t>
            </a:r>
            <a:r>
              <a:rPr lang="en-US" sz="1600"/>
              <a:t>.</a:t>
            </a:r>
            <a:endParaRPr lang="it-IT" sz="1600"/>
          </a:p>
        </p:txBody>
      </p:sp>
      <p:sp>
        <p:nvSpPr>
          <p:cNvPr id="28675" name="Text Box 1027"/>
          <p:cNvSpPr txBox="1">
            <a:spLocks noChangeArrowheads="1"/>
          </p:cNvSpPr>
          <p:nvPr/>
        </p:nvSpPr>
        <p:spPr bwMode="auto">
          <a:xfrm>
            <a:off x="609600" y="1447800"/>
            <a:ext cx="5562600" cy="465138"/>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en-US" sz="1500" b="1">
                <a:solidFill>
                  <a:srgbClr val="80060D"/>
                </a:solidFill>
                <a:latin typeface="Verdana" pitchFamily="-112" charset="0"/>
              </a:rPr>
              <a:t>SELEKTIVE ENTZIEHUNG</a:t>
            </a:r>
            <a:endParaRPr lang="it-IT" sz="1500" b="1">
              <a:solidFill>
                <a:srgbClr val="80060D"/>
              </a:solidFill>
              <a:latin typeface="Verdana" pitchFamily="-112" charset="0"/>
            </a:endParaRPr>
          </a:p>
          <a:p>
            <a:pPr eaLnBrk="0" hangingPunct="0">
              <a:lnSpc>
                <a:spcPct val="50000"/>
              </a:lnSpc>
              <a:spcBef>
                <a:spcPct val="50000"/>
              </a:spcBef>
            </a:pPr>
            <a:endParaRPr lang="it-IT" sz="1500" b="1">
              <a:solidFill>
                <a:srgbClr val="80060D"/>
              </a:solidFill>
              <a:latin typeface="Verdana" pitchFamily="-112" charset="0"/>
            </a:endParaRPr>
          </a:p>
        </p:txBody>
      </p:sp>
      <p:sp>
        <p:nvSpPr>
          <p:cNvPr id="28676" name="Text Box 1030"/>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84F8025F-A81C-4548-A8AE-FD77617C262F}" type="slidenum">
              <a:rPr lang="it-IT" sz="1000" b="1">
                <a:solidFill>
                  <a:srgbClr val="80060D"/>
                </a:solidFill>
                <a:latin typeface="Verdana" pitchFamily="-112" charset="0"/>
              </a:rPr>
              <a:pPr eaLnBrk="0" hangingPunct="0">
                <a:spcBef>
                  <a:spcPct val="50000"/>
                </a:spcBef>
              </a:pPr>
              <a:t>7</a:t>
            </a:fld>
            <a:endParaRPr lang="it-IT" sz="1200" b="1">
              <a:solidFill>
                <a:srgbClr val="80060D"/>
              </a:solidFill>
              <a:latin typeface="Verdana" pitchFamily="-112" charset="0"/>
            </a:endParaRPr>
          </a:p>
        </p:txBody>
      </p:sp>
      <p:sp>
        <p:nvSpPr>
          <p:cNvPr id="28677"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 </a:t>
            </a:r>
            <a:r>
              <a:rPr lang="en-US" sz="1000" b="1">
                <a:solidFill>
                  <a:srgbClr val="80060D"/>
                </a:solidFill>
                <a:latin typeface="Verdana" pitchFamily="-112" charset="0"/>
              </a:rPr>
              <a:t>Extrativprozess</a:t>
            </a:r>
            <a:endParaRPr lang="it-IT" sz="10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46434" name="Text Box 22"/>
          <p:cNvSpPr txBox="1">
            <a:spLocks noChangeArrowheads="1"/>
          </p:cNvSpPr>
          <p:nvPr/>
        </p:nvSpPr>
        <p:spPr bwMode="auto">
          <a:xfrm>
            <a:off x="7505700" y="5664200"/>
            <a:ext cx="1028700" cy="246063"/>
          </a:xfrm>
          <a:prstGeom prst="rect">
            <a:avLst/>
          </a:prstGeom>
          <a:solidFill>
            <a:srgbClr val="FFFFFF"/>
          </a:solidFill>
          <a:ln w="9525">
            <a:noFill/>
            <a:miter lim="800000"/>
            <a:headEnd/>
            <a:tailEnd/>
          </a:ln>
        </p:spPr>
        <p:txBody>
          <a:bodyPr>
            <a:prstTxWarp prst="textNoShape">
              <a:avLst/>
            </a:prstTxWarp>
            <a:spAutoFit/>
          </a:bodyPr>
          <a:lstStyle/>
          <a:p>
            <a:pPr algn="ctr" eaLnBrk="0" hangingPunct="0"/>
            <a:r>
              <a:rPr lang="it-IT" sz="1000" b="1">
                <a:latin typeface="Verdana" pitchFamily="-112" charset="0"/>
              </a:rPr>
              <a:t>Tresterhut</a:t>
            </a:r>
          </a:p>
        </p:txBody>
      </p:sp>
      <p:pic>
        <p:nvPicPr>
          <p:cNvPr id="146435" name="Picture 2"/>
          <p:cNvPicPr>
            <a:picLocks noChangeAspect="1" noChangeArrowheads="1"/>
          </p:cNvPicPr>
          <p:nvPr/>
        </p:nvPicPr>
        <p:blipFill>
          <a:blip r:embed="rId4"/>
          <a:srcRect/>
          <a:stretch>
            <a:fillRect/>
          </a:stretch>
        </p:blipFill>
        <p:spPr bwMode="auto">
          <a:xfrm>
            <a:off x="304800" y="2133600"/>
            <a:ext cx="1979613" cy="4314825"/>
          </a:xfrm>
          <a:prstGeom prst="rect">
            <a:avLst/>
          </a:prstGeom>
          <a:noFill/>
          <a:ln w="9525">
            <a:noFill/>
            <a:miter lim="800000"/>
            <a:headEnd/>
            <a:tailEnd/>
          </a:ln>
        </p:spPr>
      </p:pic>
      <p:sp>
        <p:nvSpPr>
          <p:cNvPr id="146436" name="Text Box 4"/>
          <p:cNvSpPr txBox="1">
            <a:spLocks noChangeArrowheads="1"/>
          </p:cNvSpPr>
          <p:nvPr/>
        </p:nvSpPr>
        <p:spPr bwMode="auto">
          <a:xfrm>
            <a:off x="304800" y="1125538"/>
            <a:ext cx="6248400" cy="646112"/>
          </a:xfrm>
          <a:prstGeom prst="rect">
            <a:avLst/>
          </a:prstGeom>
          <a:noFill/>
          <a:ln w="9525">
            <a:noFill/>
            <a:miter lim="800000"/>
            <a:headEnd/>
            <a:tailEnd/>
          </a:ln>
        </p:spPr>
        <p:txBody>
          <a:bodyPr>
            <a:prstTxWarp prst="textNoShape">
              <a:avLst/>
            </a:prstTxWarp>
            <a:spAutoFit/>
          </a:bodyPr>
          <a:lstStyle/>
          <a:p>
            <a:pPr hangingPunct="0"/>
            <a:r>
              <a:rPr lang="en-US" sz="1200" b="1">
                <a:solidFill>
                  <a:srgbClr val="80060D"/>
                </a:solidFill>
                <a:latin typeface="Verdana" pitchFamily="-112" charset="0"/>
              </a:rPr>
              <a:t>DETAILS DER 2. PHASE:</a:t>
            </a:r>
            <a:endParaRPr lang="it-IT" sz="1200" b="1">
              <a:solidFill>
                <a:srgbClr val="80060D"/>
              </a:solidFill>
              <a:latin typeface="Verdana" pitchFamily="-112" charset="0"/>
            </a:endParaRPr>
          </a:p>
          <a:p>
            <a:pPr hangingPunct="0"/>
            <a:r>
              <a:rPr lang="en-US" sz="1200" b="1">
                <a:solidFill>
                  <a:srgbClr val="80060D"/>
                </a:solidFill>
                <a:latin typeface="Verdana" pitchFamily="-112" charset="0"/>
              </a:rPr>
              <a:t>Effekt auf dem Tresterhut der Gasblasen, die durch den Trennwandshals von Ganimede</a:t>
            </a:r>
            <a:r>
              <a:rPr lang="it-IT" sz="1200" b="1" baseline="30000">
                <a:latin typeface="Verdana" pitchFamily="-112" charset="0"/>
              </a:rPr>
              <a:t>®</a:t>
            </a:r>
            <a:r>
              <a:rPr lang="en-US" sz="1200" b="1">
                <a:solidFill>
                  <a:srgbClr val="80060D"/>
                </a:solidFill>
                <a:latin typeface="Verdana" pitchFamily="-112" charset="0"/>
              </a:rPr>
              <a:t> hinaufsteigen</a:t>
            </a:r>
          </a:p>
        </p:txBody>
      </p:sp>
      <p:sp>
        <p:nvSpPr>
          <p:cNvPr id="146437" name="Rectangle 5"/>
          <p:cNvSpPr>
            <a:spLocks noChangeArrowheads="1"/>
          </p:cNvSpPr>
          <p:nvPr/>
        </p:nvSpPr>
        <p:spPr bwMode="auto">
          <a:xfrm>
            <a:off x="20638" y="2940050"/>
            <a:ext cx="887412" cy="338138"/>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geschlossen</a:t>
            </a:r>
          </a:p>
        </p:txBody>
      </p:sp>
      <p:sp>
        <p:nvSpPr>
          <p:cNvPr id="146438" name="Text Box 6"/>
          <p:cNvSpPr>
            <a:spLocks noGrp="1" noChangeArrowheads="1"/>
          </p:cNvSpPr>
          <p:nvPr>
            <p:ph type="ctrTitle"/>
          </p:nvPr>
        </p:nvSpPr>
        <p:spPr>
          <a:xfrm>
            <a:off x="6248400" y="1295400"/>
            <a:ext cx="2590800" cy="4310063"/>
          </a:xfrm>
        </p:spPr>
        <p:txBody>
          <a:bodyPr anchor="t"/>
          <a:lstStyle/>
          <a:p>
            <a:pPr algn="l"/>
            <a:r>
              <a:rPr lang="en-US" sz="1000" smtClean="0">
                <a:solidFill>
                  <a:schemeClr val="bg2"/>
                </a:solidFill>
                <a:latin typeface="Verdana" pitchFamily="-112" charset="0"/>
              </a:rPr>
              <a:t>Die von der natuerlichen Fermentation erzeugte enorme Menge an CO2, saettigt rasch den Zwischenraum unter der Trichter-Trennwand. So findet der Ueberschuss an Gas den Trennwandshals als eniziger Ausgangsweg, </a:t>
            </a:r>
            <a:r>
              <a:rPr lang="en-US" sz="1000" b="1" smtClean="0">
                <a:solidFill>
                  <a:schemeClr val="bg2"/>
                </a:solidFill>
                <a:latin typeface="Verdana" pitchFamily="-112" charset="0"/>
              </a:rPr>
              <a:t>und entweicht gegen die Oberflaeche in Form grosser Blasen, die den Tresterhut dauernd mischen, und so die Verdichtung verhindern, und immer mehr, verduennte Fluessigkeit der Entziehung schenken.</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Alles verfolgt auf sanfter, aber wirksamer Weise, ohne die Verwendung von aggressiven mechanischen Mitteln.</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Die von den Blasen erzeugte Turbulenz ermoeglicht, ausserdem, den Fall wegen Schwere der vinaccioli auf den konischen Boden, woher sie einfach entzogen werden koennen.</a:t>
            </a:r>
            <a:r>
              <a:rPr lang="it-IT" sz="1100" smtClean="0"/>
              <a:t/>
            </a:r>
            <a:br>
              <a:rPr lang="it-IT" sz="1100" smtClean="0"/>
            </a:br>
            <a:endParaRPr lang="it-IT" sz="1100" smtClean="0">
              <a:solidFill>
                <a:schemeClr val="bg2"/>
              </a:solidFill>
              <a:latin typeface="Verdana" pitchFamily="-112" charset="0"/>
            </a:endParaRPr>
          </a:p>
        </p:txBody>
      </p:sp>
      <p:sp>
        <p:nvSpPr>
          <p:cNvPr id="146439" name="AutoShape 14">
            <a:hlinkClick r:id="rId5" action="ppaction://hlinksldjump"/>
          </p:cNvPr>
          <p:cNvSpPr>
            <a:spLocks noChangeArrowheads="1"/>
          </p:cNvSpPr>
          <p:nvPr/>
        </p:nvSpPr>
        <p:spPr bwMode="auto">
          <a:xfrm flipH="1">
            <a:off x="4124325" y="5553075"/>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146440" name="Text Box 18"/>
          <p:cNvSpPr txBox="1">
            <a:spLocks noChangeArrowheads="1"/>
          </p:cNvSpPr>
          <p:nvPr/>
        </p:nvSpPr>
        <p:spPr bwMode="auto">
          <a:xfrm>
            <a:off x="3810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3FAB69B-8759-884E-9485-E69B0C7872B5}" type="slidenum">
              <a:rPr lang="it-IT" sz="1000" b="1">
                <a:solidFill>
                  <a:srgbClr val="80060D"/>
                </a:solidFill>
                <a:latin typeface="Verdana" pitchFamily="-112" charset="0"/>
              </a:rPr>
              <a:pPr eaLnBrk="0" hangingPunct="0">
                <a:spcBef>
                  <a:spcPct val="50000"/>
                </a:spcBef>
              </a:pPr>
              <a:t>70</a:t>
            </a:fld>
            <a:endParaRPr lang="it-IT" sz="1200" b="1">
              <a:solidFill>
                <a:srgbClr val="80060D"/>
              </a:solidFill>
              <a:latin typeface="Verdana" pitchFamily="-112" charset="0"/>
            </a:endParaRPr>
          </a:p>
        </p:txBody>
      </p:sp>
      <p:sp>
        <p:nvSpPr>
          <p:cNvPr id="146441" name="Rectangle 26">
            <a:hlinkClick r:id="rId6" action="ppaction://hlinksldjump"/>
          </p:cNvPr>
          <p:cNvSpPr>
            <a:spLocks noChangeArrowheads="1"/>
          </p:cNvSpPr>
          <p:nvPr/>
        </p:nvSpPr>
        <p:spPr bwMode="auto">
          <a:xfrm>
            <a:off x="7531100" y="5562600"/>
            <a:ext cx="990600" cy="457200"/>
          </a:xfrm>
          <a:prstGeom prst="rect">
            <a:avLst/>
          </a:prstGeom>
          <a:noFill/>
          <a:ln w="152400">
            <a:solidFill>
              <a:srgbClr val="FFFF00"/>
            </a:solidFill>
            <a:miter lim="800000"/>
            <a:headEnd/>
            <a:tailEnd/>
          </a:ln>
        </p:spPr>
        <p:txBody>
          <a:bodyPr wrap="none" anchor="ctr">
            <a:prstTxWarp prst="textNoShape">
              <a:avLst/>
            </a:prstTxWarp>
          </a:bodyPr>
          <a:lstStyle/>
          <a:p>
            <a:pPr eaLnBrk="0" hangingPunct="0"/>
            <a:endParaRPr lang="it-IT"/>
          </a:p>
        </p:txBody>
      </p:sp>
      <p:pic>
        <p:nvPicPr>
          <p:cNvPr id="146442" name="Picture 10" descr="/Users/Alberto/Desktop/Presentazioni 2012/Video Pwp/Filmato 4.mpg">
            <a:hlinkClick r:id="" action="ppaction://media"/>
          </p:cNvPr>
          <p:cNvPicPr/>
          <p:nvPr>
            <a:videoFile r:link="rId1"/>
          </p:nvPr>
        </p:nvPicPr>
        <p:blipFill>
          <a:blip r:embed="rId7"/>
          <a:srcRect/>
          <a:stretch>
            <a:fillRect/>
          </a:stretch>
        </p:blipFill>
        <p:spPr bwMode="auto">
          <a:xfrm>
            <a:off x="2438400" y="2438400"/>
            <a:ext cx="3759200" cy="2819400"/>
          </a:xfrm>
          <a:prstGeom prst="rect">
            <a:avLst/>
          </a:prstGeom>
          <a:noFill/>
          <a:ln w="9525">
            <a:noFill/>
            <a:miter lim="800000"/>
            <a:headEnd/>
            <a:tailEnd/>
          </a:ln>
        </p:spPr>
      </p:pic>
      <p:sp>
        <p:nvSpPr>
          <p:cNvPr id="146443"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80" fill="hold"/>
                                        <p:tgtEl>
                                          <p:spTgt spid="1464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6442"/>
                </p:tgtEl>
              </p:cMediaNode>
            </p:video>
            <p:seq concurrent="1" nextAc="seek">
              <p:cTn id="8" restart="whenNotActive" fill="hold" evtFilter="cancelBubble" nodeType="interactiveSeq">
                <p:stCondLst>
                  <p:cond evt="onClick" delay="0">
                    <p:tgtEl>
                      <p:spTgt spid="14644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6442"/>
                                        </p:tgtEl>
                                      </p:cBhvr>
                                    </p:cmd>
                                  </p:childTnLst>
                                </p:cTn>
                              </p:par>
                            </p:childTnLst>
                          </p:cTn>
                        </p:par>
                      </p:childTnLst>
                    </p:cTn>
                  </p:par>
                </p:childTnLst>
              </p:cTn>
              <p:nextCondLst>
                <p:cond evt="onClick" delay="0">
                  <p:tgtEl>
                    <p:spTgt spid="146442"/>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48482" name="Picture 2"/>
          <p:cNvPicPr>
            <a:picLocks noChangeAspect="1" noChangeArrowheads="1"/>
          </p:cNvPicPr>
          <p:nvPr/>
        </p:nvPicPr>
        <p:blipFill>
          <a:blip r:embed="rId4"/>
          <a:srcRect/>
          <a:stretch>
            <a:fillRect/>
          </a:stretch>
        </p:blipFill>
        <p:spPr bwMode="auto">
          <a:xfrm>
            <a:off x="304800" y="2057400"/>
            <a:ext cx="2039938" cy="4314825"/>
          </a:xfrm>
          <a:prstGeom prst="rect">
            <a:avLst/>
          </a:prstGeom>
          <a:noFill/>
          <a:ln w="9525">
            <a:noFill/>
            <a:miter lim="800000"/>
            <a:headEnd/>
            <a:tailEnd/>
          </a:ln>
        </p:spPr>
      </p:pic>
      <p:sp>
        <p:nvSpPr>
          <p:cNvPr id="148483" name="Text Box 4"/>
          <p:cNvSpPr txBox="1">
            <a:spLocks noChangeArrowheads="1"/>
          </p:cNvSpPr>
          <p:nvPr/>
        </p:nvSpPr>
        <p:spPr bwMode="auto">
          <a:xfrm>
            <a:off x="304800" y="1143000"/>
            <a:ext cx="6248400" cy="5492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200" b="1">
                <a:solidFill>
                  <a:srgbClr val="80060D"/>
                </a:solidFill>
                <a:latin typeface="Verdana" pitchFamily="-112" charset="0"/>
              </a:rPr>
              <a:t>DETAILS DER PHASE 3:</a:t>
            </a:r>
            <a:br>
              <a:rPr lang="it-IT" sz="1200" b="1">
                <a:solidFill>
                  <a:srgbClr val="80060D"/>
                </a:solidFill>
                <a:latin typeface="Verdana" pitchFamily="-112" charset="0"/>
              </a:rPr>
            </a:br>
            <a:r>
              <a:rPr lang="it-IT" sz="1200" b="1">
                <a:solidFill>
                  <a:srgbClr val="80060D"/>
                </a:solidFill>
                <a:latin typeface="Verdana" pitchFamily="-112" charset="0"/>
              </a:rPr>
              <a:t>Öffnen des Bypasses </a:t>
            </a:r>
            <a:endParaRPr lang="it-IT" sz="1200" b="1" baseline="30000">
              <a:latin typeface="Verdana" pitchFamily="-112" charset="0"/>
            </a:endParaRPr>
          </a:p>
        </p:txBody>
      </p:sp>
      <p:sp>
        <p:nvSpPr>
          <p:cNvPr id="148484" name="Rectangle 5"/>
          <p:cNvSpPr>
            <a:spLocks noChangeArrowheads="1"/>
          </p:cNvSpPr>
          <p:nvPr/>
        </p:nvSpPr>
        <p:spPr bwMode="auto">
          <a:xfrm>
            <a:off x="58738" y="2940050"/>
            <a:ext cx="641350"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offen</a:t>
            </a:r>
          </a:p>
        </p:txBody>
      </p:sp>
      <p:sp>
        <p:nvSpPr>
          <p:cNvPr id="148485" name="Text Box 6"/>
          <p:cNvSpPr>
            <a:spLocks noGrp="1" noChangeArrowheads="1"/>
          </p:cNvSpPr>
          <p:nvPr>
            <p:ph type="ctrTitle"/>
          </p:nvPr>
        </p:nvSpPr>
        <p:spPr>
          <a:xfrm>
            <a:off x="6553200" y="1349375"/>
            <a:ext cx="2438400" cy="4594225"/>
          </a:xfrm>
        </p:spPr>
        <p:txBody>
          <a:bodyPr anchor="t"/>
          <a:lstStyle/>
          <a:p>
            <a:pPr algn="l"/>
            <a:r>
              <a:rPr lang="en-US" sz="1000" smtClean="0">
                <a:solidFill>
                  <a:schemeClr val="bg2"/>
                </a:solidFill>
                <a:latin typeface="Verdana" pitchFamily="-112" charset="0"/>
              </a:rPr>
              <a:t>Wenn man eine massivere Wirkung auf dem ganzen Tresterhut  erwuenscht, da stellt der Bypass von ganimede ein wertvolles Mittel dar.</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b="1" smtClean="0">
                <a:solidFill>
                  <a:schemeClr val="bg2"/>
                </a:solidFill>
                <a:latin typeface="Verdana" pitchFamily="-112" charset="0"/>
              </a:rPr>
              <a:t>Seine Oeffnung bewirkt den energischen Austritt der ganzen CO2 Masse. Die CO2 treibt eine grosse Menge Fluessigkeit, die den Hut ueberschwemmt, mischt, und den in den Schalen enthaltene satte mit neuer, verduennten Fluessigkeit ersezt.</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Jezt kann der Most den Zwischenraum ueberschwemmen, und dies bewirkt eine ploetzliche Erniederung des innertsen gemischten Tresterhutes.</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r>
              <a:rPr lang="en-US" sz="1000" b="1" smtClean="0">
                <a:solidFill>
                  <a:schemeClr val="bg2"/>
                </a:solidFill>
                <a:latin typeface="Verdana" pitchFamily="-112" charset="0"/>
              </a:rPr>
              <a:t>Mit dieser wirksamen, delikaten und kostenlosen Energie, kann Ganimede ueber 2 METER dicke Testerhute beleben.</a:t>
            </a:r>
            <a:endParaRPr lang="it-IT" sz="1000" smtClean="0">
              <a:solidFill>
                <a:schemeClr val="bg2"/>
              </a:solidFill>
              <a:latin typeface="Verdana" pitchFamily="-112" charset="0"/>
            </a:endParaRPr>
          </a:p>
        </p:txBody>
      </p:sp>
      <p:sp>
        <p:nvSpPr>
          <p:cNvPr id="148486" name="AutoShape 11">
            <a:hlinkClick r:id="rId5" action="ppaction://hlinksldjump"/>
          </p:cNvPr>
          <p:cNvSpPr>
            <a:spLocks noChangeArrowheads="1"/>
          </p:cNvSpPr>
          <p:nvPr/>
        </p:nvSpPr>
        <p:spPr bwMode="auto">
          <a:xfrm flipH="1">
            <a:off x="4124325" y="5553075"/>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148487"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415A313E-57C5-8048-93ED-24945822F018}" type="slidenum">
              <a:rPr lang="it-IT" sz="1000" b="1">
                <a:solidFill>
                  <a:srgbClr val="80060D"/>
                </a:solidFill>
                <a:latin typeface="Verdana" pitchFamily="-112" charset="0"/>
              </a:rPr>
              <a:pPr eaLnBrk="0" hangingPunct="0">
                <a:spcBef>
                  <a:spcPct val="50000"/>
                </a:spcBef>
              </a:pPr>
              <a:t>71</a:t>
            </a:fld>
            <a:endParaRPr lang="it-IT" sz="1200" b="1">
              <a:solidFill>
                <a:srgbClr val="80060D"/>
              </a:solidFill>
              <a:latin typeface="Verdana" pitchFamily="-112" charset="0"/>
            </a:endParaRPr>
          </a:p>
        </p:txBody>
      </p:sp>
      <p:pic>
        <p:nvPicPr>
          <p:cNvPr id="148488" name="Picture 8" descr="/Users/Alberto/Desktop/Presentazioni 2012/Video Pwp/Filmato 5.mpg">
            <a:hlinkClick r:id="" action="ppaction://media"/>
          </p:cNvPr>
          <p:cNvPicPr/>
          <p:nvPr>
            <a:videoFile r:link="rId1"/>
          </p:nvPr>
        </p:nvPicPr>
        <p:blipFill>
          <a:blip r:embed="rId6"/>
          <a:srcRect/>
          <a:stretch>
            <a:fillRect/>
          </a:stretch>
        </p:blipFill>
        <p:spPr bwMode="auto">
          <a:xfrm>
            <a:off x="2565400" y="2362200"/>
            <a:ext cx="3759200" cy="2819400"/>
          </a:xfrm>
          <a:prstGeom prst="rect">
            <a:avLst/>
          </a:prstGeom>
          <a:noFill/>
          <a:ln w="9525">
            <a:noFill/>
            <a:miter lim="800000"/>
            <a:headEnd/>
            <a:tailEnd/>
          </a:ln>
        </p:spPr>
      </p:pic>
      <p:sp>
        <p:nvSpPr>
          <p:cNvPr id="148489" name="Text Box 2052"/>
          <p:cNvSpPr txBox="1">
            <a:spLocks noChangeArrowheads="1"/>
          </p:cNvSpPr>
          <p:nvPr/>
        </p:nvSpPr>
        <p:spPr bwMode="auto">
          <a:xfrm>
            <a:off x="1066800" y="685800"/>
            <a:ext cx="24384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 Die Ganimede</a:t>
            </a:r>
            <a:r>
              <a:rPr lang="it-IT" sz="1000" b="1" baseline="30000">
                <a:solidFill>
                  <a:srgbClr val="80060D"/>
                </a:solidFill>
                <a:latin typeface="Verdana" pitchFamily="-112" charset="0"/>
              </a:rPr>
              <a:t>® </a:t>
            </a:r>
            <a:r>
              <a:rPr lang="it-IT" sz="1000" b="1">
                <a:solidFill>
                  <a:srgbClr val="80060D"/>
                </a:solidFill>
                <a:latin typeface="Verdana" pitchFamily="-112" charset="0"/>
              </a:rPr>
              <a:t>Methode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40" fill="hold"/>
                                        <p:tgtEl>
                                          <p:spTgt spid="14848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8488"/>
                </p:tgtEl>
              </p:cMediaNode>
            </p:video>
            <p:seq concurrent="1" nextAc="seek">
              <p:cTn id="8" restart="whenNotActive" fill="hold" evtFilter="cancelBubble" nodeType="interactiveSeq">
                <p:stCondLst>
                  <p:cond evt="onClick" delay="0">
                    <p:tgtEl>
                      <p:spTgt spid="14848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8488"/>
                                        </p:tgtEl>
                                      </p:cBhvr>
                                    </p:cmd>
                                  </p:childTnLst>
                                </p:cTn>
                              </p:par>
                            </p:childTnLst>
                          </p:cTn>
                        </p:par>
                      </p:childTnLst>
                    </p:cTn>
                  </p:par>
                </p:childTnLst>
              </p:cTn>
              <p:nextCondLst>
                <p:cond evt="onClick" delay="0">
                  <p:tgtEl>
                    <p:spTgt spid="148488"/>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0530" name="Text Box 2"/>
          <p:cNvSpPr>
            <a:spLocks noGrp="1" noChangeArrowheads="1"/>
          </p:cNvSpPr>
          <p:nvPr>
            <p:ph type="ctrTitle"/>
          </p:nvPr>
        </p:nvSpPr>
        <p:spPr>
          <a:xfrm>
            <a:off x="381000" y="1222375"/>
            <a:ext cx="6019800" cy="1143000"/>
          </a:xfrm>
        </p:spPr>
        <p:txBody>
          <a:bodyPr/>
          <a:lstStyle/>
          <a:p>
            <a:pPr algn="l"/>
            <a:r>
              <a:rPr lang="it-IT" sz="1000" smtClean="0">
                <a:solidFill>
                  <a:schemeClr val="tx1"/>
                </a:solidFill>
                <a:latin typeface="Verdana" pitchFamily="-112" charset="0"/>
              </a:rPr>
              <a:t/>
            </a:r>
            <a:br>
              <a:rPr lang="it-IT" sz="1000" smtClean="0">
                <a:solidFill>
                  <a:schemeClr val="tx1"/>
                </a:solidFill>
                <a:latin typeface="Verdana" pitchFamily="-112" charset="0"/>
              </a:rPr>
            </a:br>
            <a:r>
              <a:rPr lang="it-IT" sz="1000" smtClean="0">
                <a:solidFill>
                  <a:schemeClr val="tx1"/>
                </a:solidFill>
                <a:latin typeface="Verdana" pitchFamily="-112" charset="0"/>
              </a:rPr>
              <a:t/>
            </a:r>
            <a:br>
              <a:rPr lang="it-IT" sz="1000" smtClean="0">
                <a:solidFill>
                  <a:schemeClr val="tx1"/>
                </a:solidFill>
                <a:latin typeface="Verdana" pitchFamily="-112" charset="0"/>
              </a:rPr>
            </a:br>
            <a:r>
              <a:rPr lang="en-US" sz="1600" b="1" smtClean="0">
                <a:solidFill>
                  <a:srgbClr val="80060D"/>
                </a:solidFill>
                <a:latin typeface="Verdana" pitchFamily="-112" charset="0"/>
              </a:rPr>
              <a:t>WEINBEREITUNG IN WEISS MIT DER GANIMEDE</a:t>
            </a:r>
            <a:r>
              <a:rPr lang="it-IT" sz="1600" b="1" baseline="30000" smtClean="0">
                <a:solidFill>
                  <a:srgbClr val="80060D"/>
                </a:solidFill>
                <a:latin typeface="Verdana" pitchFamily="-112" charset="0"/>
              </a:rPr>
              <a:t>®</a:t>
            </a:r>
            <a:r>
              <a:rPr lang="en-US" sz="1600" b="1" smtClean="0">
                <a:solidFill>
                  <a:srgbClr val="80060D"/>
                </a:solidFill>
                <a:latin typeface="Verdana" pitchFamily="-112" charset="0"/>
              </a:rPr>
              <a:t> METHODE</a:t>
            </a:r>
            <a:r>
              <a:rPr lang="it-IT" sz="1000" smtClean="0"/>
              <a:t/>
            </a:r>
            <a:br>
              <a:rPr lang="it-IT" sz="1000" smtClean="0"/>
            </a:br>
            <a:r>
              <a:rPr lang="en-US" sz="1000" b="1" smtClean="0"/>
              <a:t> </a:t>
            </a:r>
            <a:r>
              <a:rPr lang="it-IT" sz="1000" smtClean="0"/>
              <a:t/>
            </a:r>
            <a:br>
              <a:rPr lang="it-IT" sz="1000" smtClean="0"/>
            </a:br>
            <a:r>
              <a:rPr lang="en-US" sz="1000" smtClean="0">
                <a:solidFill>
                  <a:schemeClr val="tx1"/>
                </a:solidFill>
                <a:latin typeface="Verdana" pitchFamily="-112" charset="0"/>
              </a:rPr>
              <a:t>Die in der aeusseren Gasflasche eingespritzte CO2 saturiert den Zwischenraum unter ser Trennwand. Das ueberschuessige Gas, das in Form grosser Blasen durch den Trennwandshals ueberlaeuft, mischt auf sanfter und wirksamer Weise die Schalen des Hutes, die dank dem innersten Kontakt mit der Fluessigkeit, am Entziehungsprozess teilnehmen duerfen.</a:t>
            </a:r>
            <a:r>
              <a:rPr lang="it-IT" sz="1000" smtClean="0">
                <a:solidFill>
                  <a:schemeClr val="tx1"/>
                </a:solidFill>
                <a:latin typeface="Verdana" pitchFamily="-112" charset="0"/>
              </a:rPr>
              <a:t/>
            </a:r>
            <a:br>
              <a:rPr lang="it-IT" sz="1000" smtClean="0">
                <a:solidFill>
                  <a:schemeClr val="tx1"/>
                </a:solidFill>
                <a:latin typeface="Verdana" pitchFamily="-112" charset="0"/>
              </a:rPr>
            </a:br>
            <a:r>
              <a:rPr lang="it-IT" sz="1000" smtClean="0">
                <a:solidFill>
                  <a:schemeClr val="tx1"/>
                </a:solidFill>
                <a:latin typeface="Verdana" pitchFamily="-112" charset="0"/>
              </a:rPr>
              <a:t/>
            </a:r>
            <a:br>
              <a:rPr lang="it-IT" sz="1000" smtClean="0">
                <a:solidFill>
                  <a:schemeClr val="tx1"/>
                </a:solidFill>
                <a:latin typeface="Verdana" pitchFamily="-112" charset="0"/>
              </a:rPr>
            </a:br>
            <a:endParaRPr lang="it-IT" sz="1000" smtClean="0">
              <a:solidFill>
                <a:schemeClr val="tx1"/>
              </a:solidFill>
              <a:latin typeface="Verdana" pitchFamily="-112" charset="0"/>
            </a:endParaRPr>
          </a:p>
        </p:txBody>
      </p:sp>
      <p:pic>
        <p:nvPicPr>
          <p:cNvPr id="150531" name="Picture 5"/>
          <p:cNvPicPr>
            <a:picLocks noChangeAspect="1" noChangeArrowheads="1"/>
          </p:cNvPicPr>
          <p:nvPr/>
        </p:nvPicPr>
        <p:blipFill>
          <a:blip r:embed="rId4"/>
          <a:srcRect/>
          <a:stretch>
            <a:fillRect/>
          </a:stretch>
        </p:blipFill>
        <p:spPr bwMode="auto">
          <a:xfrm>
            <a:off x="6443663" y="1376363"/>
            <a:ext cx="2178050" cy="5302250"/>
          </a:xfrm>
          <a:prstGeom prst="rect">
            <a:avLst/>
          </a:prstGeom>
          <a:noFill/>
          <a:ln w="9525">
            <a:noFill/>
            <a:miter lim="800000"/>
            <a:headEnd/>
            <a:tailEnd/>
          </a:ln>
        </p:spPr>
      </p:pic>
      <p:sp>
        <p:nvSpPr>
          <p:cNvPr id="150532" name="Rectangle 6"/>
          <p:cNvSpPr>
            <a:spLocks noChangeArrowheads="1"/>
          </p:cNvSpPr>
          <p:nvPr/>
        </p:nvSpPr>
        <p:spPr bwMode="auto">
          <a:xfrm>
            <a:off x="8604250" y="6524625"/>
            <a:ext cx="539750" cy="180975"/>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150533" name="Line 7"/>
          <p:cNvSpPr>
            <a:spLocks noChangeShapeType="1"/>
          </p:cNvSpPr>
          <p:nvPr/>
        </p:nvSpPr>
        <p:spPr bwMode="auto">
          <a:xfrm>
            <a:off x="6011863" y="5151438"/>
            <a:ext cx="544512"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150534" name="Text Box 8"/>
          <p:cNvSpPr txBox="1">
            <a:spLocks noChangeArrowheads="1"/>
          </p:cNvSpPr>
          <p:nvPr/>
        </p:nvSpPr>
        <p:spPr bwMode="auto">
          <a:xfrm>
            <a:off x="5954713" y="4737100"/>
            <a:ext cx="762000" cy="3365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600" b="1">
                <a:solidFill>
                  <a:srgbClr val="F6BA06"/>
                </a:solidFill>
                <a:latin typeface="Verdana" pitchFamily="-112" charset="0"/>
              </a:rPr>
              <a:t>CO</a:t>
            </a:r>
            <a:r>
              <a:rPr lang="it-IT" sz="1600" b="1" baseline="-25000">
                <a:solidFill>
                  <a:srgbClr val="F6BA06"/>
                </a:solidFill>
                <a:latin typeface="Verdana" pitchFamily="-112" charset="0"/>
              </a:rPr>
              <a:t>2</a:t>
            </a:r>
            <a:endParaRPr lang="it-IT" sz="1600" b="1">
              <a:solidFill>
                <a:srgbClr val="F6BA06"/>
              </a:solidFill>
              <a:latin typeface="Verdana" pitchFamily="-112" charset="0"/>
            </a:endParaRPr>
          </a:p>
        </p:txBody>
      </p:sp>
      <p:sp>
        <p:nvSpPr>
          <p:cNvPr id="150535" name="AutoShape 11">
            <a:hlinkClick r:id="rId5" action="ppaction://hlinksldjump"/>
          </p:cNvPr>
          <p:cNvSpPr>
            <a:spLocks noChangeArrowheads="1"/>
          </p:cNvSpPr>
          <p:nvPr/>
        </p:nvSpPr>
        <p:spPr bwMode="auto">
          <a:xfrm flipH="1">
            <a:off x="2984500" y="5715000"/>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150536" name="Text Box 15"/>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6B630E1-9906-9944-A3C6-69AB94F62A71}" type="slidenum">
              <a:rPr lang="it-IT" sz="1000" b="1">
                <a:solidFill>
                  <a:srgbClr val="80060D"/>
                </a:solidFill>
                <a:latin typeface="Verdana" pitchFamily="-112" charset="0"/>
              </a:rPr>
              <a:pPr eaLnBrk="0" hangingPunct="0">
                <a:spcBef>
                  <a:spcPct val="50000"/>
                </a:spcBef>
              </a:pPr>
              <a:t>72</a:t>
            </a:fld>
            <a:endParaRPr lang="it-IT" sz="1200" b="1">
              <a:solidFill>
                <a:srgbClr val="80060D"/>
              </a:solidFill>
              <a:latin typeface="Verdana" pitchFamily="-112" charset="0"/>
            </a:endParaRPr>
          </a:p>
        </p:txBody>
      </p:sp>
      <p:sp>
        <p:nvSpPr>
          <p:cNvPr id="150537" name="Rectangle 21"/>
          <p:cNvSpPr>
            <a:spLocks noChangeArrowheads="1"/>
          </p:cNvSpPr>
          <p:nvPr/>
        </p:nvSpPr>
        <p:spPr bwMode="auto">
          <a:xfrm>
            <a:off x="457200" y="548640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7</a:t>
            </a:r>
          </a:p>
        </p:txBody>
      </p:sp>
      <p:pic>
        <p:nvPicPr>
          <p:cNvPr id="150538" name="Picture 10" descr="/Users/Alberto/Desktop/Presentazioni 2012/Video Pwp/macerazione bianco lunga.mov">
            <a:hlinkClick r:id="" action="ppaction://media"/>
          </p:cNvPr>
          <p:cNvPicPr/>
          <p:nvPr>
            <a:videoFile r:link="rId1"/>
          </p:nvPr>
        </p:nvPicPr>
        <p:blipFill>
          <a:blip r:embed="rId6"/>
          <a:srcRect/>
          <a:stretch>
            <a:fillRect/>
          </a:stretch>
        </p:blipFill>
        <p:spPr bwMode="auto">
          <a:xfrm>
            <a:off x="457200" y="2624138"/>
            <a:ext cx="5359400" cy="3014662"/>
          </a:xfrm>
          <a:prstGeom prst="rect">
            <a:avLst/>
          </a:prstGeom>
          <a:noFill/>
          <a:ln w="9525">
            <a:noFill/>
            <a:miter lim="800000"/>
            <a:headEnd/>
            <a:tailEnd/>
          </a:ln>
        </p:spPr>
      </p:pic>
      <p:sp>
        <p:nvSpPr>
          <p:cNvPr id="150539" name="Text Box 5"/>
          <p:cNvSpPr txBox="1">
            <a:spLocks noChangeArrowheads="1"/>
          </p:cNvSpPr>
          <p:nvPr/>
        </p:nvSpPr>
        <p:spPr bwMode="auto">
          <a:xfrm>
            <a:off x="1066800" y="6858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 Verwendung technischer Gasen </a:t>
            </a:r>
            <a:endParaRPr lang="it-IT" sz="1200" b="1">
              <a:solidFill>
                <a:srgbClr val="80060D"/>
              </a:solidFill>
              <a:latin typeface="Verdana" pitchFamily="-1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80" fill="hold"/>
                                        <p:tgtEl>
                                          <p:spTgt spid="15053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50538"/>
                </p:tgtEl>
              </p:cMediaNode>
            </p:video>
            <p:seq concurrent="1" nextAc="seek">
              <p:cTn id="8" restart="whenNotActive" fill="hold" evtFilter="cancelBubble" nodeType="interactiveSeq">
                <p:stCondLst>
                  <p:cond evt="onClick" delay="0">
                    <p:tgtEl>
                      <p:spTgt spid="15053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0538"/>
                                        </p:tgtEl>
                                      </p:cBhvr>
                                    </p:cmd>
                                  </p:childTnLst>
                                </p:cTn>
                              </p:par>
                            </p:childTnLst>
                          </p:cTn>
                        </p:par>
                      </p:childTnLst>
                    </p:cTn>
                  </p:par>
                </p:childTnLst>
              </p:cTn>
              <p:nextCondLst>
                <p:cond evt="onClick" delay="0">
                  <p:tgtEl>
                    <p:spTgt spid="150538"/>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2578" name="Text Box 3"/>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627BA997-C60C-8444-AF2F-7AF5C5C8B0CE}" type="slidenum">
              <a:rPr lang="it-IT" sz="1000" b="1">
                <a:solidFill>
                  <a:srgbClr val="80060D"/>
                </a:solidFill>
                <a:latin typeface="Verdana" pitchFamily="-112" charset="0"/>
              </a:rPr>
              <a:pPr eaLnBrk="0" hangingPunct="0">
                <a:spcBef>
                  <a:spcPct val="50000"/>
                </a:spcBef>
              </a:pPr>
              <a:t>73</a:t>
            </a:fld>
            <a:endParaRPr lang="it-IT" sz="1200" b="1">
              <a:solidFill>
                <a:srgbClr val="80060D"/>
              </a:solidFill>
              <a:latin typeface="Verdana" pitchFamily="-112" charset="0"/>
            </a:endParaRPr>
          </a:p>
        </p:txBody>
      </p:sp>
      <p:pic>
        <p:nvPicPr>
          <p:cNvPr id="152579" name="Picture 5" descr="foto cappello ritagliata"/>
          <p:cNvPicPr>
            <a:picLocks noChangeAspect="1" noChangeArrowheads="1"/>
          </p:cNvPicPr>
          <p:nvPr/>
        </p:nvPicPr>
        <p:blipFill>
          <a:blip r:embed="rId3"/>
          <a:srcRect/>
          <a:stretch>
            <a:fillRect/>
          </a:stretch>
        </p:blipFill>
        <p:spPr bwMode="auto">
          <a:xfrm>
            <a:off x="914400" y="0"/>
            <a:ext cx="4076700" cy="6858000"/>
          </a:xfrm>
          <a:prstGeom prst="rect">
            <a:avLst/>
          </a:prstGeom>
          <a:noFill/>
          <a:ln w="9525">
            <a:noFill/>
            <a:miter lim="800000"/>
            <a:headEnd/>
            <a:tailEnd/>
          </a:ln>
        </p:spPr>
      </p:pic>
      <p:sp>
        <p:nvSpPr>
          <p:cNvPr id="152580" name="Text Box 7"/>
          <p:cNvSpPr>
            <a:spLocks noGrp="1" noChangeArrowheads="1"/>
          </p:cNvSpPr>
          <p:nvPr>
            <p:ph type="ctrTitle"/>
          </p:nvPr>
        </p:nvSpPr>
        <p:spPr>
          <a:xfrm>
            <a:off x="5791200" y="914400"/>
            <a:ext cx="3124200" cy="4419600"/>
          </a:xfrm>
        </p:spPr>
        <p:txBody>
          <a:bodyPr/>
          <a:lstStyle/>
          <a:p>
            <a:pPr algn="l"/>
            <a:r>
              <a:rPr lang="it-IT" sz="1000" b="1" smtClean="0">
                <a:solidFill>
                  <a:srgbClr val="80060D"/>
                </a:solidFill>
                <a:latin typeface="Verdana" pitchFamily="-112" charset="0"/>
              </a:rPr>
              <a:t/>
            </a:r>
            <a:br>
              <a:rPr lang="it-IT" sz="1000" b="1" smtClean="0">
                <a:solidFill>
                  <a:srgbClr val="80060D"/>
                </a:solidFill>
                <a:latin typeface="Verdana" pitchFamily="-112" charset="0"/>
              </a:rPr>
            </a:br>
            <a:r>
              <a:rPr lang="en-US" sz="1600" b="1" smtClean="0">
                <a:solidFill>
                  <a:srgbClr val="80060D"/>
                </a:solidFill>
                <a:latin typeface="Verdana" pitchFamily="-112" charset="0"/>
              </a:rPr>
              <a:t>Das physikalische Prinzip der kommunizierenden Röhren.</a:t>
            </a:r>
            <a:br>
              <a:rPr lang="en-US" sz="1600" b="1" smtClean="0">
                <a:solidFill>
                  <a:srgbClr val="80060D"/>
                </a:solidFill>
                <a:latin typeface="Verdana" pitchFamily="-112" charset="0"/>
              </a:rPr>
            </a:br>
            <a:r>
              <a:rPr lang="it-IT" sz="1000" smtClean="0"/>
              <a:t/>
            </a:r>
            <a:br>
              <a:rPr lang="it-IT" sz="1000" smtClean="0"/>
            </a:br>
            <a:r>
              <a:rPr lang="en-US" sz="1000" smtClean="0">
                <a:solidFill>
                  <a:schemeClr val="tx1"/>
                </a:solidFill>
                <a:latin typeface="Verdana" pitchFamily="-112" charset="0"/>
              </a:rPr>
              <a:t>Bei der Beobachtung dieses Bildes ist es moeglich, die Merkmale einen Tresterhutes in einem Ganimede apparat zu bewerten.</a:t>
            </a:r>
            <a:r>
              <a:rPr lang="it-IT" sz="1000" smtClean="0">
                <a:solidFill>
                  <a:schemeClr val="tx1"/>
                </a:solidFill>
                <a:latin typeface="Verdana" pitchFamily="-112" charset="0"/>
              </a:rPr>
              <a:t/>
            </a:r>
            <a:br>
              <a:rPr lang="it-IT" sz="1000" smtClean="0">
                <a:solidFill>
                  <a:schemeClr val="tx1"/>
                </a:solidFill>
                <a:latin typeface="Verdana" pitchFamily="-112" charset="0"/>
              </a:rPr>
            </a:br>
            <a:r>
              <a:rPr lang="en-US" sz="1000" smtClean="0">
                <a:solidFill>
                  <a:schemeClr val="tx1"/>
                </a:solidFill>
                <a:latin typeface="Verdana" pitchFamily="-112" charset="0"/>
              </a:rPr>
              <a:t>Wir befinden uns in der 2. Phase (geschlossener Bypass). Die Blasen bewahren den Hut nass.</a:t>
            </a:r>
            <a:r>
              <a:rPr lang="it-IT" sz="1000" smtClean="0">
                <a:solidFill>
                  <a:schemeClr val="tx1"/>
                </a:solidFill>
                <a:latin typeface="Verdana" pitchFamily="-112" charset="0"/>
              </a:rPr>
              <a:t/>
            </a:r>
            <a:br>
              <a:rPr lang="it-IT" sz="1000" smtClean="0">
                <a:solidFill>
                  <a:schemeClr val="tx1"/>
                </a:solidFill>
                <a:latin typeface="Verdana" pitchFamily="-112" charset="0"/>
              </a:rPr>
            </a:br>
            <a:r>
              <a:rPr lang="en-US" sz="1000" smtClean="0">
                <a:solidFill>
                  <a:schemeClr val="tx1"/>
                </a:solidFill>
                <a:latin typeface="Verdana" pitchFamily="-112" charset="0"/>
              </a:rPr>
              <a:t> </a:t>
            </a:r>
            <a:r>
              <a:rPr lang="it-IT" sz="1000" smtClean="0">
                <a:solidFill>
                  <a:schemeClr val="tx1"/>
                </a:solidFill>
                <a:latin typeface="Verdana" pitchFamily="-112" charset="0"/>
              </a:rPr>
              <a:t/>
            </a:r>
            <a:br>
              <a:rPr lang="it-IT" sz="1000" smtClean="0">
                <a:solidFill>
                  <a:schemeClr val="tx1"/>
                </a:solidFill>
                <a:latin typeface="Verdana" pitchFamily="-112" charset="0"/>
              </a:rPr>
            </a:br>
            <a:r>
              <a:rPr lang="en-US" sz="1000" smtClean="0">
                <a:solidFill>
                  <a:schemeClr val="tx1"/>
                </a:solidFill>
                <a:latin typeface="Verdana" pitchFamily="-112" charset="0"/>
              </a:rPr>
              <a:t>Da die Schalen gut entkernt sind, wird  von der Fluessigkeit nicht nur den zentralen Teil des Hutes (wo die groesseren Blasen sind), sondern auch die aeusseren Zonen (naeher am Rand des Apparates) interessiert, dank dem Prinzip der kommunizierenden Roehren.</a:t>
            </a:r>
            <a:r>
              <a:rPr lang="it-IT" sz="1000" smtClean="0">
                <a:solidFill>
                  <a:schemeClr val="tx1"/>
                </a:solidFill>
                <a:latin typeface="Verdana" pitchFamily="-112" charset="0"/>
              </a:rPr>
              <a:t/>
            </a:r>
            <a:br>
              <a:rPr lang="it-IT" sz="1000" smtClean="0">
                <a:solidFill>
                  <a:schemeClr val="tx1"/>
                </a:solidFill>
                <a:latin typeface="Verdana" pitchFamily="-112" charset="0"/>
              </a:rPr>
            </a:br>
            <a:r>
              <a:rPr lang="en-US" sz="1000" smtClean="0">
                <a:solidFill>
                  <a:schemeClr val="tx1"/>
                </a:solidFill>
                <a:latin typeface="Verdana" pitchFamily="-112" charset="0"/>
              </a:rPr>
              <a:t> </a:t>
            </a:r>
            <a:r>
              <a:rPr lang="it-IT" sz="1000" smtClean="0">
                <a:solidFill>
                  <a:schemeClr val="tx1"/>
                </a:solidFill>
                <a:latin typeface="Verdana" pitchFamily="-112" charset="0"/>
              </a:rPr>
              <a:t/>
            </a:r>
            <a:br>
              <a:rPr lang="it-IT" sz="1000" smtClean="0">
                <a:solidFill>
                  <a:schemeClr val="tx1"/>
                </a:solidFill>
                <a:latin typeface="Verdana" pitchFamily="-112" charset="0"/>
              </a:rPr>
            </a:br>
            <a:r>
              <a:rPr lang="en-US" sz="1000" b="1" smtClean="0">
                <a:solidFill>
                  <a:srgbClr val="80060D"/>
                </a:solidFill>
                <a:latin typeface="Verdana" pitchFamily="-112" charset="0"/>
              </a:rPr>
              <a:t>Mit Ganimede nimmt 100% der Schalen am Entziehungsprozess teil, und bleibt fast die ganze Zeit in komplettes Einweichen in der Fluessigkeit.</a:t>
            </a:r>
            <a:r>
              <a:rPr lang="it-IT" sz="1000" b="1" smtClean="0">
                <a:solidFill>
                  <a:srgbClr val="80060D"/>
                </a:solidFill>
                <a:latin typeface="Verdana" pitchFamily="-112" charset="0"/>
              </a:rPr>
              <a:t/>
            </a:r>
            <a:br>
              <a:rPr lang="it-IT" sz="1000" b="1" smtClean="0">
                <a:solidFill>
                  <a:srgbClr val="80060D"/>
                </a:solidFill>
                <a:latin typeface="Verdana" pitchFamily="-112" charset="0"/>
              </a:rPr>
            </a:br>
            <a:r>
              <a:rPr lang="en-US" sz="1000" b="1" smtClean="0">
                <a:solidFill>
                  <a:srgbClr val="80060D"/>
                </a:solidFill>
                <a:latin typeface="Verdana" pitchFamily="-112" charset="0"/>
              </a:rPr>
              <a:t> </a:t>
            </a:r>
            <a:r>
              <a:rPr lang="it-IT" sz="1000" b="1" smtClean="0">
                <a:solidFill>
                  <a:srgbClr val="80060D"/>
                </a:solidFill>
                <a:latin typeface="Verdana" pitchFamily="-112" charset="0"/>
              </a:rPr>
              <a:t/>
            </a:r>
            <a:br>
              <a:rPr lang="it-IT" sz="1000" b="1" smtClean="0">
                <a:solidFill>
                  <a:srgbClr val="80060D"/>
                </a:solidFill>
                <a:latin typeface="Verdana" pitchFamily="-112" charset="0"/>
              </a:rPr>
            </a:br>
            <a:r>
              <a:rPr lang="en-US" sz="1000" b="1" smtClean="0">
                <a:solidFill>
                  <a:srgbClr val="80060D"/>
                </a:solidFill>
                <a:latin typeface="Verdana" pitchFamily="-112" charset="0"/>
              </a:rPr>
              <a:t>Ganz anders als bei anderen Fermentierapparate.</a:t>
            </a:r>
            <a:r>
              <a:rPr lang="it-IT" sz="1000" b="1" smtClean="0">
                <a:solidFill>
                  <a:srgbClr val="80060D"/>
                </a:solidFill>
                <a:latin typeface="Verdana" pitchFamily="-112" charset="0"/>
              </a:rPr>
              <a:t> </a:t>
            </a:r>
          </a:p>
        </p:txBody>
      </p:sp>
      <p:sp>
        <p:nvSpPr>
          <p:cNvPr id="152581" name="AutoShape 9">
            <a:hlinkClick r:id="rId4" action="ppaction://hlinksldjump"/>
          </p:cNvPr>
          <p:cNvSpPr>
            <a:spLocks noChangeArrowheads="1"/>
          </p:cNvSpPr>
          <p:nvPr/>
        </p:nvSpPr>
        <p:spPr bwMode="auto">
          <a:xfrm flipH="1">
            <a:off x="7086600" y="5486400"/>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3"/>
          <a:srcRect/>
          <a:stretch>
            <a:fillRect/>
          </a:stretch>
        </p:blipFill>
        <p:spPr bwMode="auto">
          <a:xfrm>
            <a:off x="0" y="-3175"/>
            <a:ext cx="9145588" cy="6865938"/>
          </a:xfrm>
          <a:prstGeom prst="rect">
            <a:avLst/>
          </a:prstGeom>
          <a:noFill/>
          <a:ln w="9525">
            <a:noFill/>
            <a:miter lim="800000"/>
            <a:headEnd/>
            <a:tailEnd/>
          </a:ln>
        </p:spPr>
      </p:pic>
      <p:sp>
        <p:nvSpPr>
          <p:cNvPr id="154627" name="Text Box 3"/>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2F794FD-EA21-CB41-B8B5-66FF12AF930E}" type="slidenum">
              <a:rPr lang="it-IT" sz="1000" b="1">
                <a:solidFill>
                  <a:srgbClr val="80060D"/>
                </a:solidFill>
                <a:latin typeface="Verdana" pitchFamily="-112" charset="0"/>
              </a:rPr>
              <a:pPr eaLnBrk="0" hangingPunct="0">
                <a:spcBef>
                  <a:spcPct val="50000"/>
                </a:spcBef>
              </a:pPr>
              <a:t>74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Text Box 1026"/>
          <p:cNvSpPr txBox="1">
            <a:spLocks noChangeArrowheads="1"/>
          </p:cNvSpPr>
          <p:nvPr/>
        </p:nvSpPr>
        <p:spPr bwMode="auto">
          <a:xfrm>
            <a:off x="533400" y="1296988"/>
            <a:ext cx="6172200" cy="227012"/>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en-US" sz="1500" b="1">
                <a:solidFill>
                  <a:srgbClr val="80060D"/>
                </a:solidFill>
                <a:latin typeface="Verdana" pitchFamily="-112" charset="0"/>
              </a:rPr>
              <a:t>WIE ERHALTET MAN EINE SELEKTIVE ENTZIEHUNG?</a:t>
            </a:r>
            <a:r>
              <a:rPr lang="it-IT" sz="1500" b="1">
                <a:solidFill>
                  <a:srgbClr val="80060D"/>
                </a:solidFill>
                <a:latin typeface="Verdana" pitchFamily="-112" charset="0"/>
              </a:rPr>
              <a:t> </a:t>
            </a:r>
          </a:p>
        </p:txBody>
      </p:sp>
      <p:sp>
        <p:nvSpPr>
          <p:cNvPr id="29699" name="Text Box 1030"/>
          <p:cNvSpPr txBox="1">
            <a:spLocks noChangeArrowheads="1"/>
          </p:cNvSpPr>
          <p:nvPr/>
        </p:nvSpPr>
        <p:spPr bwMode="auto">
          <a:xfrm>
            <a:off x="952500" y="3429000"/>
            <a:ext cx="6932613" cy="1447800"/>
          </a:xfrm>
          <a:prstGeom prst="rect">
            <a:avLst/>
          </a:prstGeom>
          <a:noFill/>
          <a:ln w="9525">
            <a:noFill/>
            <a:miter lim="800000"/>
            <a:headEnd/>
            <a:tailEnd/>
          </a:ln>
        </p:spPr>
        <p:txBody>
          <a:bodyPr>
            <a:prstTxWarp prst="textNoShape">
              <a:avLst/>
            </a:prstTxWarp>
          </a:bodyPr>
          <a:lstStyle/>
          <a:p>
            <a:pPr eaLnBrk="0" hangingPunct="0">
              <a:lnSpc>
                <a:spcPct val="110000"/>
              </a:lnSpc>
            </a:pPr>
            <a:r>
              <a:rPr lang="en-US" sz="1200" b="1">
                <a:solidFill>
                  <a:srgbClr val="797979"/>
                </a:solidFill>
                <a:latin typeface="Verdana" pitchFamily="-112" charset="0"/>
              </a:rPr>
              <a:t>Unser Fermentierapparat muss also, die Verdichtung des TRESTERHUTES verhindern, und so eine wirkungsvolle Verwertung zu garantieren, auf DELIKATER ABER WIRKSAMEN Weise, und eventuell die WEINTRAUBENKENEN</a:t>
            </a:r>
            <a:r>
              <a:rPr lang="en-US" sz="1200" b="1">
                <a:latin typeface="Verdana" pitchFamily="-112" charset="0"/>
              </a:rPr>
              <a:t> </a:t>
            </a:r>
            <a:r>
              <a:rPr lang="en-US" sz="1200" b="1">
                <a:solidFill>
                  <a:srgbClr val="797979"/>
                </a:solidFill>
                <a:latin typeface="Verdana" pitchFamily="-112" charset="0"/>
              </a:rPr>
              <a:t>entfernen.</a:t>
            </a:r>
            <a:endParaRPr lang="it-IT" sz="1200" b="1">
              <a:solidFill>
                <a:srgbClr val="797979"/>
              </a:solidFill>
              <a:latin typeface="Verdana" pitchFamily="-112" charset="0"/>
            </a:endParaRPr>
          </a:p>
          <a:p>
            <a:pPr eaLnBrk="0" hangingPunct="0">
              <a:lnSpc>
                <a:spcPct val="110000"/>
              </a:lnSpc>
            </a:pPr>
            <a:endParaRPr lang="it-IT" sz="1200" b="1">
              <a:solidFill>
                <a:srgbClr val="797979"/>
              </a:solidFill>
              <a:latin typeface="Verdana" pitchFamily="-112" charset="0"/>
            </a:endParaRPr>
          </a:p>
        </p:txBody>
      </p:sp>
      <p:sp>
        <p:nvSpPr>
          <p:cNvPr id="29707" name="Rectangle 1035"/>
          <p:cNvSpPr>
            <a:spLocks noChangeArrowheads="1"/>
          </p:cNvSpPr>
          <p:nvPr/>
        </p:nvSpPr>
        <p:spPr bwMode="auto">
          <a:xfrm>
            <a:off x="990600" y="1863725"/>
            <a:ext cx="7010400" cy="1292225"/>
          </a:xfrm>
          <a:prstGeom prst="rect">
            <a:avLst/>
          </a:prstGeom>
          <a:noFill/>
          <a:ln w="9525">
            <a:noFill/>
            <a:miter lim="800000"/>
            <a:headEnd/>
            <a:tailEnd/>
          </a:ln>
        </p:spPr>
        <p:txBody>
          <a:bodyPr>
            <a:prstTxWarp prst="textNoShape">
              <a:avLst/>
            </a:prstTxWarp>
            <a:spAutoFit/>
          </a:bodyPr>
          <a:lstStyle/>
          <a:p>
            <a:pPr eaLnBrk="0" hangingPunct="0">
              <a:defRPr/>
            </a:pPr>
            <a:r>
              <a:rPr lang="en-US" sz="1200" b="1" dirty="0">
                <a:solidFill>
                  <a:srgbClr val="700D13"/>
                </a:solidFill>
                <a:latin typeface="Verdana" pitchFamily="-112" charset="0"/>
              </a:rPr>
              <a:t>DIE SELEKTIVE ENTZIEHUNG </a:t>
            </a:r>
            <a:r>
              <a:rPr lang="en-US" sz="1200" dirty="0" err="1">
                <a:solidFill>
                  <a:srgbClr val="700D13"/>
                </a:solidFill>
                <a:latin typeface="Verdana" pitchFamily="-112" charset="0"/>
              </a:rPr>
              <a:t>erhaltet</a:t>
            </a:r>
            <a:r>
              <a:rPr lang="en-US" sz="1200" dirty="0">
                <a:solidFill>
                  <a:srgbClr val="700D13"/>
                </a:solidFill>
                <a:latin typeface="Verdana" pitchFamily="-112" charset="0"/>
              </a:rPr>
              <a:t> man, </a:t>
            </a:r>
            <a:r>
              <a:rPr lang="en-US" sz="1200" dirty="0" err="1">
                <a:solidFill>
                  <a:srgbClr val="700D13"/>
                </a:solidFill>
                <a:latin typeface="Verdana" pitchFamily="-112" charset="0"/>
              </a:rPr>
              <a:t>wenn</a:t>
            </a:r>
            <a:r>
              <a:rPr lang="en-US" sz="1200" dirty="0">
                <a:solidFill>
                  <a:srgbClr val="700D13"/>
                </a:solidFill>
                <a:latin typeface="Verdana" pitchFamily="-112" charset="0"/>
              </a:rPr>
              <a:t> </a:t>
            </a:r>
            <a:r>
              <a:rPr lang="en-US" sz="1200" b="1" dirty="0">
                <a:solidFill>
                  <a:srgbClr val="700D13"/>
                </a:solidFill>
                <a:latin typeface="Verdana" pitchFamily="-112" charset="0"/>
              </a:rPr>
              <a:t>100% DER SCHALEN</a:t>
            </a:r>
            <a:r>
              <a:rPr lang="en-US" sz="1200" dirty="0">
                <a:solidFill>
                  <a:srgbClr val="700D13"/>
                </a:solidFill>
                <a:latin typeface="Verdana" pitchFamily="-112" charset="0"/>
              </a:rPr>
              <a:t>, </a:t>
            </a:r>
            <a:r>
              <a:rPr lang="en-US" sz="1200" dirty="0" err="1">
                <a:solidFill>
                  <a:srgbClr val="700D13"/>
                </a:solidFill>
                <a:latin typeface="Verdana" pitchFamily="-112" charset="0"/>
              </a:rPr>
              <a:t>Quellen</a:t>
            </a:r>
            <a:r>
              <a:rPr lang="en-US" sz="1200" dirty="0">
                <a:solidFill>
                  <a:srgbClr val="700D13"/>
                </a:solidFill>
                <a:latin typeface="Verdana" pitchFamily="-112" charset="0"/>
              </a:rPr>
              <a:t> </a:t>
            </a:r>
            <a:r>
              <a:rPr lang="en-US" sz="1200" dirty="0" err="1">
                <a:solidFill>
                  <a:srgbClr val="700D13"/>
                </a:solidFill>
                <a:latin typeface="Verdana" pitchFamily="-112" charset="0"/>
              </a:rPr>
              <a:t>der</a:t>
            </a:r>
            <a:r>
              <a:rPr lang="en-US" sz="1200" dirty="0">
                <a:solidFill>
                  <a:srgbClr val="700D13"/>
                </a:solidFill>
                <a:latin typeface="Verdana" pitchFamily="-112" charset="0"/>
              </a:rPr>
              <a:t> </a:t>
            </a:r>
            <a:r>
              <a:rPr lang="en-US" sz="1200" dirty="0" err="1">
                <a:solidFill>
                  <a:srgbClr val="700D13"/>
                </a:solidFill>
                <a:latin typeface="Verdana" pitchFamily="-112" charset="0"/>
              </a:rPr>
              <a:t>Edelstoffe</a:t>
            </a:r>
            <a:r>
              <a:rPr lang="en-US" sz="1200" dirty="0">
                <a:solidFill>
                  <a:srgbClr val="700D13"/>
                </a:solidFill>
                <a:latin typeface="Verdana" pitchFamily="-112" charset="0"/>
              </a:rPr>
              <a:t>, am </a:t>
            </a:r>
            <a:r>
              <a:rPr lang="en-US" sz="1200" b="1" dirty="0" err="1">
                <a:solidFill>
                  <a:srgbClr val="700D13"/>
                </a:solidFill>
                <a:latin typeface="Verdana" pitchFamily="-112" charset="0"/>
              </a:rPr>
              <a:t>Entziehungsprozess</a:t>
            </a:r>
            <a:r>
              <a:rPr lang="en-US" sz="1200" b="1" dirty="0">
                <a:solidFill>
                  <a:srgbClr val="700D13"/>
                </a:solidFill>
                <a:latin typeface="Verdana" pitchFamily="-112" charset="0"/>
              </a:rPr>
              <a:t> </a:t>
            </a:r>
            <a:r>
              <a:rPr lang="en-US" sz="1200" dirty="0" err="1">
                <a:solidFill>
                  <a:srgbClr val="700D13"/>
                </a:solidFill>
                <a:latin typeface="Verdana" pitchFamily="-112" charset="0"/>
              </a:rPr>
              <a:t>teilnehmen</a:t>
            </a:r>
            <a:r>
              <a:rPr lang="en-US" sz="1200" dirty="0">
                <a:solidFill>
                  <a:srgbClr val="700D13"/>
                </a:solidFill>
                <a:latin typeface="Verdana" pitchFamily="-112" charset="0"/>
              </a:rPr>
              <a:t>. </a:t>
            </a:r>
            <a:r>
              <a:rPr lang="en-US" sz="1200" dirty="0" err="1">
                <a:solidFill>
                  <a:srgbClr val="700D13"/>
                </a:solidFill>
                <a:latin typeface="Verdana" pitchFamily="-112" charset="0"/>
              </a:rPr>
              <a:t>Manchmal</a:t>
            </a:r>
            <a:r>
              <a:rPr lang="en-US" sz="1200" dirty="0">
                <a:solidFill>
                  <a:srgbClr val="700D13"/>
                </a:solidFill>
                <a:latin typeface="Verdana" pitchFamily="-112" charset="0"/>
              </a:rPr>
              <a:t> </a:t>
            </a:r>
            <a:r>
              <a:rPr lang="en-US" sz="1200" dirty="0" err="1">
                <a:solidFill>
                  <a:srgbClr val="700D13"/>
                </a:solidFill>
                <a:latin typeface="Verdana" pitchFamily="-112" charset="0"/>
              </a:rPr>
              <a:t>wird</a:t>
            </a:r>
            <a:r>
              <a:rPr lang="en-US" sz="1200" dirty="0">
                <a:solidFill>
                  <a:srgbClr val="700D13"/>
                </a:solidFill>
                <a:latin typeface="Verdana" pitchFamily="-112" charset="0"/>
              </a:rPr>
              <a:t> </a:t>
            </a:r>
            <a:r>
              <a:rPr lang="en-US" sz="1200" dirty="0" err="1">
                <a:solidFill>
                  <a:srgbClr val="700D13"/>
                </a:solidFill>
                <a:latin typeface="Verdana" pitchFamily="-112" charset="0"/>
              </a:rPr>
              <a:t>es</a:t>
            </a:r>
            <a:r>
              <a:rPr lang="en-US" sz="1200" dirty="0">
                <a:solidFill>
                  <a:srgbClr val="700D13"/>
                </a:solidFill>
                <a:latin typeface="Verdana" pitchFamily="-112" charset="0"/>
              </a:rPr>
              <a:t> </a:t>
            </a:r>
            <a:r>
              <a:rPr lang="en-US" sz="1200" dirty="0" err="1">
                <a:solidFill>
                  <a:srgbClr val="700D13"/>
                </a:solidFill>
                <a:latin typeface="Verdana" pitchFamily="-112" charset="0"/>
              </a:rPr>
              <a:t>auch</a:t>
            </a:r>
            <a:r>
              <a:rPr lang="en-US" sz="1200" dirty="0">
                <a:solidFill>
                  <a:srgbClr val="700D13"/>
                </a:solidFill>
                <a:latin typeface="Verdana" pitchFamily="-112" charset="0"/>
              </a:rPr>
              <a:t>  </a:t>
            </a:r>
            <a:r>
              <a:rPr lang="en-US" sz="1200" dirty="0" err="1">
                <a:solidFill>
                  <a:srgbClr val="700D13"/>
                </a:solidFill>
                <a:latin typeface="Verdana" pitchFamily="-112" charset="0"/>
              </a:rPr>
              <a:t>nötig</a:t>
            </a:r>
            <a:r>
              <a:rPr lang="en-US" sz="1200" dirty="0">
                <a:solidFill>
                  <a:srgbClr val="700D13"/>
                </a:solidFill>
                <a:latin typeface="Verdana" pitchFamily="-112" charset="0"/>
              </a:rPr>
              <a:t> </a:t>
            </a:r>
            <a:r>
              <a:rPr lang="en-US" sz="1200" dirty="0" err="1">
                <a:solidFill>
                  <a:srgbClr val="700D13"/>
                </a:solidFill>
                <a:latin typeface="Verdana" pitchFamily="-112" charset="0"/>
              </a:rPr>
              <a:t>sein</a:t>
            </a:r>
            <a:r>
              <a:rPr lang="en-US" sz="1200" dirty="0">
                <a:solidFill>
                  <a:srgbClr val="700D13"/>
                </a:solidFill>
                <a:latin typeface="Verdana" pitchFamily="-112" charset="0"/>
              </a:rPr>
              <a:t>, </a:t>
            </a:r>
            <a:r>
              <a:rPr lang="en-US" sz="1200" b="1" dirty="0">
                <a:solidFill>
                  <a:srgbClr val="700D13"/>
                </a:solidFill>
                <a:latin typeface="Verdana" pitchFamily="-112" charset="0"/>
              </a:rPr>
              <a:t>DIE WEINTRAUBENKERNE AUS DEM PROZESS AUSZUSCHLIESSEN</a:t>
            </a:r>
            <a:r>
              <a:rPr lang="it-IT" sz="1200" b="1" dirty="0">
                <a:solidFill>
                  <a:srgbClr val="700D13"/>
                </a:solidFill>
                <a:latin typeface="Verdana" pitchFamily="-112" charset="0"/>
              </a:rPr>
              <a:t> </a:t>
            </a:r>
            <a:r>
              <a:rPr lang="it-IT" sz="1200" dirty="0">
                <a:solidFill>
                  <a:srgbClr val="700D13"/>
                </a:solidFill>
                <a:latin typeface="Verdana" pitchFamily="-112" charset="0"/>
              </a:rPr>
              <a:t/>
            </a:r>
            <a:br>
              <a:rPr lang="it-IT" sz="1200" dirty="0">
                <a:solidFill>
                  <a:srgbClr val="700D13"/>
                </a:solidFill>
                <a:latin typeface="Verdana" pitchFamily="-112" charset="0"/>
              </a:rPr>
            </a:br>
            <a:endParaRPr lang="it-IT" sz="600" b="1" dirty="0">
              <a:solidFill>
                <a:schemeClr val="bg2"/>
              </a:solidFill>
              <a:latin typeface="Verdana" pitchFamily="-112" charset="0"/>
            </a:endParaRPr>
          </a:p>
          <a:p>
            <a:pPr eaLnBrk="0" hangingPunct="0">
              <a:defRPr/>
            </a:pPr>
            <a:r>
              <a:rPr lang="en-US" sz="1200" b="1" dirty="0" err="1">
                <a:solidFill>
                  <a:schemeClr val="bg2"/>
                </a:solidFill>
                <a:latin typeface="Verdana" pitchFamily="-112" charset="0"/>
              </a:rPr>
              <a:t>Da</a:t>
            </a:r>
            <a:r>
              <a:rPr lang="en-US" sz="1200" b="1" dirty="0">
                <a:solidFill>
                  <a:schemeClr val="bg2"/>
                </a:solidFill>
                <a:latin typeface="Verdana" pitchFamily="-112" charset="0"/>
              </a:rPr>
              <a:t> die </a:t>
            </a:r>
            <a:r>
              <a:rPr lang="en-US" sz="1200" b="1" cap="all" dirty="0" err="1">
                <a:solidFill>
                  <a:schemeClr val="bg2"/>
                </a:solidFill>
                <a:latin typeface="Verdana" pitchFamily="-112" charset="0"/>
              </a:rPr>
              <a:t>kritische</a:t>
            </a:r>
            <a:r>
              <a:rPr lang="en-US" sz="1200" b="1" cap="all" dirty="0">
                <a:solidFill>
                  <a:schemeClr val="bg2"/>
                </a:solidFill>
                <a:latin typeface="Verdana" pitchFamily="-112" charset="0"/>
              </a:rPr>
              <a:t> </a:t>
            </a:r>
            <a:r>
              <a:rPr lang="en-US" sz="1200" b="1" cap="all" dirty="0" err="1">
                <a:solidFill>
                  <a:schemeClr val="bg2"/>
                </a:solidFill>
                <a:latin typeface="Verdana" pitchFamily="-112" charset="0"/>
              </a:rPr>
              <a:t>Oberfläche</a:t>
            </a:r>
            <a:r>
              <a:rPr lang="en-US" sz="1200" b="1" cap="all" dirty="0">
                <a:solidFill>
                  <a:schemeClr val="bg2"/>
                </a:solidFill>
                <a:latin typeface="Verdana" pitchFamily="-112" charset="0"/>
              </a:rPr>
              <a:t> </a:t>
            </a:r>
            <a:r>
              <a:rPr lang="en-US" sz="1200" b="1" dirty="0">
                <a:solidFill>
                  <a:schemeClr val="bg2"/>
                </a:solidFill>
                <a:latin typeface="Verdana" pitchFamily="-112" charset="0"/>
              </a:rPr>
              <a:t>ca. das 30-50% </a:t>
            </a:r>
            <a:r>
              <a:rPr lang="en-US" sz="1200" b="1" dirty="0" err="1">
                <a:solidFill>
                  <a:schemeClr val="bg2"/>
                </a:solidFill>
                <a:latin typeface="Verdana" pitchFamily="-112" charset="0"/>
              </a:rPr>
              <a:t>besteht</a:t>
            </a:r>
            <a:r>
              <a:rPr lang="en-US" sz="1200" b="1" dirty="0">
                <a:solidFill>
                  <a:schemeClr val="bg2"/>
                </a:solidFill>
                <a:latin typeface="Verdana" pitchFamily="-112" charset="0"/>
              </a:rPr>
              <a:t>, </a:t>
            </a:r>
            <a:r>
              <a:rPr lang="en-US" sz="1200" b="1" dirty="0" err="1">
                <a:solidFill>
                  <a:schemeClr val="bg2"/>
                </a:solidFill>
                <a:latin typeface="Verdana" pitchFamily="-112" charset="0"/>
              </a:rPr>
              <a:t>ist</a:t>
            </a:r>
            <a:r>
              <a:rPr lang="en-US" sz="1200" b="1" dirty="0">
                <a:solidFill>
                  <a:schemeClr val="bg2"/>
                </a:solidFill>
                <a:latin typeface="Verdana" pitchFamily="-112" charset="0"/>
              </a:rPr>
              <a:t> </a:t>
            </a:r>
            <a:r>
              <a:rPr lang="en-US" sz="1200" b="1" dirty="0" err="1">
                <a:solidFill>
                  <a:schemeClr val="bg2"/>
                </a:solidFill>
                <a:latin typeface="Verdana" pitchFamily="-112" charset="0"/>
              </a:rPr>
              <a:t>es</a:t>
            </a:r>
            <a:r>
              <a:rPr lang="en-US" sz="1200" b="1" dirty="0">
                <a:solidFill>
                  <a:schemeClr val="bg2"/>
                </a:solidFill>
                <a:latin typeface="Verdana" pitchFamily="-112" charset="0"/>
              </a:rPr>
              <a:t> </a:t>
            </a:r>
            <a:r>
              <a:rPr lang="en-US" sz="1200" b="1" dirty="0" err="1">
                <a:solidFill>
                  <a:schemeClr val="bg2"/>
                </a:solidFill>
                <a:latin typeface="Verdana" pitchFamily="-112" charset="0"/>
              </a:rPr>
              <a:t>sicherlich</a:t>
            </a:r>
            <a:r>
              <a:rPr lang="en-US" sz="1200" b="1" dirty="0">
                <a:solidFill>
                  <a:schemeClr val="bg2"/>
                </a:solidFill>
                <a:latin typeface="Verdana" pitchFamily="-112" charset="0"/>
              </a:rPr>
              <a:t> </a:t>
            </a:r>
            <a:r>
              <a:rPr lang="en-US" sz="1200" b="1" dirty="0" err="1">
                <a:solidFill>
                  <a:schemeClr val="bg2"/>
                </a:solidFill>
                <a:latin typeface="Verdana" pitchFamily="-112" charset="0"/>
              </a:rPr>
              <a:t>klar</a:t>
            </a:r>
            <a:r>
              <a:rPr lang="en-US" sz="1200" b="1" dirty="0">
                <a:solidFill>
                  <a:schemeClr val="bg2"/>
                </a:solidFill>
                <a:latin typeface="Verdana" pitchFamily="-112" charset="0"/>
              </a:rPr>
              <a:t>, </a:t>
            </a:r>
            <a:r>
              <a:rPr lang="en-US" sz="1200" b="1" dirty="0" err="1">
                <a:solidFill>
                  <a:schemeClr val="bg2"/>
                </a:solidFill>
                <a:latin typeface="Verdana" pitchFamily="-112" charset="0"/>
              </a:rPr>
              <a:t>welcher</a:t>
            </a:r>
            <a:r>
              <a:rPr lang="en-US" sz="1200" b="1" dirty="0">
                <a:solidFill>
                  <a:schemeClr val="bg2"/>
                </a:solidFill>
                <a:latin typeface="Verdana" pitchFamily="-112" charset="0"/>
              </a:rPr>
              <a:t> </a:t>
            </a:r>
            <a:r>
              <a:rPr lang="en-US" sz="1200" b="1" dirty="0" err="1">
                <a:solidFill>
                  <a:schemeClr val="bg2"/>
                </a:solidFill>
                <a:latin typeface="Verdana" pitchFamily="-112" charset="0"/>
              </a:rPr>
              <a:t>grosse</a:t>
            </a:r>
            <a:r>
              <a:rPr lang="en-US" sz="1200" b="1" dirty="0">
                <a:solidFill>
                  <a:schemeClr val="bg2"/>
                </a:solidFill>
                <a:latin typeface="Verdana" pitchFamily="-112" charset="0"/>
              </a:rPr>
              <a:t> </a:t>
            </a:r>
            <a:r>
              <a:rPr lang="en-US" sz="1200" b="1" dirty="0" err="1">
                <a:solidFill>
                  <a:schemeClr val="bg2"/>
                </a:solidFill>
                <a:latin typeface="Verdana" pitchFamily="-112" charset="0"/>
              </a:rPr>
              <a:t>unnützer</a:t>
            </a:r>
            <a:r>
              <a:rPr lang="en-US" sz="1200" b="1" dirty="0">
                <a:solidFill>
                  <a:schemeClr val="bg2"/>
                </a:solidFill>
                <a:latin typeface="Verdana" pitchFamily="-112" charset="0"/>
              </a:rPr>
              <a:t> </a:t>
            </a:r>
            <a:r>
              <a:rPr lang="en-US" sz="1200" b="1" dirty="0" err="1">
                <a:solidFill>
                  <a:schemeClr val="bg2"/>
                </a:solidFill>
                <a:latin typeface="Verdana" pitchFamily="-112" charset="0"/>
              </a:rPr>
              <a:t>Aufwand</a:t>
            </a:r>
            <a:r>
              <a:rPr lang="en-US" sz="1200" b="1" dirty="0">
                <a:solidFill>
                  <a:schemeClr val="bg2"/>
                </a:solidFill>
                <a:latin typeface="Verdana" pitchFamily="-112" charset="0"/>
              </a:rPr>
              <a:t> </a:t>
            </a:r>
            <a:r>
              <a:rPr lang="en-US" sz="1200" b="1" dirty="0" err="1">
                <a:solidFill>
                  <a:schemeClr val="bg2"/>
                </a:solidFill>
                <a:latin typeface="Verdana" pitchFamily="-112" charset="0"/>
              </a:rPr>
              <a:t>wir</a:t>
            </a:r>
            <a:r>
              <a:rPr lang="en-US" sz="1200" b="1" dirty="0">
                <a:solidFill>
                  <a:schemeClr val="bg2"/>
                </a:solidFill>
                <a:latin typeface="Verdana" pitchFamily="-112" charset="0"/>
              </a:rPr>
              <a:t> </a:t>
            </a:r>
            <a:r>
              <a:rPr lang="en-US" sz="1200" b="1" dirty="0" err="1">
                <a:solidFill>
                  <a:schemeClr val="bg2"/>
                </a:solidFill>
                <a:latin typeface="Verdana" pitchFamily="-112" charset="0"/>
              </a:rPr>
              <a:t>haben</a:t>
            </a:r>
            <a:r>
              <a:rPr lang="en-US" sz="1200" b="1" dirty="0">
                <a:solidFill>
                  <a:schemeClr val="bg2"/>
                </a:solidFill>
                <a:latin typeface="Verdana" pitchFamily="-112" charset="0"/>
              </a:rPr>
              <a:t> </a:t>
            </a:r>
            <a:r>
              <a:rPr lang="en-US" sz="1200" b="1" dirty="0" err="1">
                <a:solidFill>
                  <a:schemeClr val="bg2"/>
                </a:solidFill>
                <a:latin typeface="Verdana" pitchFamily="-112" charset="0"/>
              </a:rPr>
              <a:t>könnten</a:t>
            </a:r>
            <a:r>
              <a:rPr lang="en-US" sz="1200" b="1" dirty="0">
                <a:solidFill>
                  <a:schemeClr val="bg2"/>
                </a:solidFill>
                <a:latin typeface="Verdana" pitchFamily="-112" charset="0"/>
              </a:rPr>
              <a:t>.</a:t>
            </a:r>
            <a:endParaRPr lang="it-IT" sz="1200" b="1" dirty="0">
              <a:solidFill>
                <a:schemeClr val="bg2"/>
              </a:solidFill>
              <a:latin typeface="Verdana" pitchFamily="-112" charset="0"/>
            </a:endParaRPr>
          </a:p>
          <a:p>
            <a:pPr eaLnBrk="0" hangingPunct="0">
              <a:defRPr/>
            </a:pPr>
            <a:endParaRPr lang="it-IT" sz="1200" b="1" dirty="0">
              <a:solidFill>
                <a:schemeClr val="bg2"/>
              </a:solidFill>
              <a:latin typeface="Verdana" pitchFamily="-112" charset="0"/>
            </a:endParaRPr>
          </a:p>
        </p:txBody>
      </p:sp>
      <p:sp>
        <p:nvSpPr>
          <p:cNvPr id="29701" name="Text Box 1036"/>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07740C0-0A82-7349-9D26-6FE6CC690695}" type="slidenum">
              <a:rPr lang="it-IT" sz="1000" b="1">
                <a:solidFill>
                  <a:srgbClr val="80060D"/>
                </a:solidFill>
                <a:latin typeface="Verdana" pitchFamily="-112" charset="0"/>
              </a:rPr>
              <a:pPr eaLnBrk="0" hangingPunct="0">
                <a:spcBef>
                  <a:spcPct val="50000"/>
                </a:spcBef>
              </a:pPr>
              <a:t>8</a:t>
            </a:fld>
            <a:endParaRPr lang="it-IT" sz="1200" b="1">
              <a:solidFill>
                <a:srgbClr val="80060D"/>
              </a:solidFill>
              <a:latin typeface="Verdana" pitchFamily="-112" charset="0"/>
            </a:endParaRPr>
          </a:p>
        </p:txBody>
      </p:sp>
      <p:sp>
        <p:nvSpPr>
          <p:cNvPr id="29702"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 </a:t>
            </a:r>
            <a:r>
              <a:rPr lang="en-US" sz="1000" b="1">
                <a:solidFill>
                  <a:srgbClr val="80060D"/>
                </a:solidFill>
                <a:latin typeface="Verdana" pitchFamily="-112" charset="0"/>
              </a:rPr>
              <a:t>Extrativprozess</a:t>
            </a:r>
            <a:endParaRPr lang="it-IT" sz="10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ext Box 2"/>
          <p:cNvSpPr>
            <a:spLocks noGrp="1" noChangeArrowheads="1"/>
          </p:cNvSpPr>
          <p:nvPr>
            <p:ph type="ctrTitle"/>
          </p:nvPr>
        </p:nvSpPr>
        <p:spPr>
          <a:xfrm>
            <a:off x="6553200" y="1371600"/>
            <a:ext cx="2438400" cy="4419600"/>
          </a:xfrm>
        </p:spPr>
        <p:txBody>
          <a:bodyPr anchor="t"/>
          <a:lstStyle/>
          <a:p>
            <a:pPr algn="l"/>
            <a:r>
              <a:rPr lang="en-US" sz="1200" smtClean="0">
                <a:solidFill>
                  <a:schemeClr val="bg2"/>
                </a:solidFill>
                <a:latin typeface="Verdana" pitchFamily="-112" charset="0"/>
              </a:rPr>
              <a:t>Um den Entziehungsprozess besser zu verstehen, denken wir doch  an den Teebeutel.</a:t>
            </a:r>
            <a:r>
              <a:rPr lang="it-IT" sz="1200" smtClean="0">
                <a:solidFill>
                  <a:schemeClr val="bg2"/>
                </a:solidFill>
                <a:latin typeface="Verdana" pitchFamily="-112" charset="0"/>
              </a:rPr>
              <a:t/>
            </a:r>
            <a:br>
              <a:rPr lang="it-IT" sz="1200" smtClean="0">
                <a:solidFill>
                  <a:schemeClr val="bg2"/>
                </a:solidFill>
                <a:latin typeface="Verdana" pitchFamily="-112" charset="0"/>
              </a:rPr>
            </a:br>
            <a:r>
              <a:rPr lang="en-US" sz="1200" smtClean="0">
                <a:solidFill>
                  <a:schemeClr val="bg2"/>
                </a:solidFill>
                <a:latin typeface="Verdana" pitchFamily="-112" charset="0"/>
              </a:rPr>
              <a:t>Im Wasser, faengt er an, Stoffe zu ueberlassen: sofort danach, aber, ist die Flüssigkeit satt, und diese Abtretung hört auf. </a:t>
            </a:r>
            <a:r>
              <a:rPr lang="it-IT" sz="1200" smtClean="0">
                <a:solidFill>
                  <a:schemeClr val="bg2"/>
                </a:solidFill>
                <a:latin typeface="Verdana" pitchFamily="-112" charset="0"/>
              </a:rPr>
              <a:t/>
            </a:r>
            <a:br>
              <a:rPr lang="it-IT" sz="1200" smtClean="0">
                <a:solidFill>
                  <a:schemeClr val="bg2"/>
                </a:solidFill>
                <a:latin typeface="Verdana" pitchFamily="-112" charset="0"/>
              </a:rPr>
            </a:br>
            <a:r>
              <a:rPr lang="en-US" sz="1200" smtClean="0">
                <a:solidFill>
                  <a:schemeClr val="bg2"/>
                </a:solidFill>
                <a:latin typeface="Verdana" pitchFamily="-112" charset="0"/>
              </a:rPr>
              <a:t>Wenn man den Beutel oder die Flüssigkeit bewegt, merkt man,  dass mit der neuen, weniger satten Fluessigkeit den Abtretungsprozess wieder anfängt.</a:t>
            </a:r>
            <a:r>
              <a:rPr lang="it-IT" sz="1200" smtClean="0">
                <a:solidFill>
                  <a:schemeClr val="bg2"/>
                </a:solidFill>
                <a:latin typeface="Verdana" pitchFamily="-112" charset="0"/>
              </a:rPr>
              <a:t/>
            </a:r>
            <a:br>
              <a:rPr lang="it-IT" sz="1200" smtClean="0">
                <a:solidFill>
                  <a:schemeClr val="bg2"/>
                </a:solidFill>
                <a:latin typeface="Verdana" pitchFamily="-112" charset="0"/>
              </a:rPr>
            </a:br>
            <a:r>
              <a:rPr lang="en-US" sz="1200" smtClean="0">
                <a:solidFill>
                  <a:schemeClr val="bg2"/>
                </a:solidFill>
                <a:latin typeface="Verdana" pitchFamily="-112" charset="0"/>
              </a:rPr>
              <a:t>Das ist genau was wir von unseren Tresterhueten erhalten möchten. Wir sollen nämlich nicht vergessen, dass die unwirksamen Verfahren Verlueste bis zu  50% der Bearbeitungsmasse bewirken!</a:t>
            </a:r>
            <a:r>
              <a:rPr lang="it-IT" sz="1200" smtClean="0">
                <a:solidFill>
                  <a:schemeClr val="bg2"/>
                </a:solidFill>
                <a:latin typeface="Verdana" pitchFamily="-112" charset="0"/>
              </a:rPr>
              <a:t/>
            </a:r>
            <a:br>
              <a:rPr lang="it-IT" sz="1200" smtClean="0">
                <a:solidFill>
                  <a:schemeClr val="bg2"/>
                </a:solidFill>
                <a:latin typeface="Verdana" pitchFamily="-112" charset="0"/>
              </a:rPr>
            </a:br>
            <a:endParaRPr lang="it-IT" sz="1200" smtClean="0">
              <a:solidFill>
                <a:schemeClr val="bg2"/>
              </a:solidFill>
              <a:latin typeface="Verdana" pitchFamily="-112" charset="0"/>
            </a:endParaRPr>
          </a:p>
        </p:txBody>
      </p:sp>
      <p:sp>
        <p:nvSpPr>
          <p:cNvPr id="31747" name="Text Box 4"/>
          <p:cNvSpPr txBox="1">
            <a:spLocks noChangeArrowheads="1"/>
          </p:cNvSpPr>
          <p:nvPr/>
        </p:nvSpPr>
        <p:spPr bwMode="auto">
          <a:xfrm>
            <a:off x="533400" y="1277938"/>
            <a:ext cx="5791200" cy="4894262"/>
          </a:xfrm>
          <a:prstGeom prst="rect">
            <a:avLst/>
          </a:prstGeom>
          <a:noFill/>
          <a:ln w="9525">
            <a:noFill/>
            <a:miter lim="800000"/>
            <a:headEnd/>
            <a:tailEnd/>
          </a:ln>
        </p:spPr>
        <p:txBody>
          <a:bodyPr>
            <a:prstTxWarp prst="textNoShape">
              <a:avLst/>
            </a:prstTxWarp>
            <a:spAutoFit/>
          </a:bodyPr>
          <a:lstStyle/>
          <a:p>
            <a:pPr eaLnBrk="0" hangingPunct="0"/>
            <a:r>
              <a:rPr lang="en-US" sz="1500" b="1">
                <a:solidFill>
                  <a:srgbClr val="80060D"/>
                </a:solidFill>
                <a:latin typeface="Verdana" pitchFamily="-112" charset="0"/>
              </a:rPr>
              <a:t>WIE MAN DEN TRESTERHUT WIRKSAM AUSNUTZT, UM EINE SELEKTIVE ENTZIEHUNG ZU ERHALTEN</a:t>
            </a:r>
            <a:endParaRPr lang="it-IT" sz="1500" b="1">
              <a:solidFill>
                <a:srgbClr val="80060D"/>
              </a:solidFill>
              <a:latin typeface="Verdana" pitchFamily="-112" charset="0"/>
            </a:endParaRPr>
          </a:p>
          <a:p>
            <a:pPr eaLnBrk="0" hangingPunct="0"/>
            <a:endParaRPr lang="it-IT" sz="1500" b="1">
              <a:solidFill>
                <a:srgbClr val="80060D"/>
              </a:solidFill>
              <a:latin typeface="Verdana" pitchFamily="-112" charset="0"/>
            </a:endParaRPr>
          </a:p>
          <a:p>
            <a:pPr eaLnBrk="0" hangingPunct="0"/>
            <a:endParaRPr lang="it-IT" sz="1500" b="1">
              <a:solidFill>
                <a:srgbClr val="80060D"/>
              </a:solidFill>
              <a:latin typeface="Verdana" pitchFamily="-112" charset="0"/>
            </a:endParaRPr>
          </a:p>
          <a:p>
            <a:pPr eaLnBrk="0" hangingPunct="0"/>
            <a:r>
              <a:rPr lang="it-IT" sz="1400" b="1">
                <a:solidFill>
                  <a:srgbClr val="80060D"/>
                </a:solidFill>
                <a:latin typeface="Verdana" pitchFamily="-112" charset="0"/>
              </a:rPr>
              <a:t>• </a:t>
            </a:r>
            <a:r>
              <a:rPr lang="en-US" sz="1400" b="1">
                <a:solidFill>
                  <a:srgbClr val="80060D"/>
                </a:solidFill>
                <a:latin typeface="Verdana" pitchFamily="-112" charset="0"/>
              </a:rPr>
              <a:t>100% ige Ausnutzung des Rohstoffes</a:t>
            </a:r>
            <a:endParaRPr lang="it-IT" sz="1400" b="1">
              <a:solidFill>
                <a:srgbClr val="80060D"/>
              </a:solidFill>
              <a:latin typeface="Verdana" pitchFamily="-112" charset="0"/>
            </a:endParaRPr>
          </a:p>
          <a:p>
            <a:pPr eaLnBrk="0" hangingPunct="0"/>
            <a:endParaRPr lang="it-IT" sz="1400" b="1">
              <a:solidFill>
                <a:srgbClr val="80060D"/>
              </a:solidFill>
              <a:latin typeface="Verdana" pitchFamily="-112" charset="0"/>
            </a:endParaRPr>
          </a:p>
          <a:p>
            <a:pPr eaLnBrk="0" hangingPunct="0"/>
            <a:r>
              <a:rPr lang="it-IT" sz="1400" b="1">
                <a:solidFill>
                  <a:srgbClr val="80060D"/>
                </a:solidFill>
                <a:latin typeface="Verdana" pitchFamily="-112" charset="0"/>
              </a:rPr>
              <a:t>• </a:t>
            </a:r>
            <a:r>
              <a:rPr lang="en-US" sz="1400" b="1">
                <a:solidFill>
                  <a:srgbClr val="80060D"/>
                </a:solidFill>
                <a:latin typeface="Verdana" pitchFamily="-112" charset="0"/>
              </a:rPr>
              <a:t>Konstantes Eintauchen des ganzen Tresterhutes in der Flüssigkeit</a:t>
            </a:r>
            <a:endParaRPr lang="it-IT" sz="1400" b="1">
              <a:solidFill>
                <a:srgbClr val="80060D"/>
              </a:solidFill>
              <a:latin typeface="Verdana" pitchFamily="-112" charset="0"/>
            </a:endParaRPr>
          </a:p>
          <a:p>
            <a:pPr eaLnBrk="0" hangingPunct="0"/>
            <a:r>
              <a:rPr lang="it-IT" sz="1400" b="1">
                <a:solidFill>
                  <a:srgbClr val="80060D"/>
                </a:solidFill>
                <a:latin typeface="Verdana" pitchFamily="-112" charset="0"/>
              </a:rPr>
              <a:t>   </a:t>
            </a:r>
          </a:p>
          <a:p>
            <a:pPr eaLnBrk="0" hangingPunct="0"/>
            <a:r>
              <a:rPr lang="it-IT" sz="1400" b="1">
                <a:solidFill>
                  <a:srgbClr val="80060D"/>
                </a:solidFill>
                <a:latin typeface="Verdana" pitchFamily="-112" charset="0"/>
              </a:rPr>
              <a:t>• </a:t>
            </a:r>
            <a:r>
              <a:rPr lang="en-US" sz="1400" b="1">
                <a:solidFill>
                  <a:srgbClr val="80060D"/>
                </a:solidFill>
                <a:latin typeface="Verdana" pitchFamily="-112" charset="0"/>
              </a:rPr>
              <a:t>ständige Erneuerung der Fluessigkeit, der die Trester nass macht ( nach der Sättigung ist die schon in den Schalen anwesende Fluessigkeit nicht mehr entziehungsfaeig, und muss gewechselt werden)</a:t>
            </a:r>
            <a:endParaRPr lang="it-IT" sz="1400" b="1">
              <a:solidFill>
                <a:srgbClr val="80060D"/>
              </a:solidFill>
              <a:latin typeface="Verdana" pitchFamily="-112" charset="0"/>
            </a:endParaRPr>
          </a:p>
          <a:p>
            <a:pPr eaLnBrk="0" hangingPunct="0"/>
            <a:endParaRPr lang="it-IT" sz="1400" b="1">
              <a:solidFill>
                <a:srgbClr val="80060D"/>
              </a:solidFill>
              <a:latin typeface="Verdana" pitchFamily="-112" charset="0"/>
            </a:endParaRPr>
          </a:p>
          <a:p>
            <a:pPr eaLnBrk="0" hangingPunct="0"/>
            <a:r>
              <a:rPr lang="it-IT" sz="1400" b="1">
                <a:solidFill>
                  <a:srgbClr val="80060D"/>
                </a:solidFill>
                <a:latin typeface="Verdana" pitchFamily="-112" charset="0"/>
              </a:rPr>
              <a:t>• </a:t>
            </a:r>
            <a:r>
              <a:rPr lang="en-US" sz="1400" b="1">
                <a:solidFill>
                  <a:srgbClr val="80060D"/>
                </a:solidFill>
                <a:latin typeface="Verdana" pitchFamily="-112" charset="0"/>
              </a:rPr>
              <a:t>DELIKATE UND NICHT AGGRESSIVE Zubrigung der Trester, um die Verdichtung zu vermeiden und die Schalen von Traumas oder Brüche zu beschützen (es erfolgt keine Extraktion ungewünschter bitteren Stoffen weder Bildung von Auswuerfe).</a:t>
            </a:r>
            <a:endParaRPr lang="it-IT" sz="1400" b="1">
              <a:solidFill>
                <a:srgbClr val="80060D"/>
              </a:solidFill>
              <a:latin typeface="Verdana" pitchFamily="-112" charset="0"/>
            </a:endParaRPr>
          </a:p>
          <a:p>
            <a:pPr eaLnBrk="0" hangingPunct="0"/>
            <a:endParaRPr lang="it-IT" sz="1400" b="1">
              <a:solidFill>
                <a:srgbClr val="80060D"/>
              </a:solidFill>
              <a:latin typeface="Verdana" pitchFamily="-112" charset="0"/>
            </a:endParaRPr>
          </a:p>
          <a:p>
            <a:pPr eaLnBrk="0" hangingPunct="0"/>
            <a:r>
              <a:rPr lang="it-IT" sz="1400" b="1">
                <a:solidFill>
                  <a:srgbClr val="80060D"/>
                </a:solidFill>
                <a:latin typeface="Verdana" pitchFamily="-112" charset="0"/>
              </a:rPr>
              <a:t>• </a:t>
            </a:r>
            <a:r>
              <a:rPr lang="en-US" sz="1400" b="1">
                <a:solidFill>
                  <a:srgbClr val="80060D"/>
                </a:solidFill>
                <a:latin typeface="Verdana" pitchFamily="-112" charset="0"/>
              </a:rPr>
              <a:t>Kontrolle der Entziehungs-Prozesse der in den Tresterhut enthaltenen Stoffe (selektive Entziehung).</a:t>
            </a:r>
            <a:r>
              <a:rPr lang="it-IT" sz="1400" b="1">
                <a:solidFill>
                  <a:srgbClr val="80060D"/>
                </a:solidFill>
                <a:latin typeface="Verdana" pitchFamily="-112" charset="0"/>
              </a:rPr>
              <a:t> </a:t>
            </a:r>
          </a:p>
        </p:txBody>
      </p:sp>
      <p:sp>
        <p:nvSpPr>
          <p:cNvPr id="31748" name="Text Box 5"/>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21465CA1-AF2C-8044-813D-9AFCF0E6A81B}" type="slidenum">
              <a:rPr lang="it-IT" sz="1000" b="1">
                <a:solidFill>
                  <a:srgbClr val="80060D"/>
                </a:solidFill>
                <a:latin typeface="Verdana" pitchFamily="-112" charset="0"/>
              </a:rPr>
              <a:pPr eaLnBrk="0" hangingPunct="0">
                <a:spcBef>
                  <a:spcPct val="50000"/>
                </a:spcBef>
              </a:pPr>
              <a:t>9</a:t>
            </a:fld>
            <a:endParaRPr lang="it-IT" sz="1200" b="1">
              <a:solidFill>
                <a:srgbClr val="80060D"/>
              </a:solidFill>
              <a:latin typeface="Verdana" pitchFamily="-112" charset="0"/>
            </a:endParaRPr>
          </a:p>
        </p:txBody>
      </p:sp>
      <p:sp>
        <p:nvSpPr>
          <p:cNvPr id="31749"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 </a:t>
            </a:r>
            <a:r>
              <a:rPr lang="en-US" sz="1000" b="1">
                <a:solidFill>
                  <a:srgbClr val="80060D"/>
                </a:solidFill>
                <a:latin typeface="Verdana" pitchFamily="-112" charset="0"/>
              </a:rPr>
              <a:t>Extrativprozess</a:t>
            </a:r>
            <a:endParaRPr lang="it-IT" sz="10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a:ln>
              <a:noFill/>
            </a:ln>
            <a:solidFill>
              <a:schemeClr val="tx1"/>
            </a:solidFill>
            <a:effectLst/>
            <a:latin typeface="Times"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a:ln>
              <a:noFill/>
            </a:ln>
            <a:solidFill>
              <a:schemeClr val="tx1"/>
            </a:solidFill>
            <a:effectLst/>
            <a:latin typeface="Times" pitchFamily="-106"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Mac Os X HD:Applications:Microsoft Office X:Templates:Presentations:Designs:Pushpins</Template>
  <TotalTime>12541</TotalTime>
  <Words>6961</Words>
  <Application>Microsoft Macintosh PowerPoint</Application>
  <PresentationFormat>Presentazione su schermo (4:3)</PresentationFormat>
  <Paragraphs>565</Paragraphs>
  <Slides>74</Slides>
  <Notes>63</Notes>
  <HiddenSlides>4</HiddenSlides>
  <MMClips>7</MMClips>
  <ScaleCrop>false</ScaleCrop>
  <HeadingPairs>
    <vt:vector size="4" baseType="variant">
      <vt:variant>
        <vt:lpstr>Modello struttura</vt:lpstr>
      </vt:variant>
      <vt:variant>
        <vt:i4>1</vt:i4>
      </vt:variant>
      <vt:variant>
        <vt:lpstr>Titoli diapositive</vt:lpstr>
      </vt:variant>
      <vt:variant>
        <vt:i4>74</vt:i4>
      </vt:variant>
    </vt:vector>
  </HeadingPairs>
  <TitlesOfParts>
    <vt:vector size="75" baseType="lpstr">
      <vt:lpstr>Blank Presentation</vt:lpstr>
      <vt:lpstr>Diapositiva 1</vt:lpstr>
      <vt:lpstr>1. Von den Trauben zum Wein mit Kriterium Wirksamkeit und Vielseitigkeit der Prozessen.</vt:lpstr>
      <vt:lpstr> Der Prozess der Weinproduktion ist die Hauptperson des Rohstoffes und ist die Figur des Weinprüfers. Dieser müsste verschiedene Gerüte zur Verfügung haben, soduss er zu seinen Vorteil die gunzen Veründerungen durch seiner Sensibilität und Bedürfnisse von Weingurten bis zur Flusche verwalten. Die Führung von den alles Veründerungen bestimmt wirsam Prozessen, die die allergrössten Resultate erreichbar von dem Rohstoffe führen.   </vt:lpstr>
      <vt:lpstr>2. Extrativprozess. Aufwertung von der Rohstoffe und SELEKTIVAUSZIEHEN. </vt:lpstr>
      <vt:lpstr>Diapositiva 5</vt:lpstr>
      <vt:lpstr>Die Presse die in die Gärung eingetuncht wurde sieht sich den Teil des Körpes (Schule und Treben) in die Höhe getrugen, so bildet sich der Hut des Trebers. Mit der Prozedur der Gärung, die Blüschen Co2 die sich entwicheln, drüngen sich in die Höhe und dehydratisieren den hut des Trebers und gleichzeitig  die Schwerkraft  komprimiert de Hut nach die unterere Teil. Diese Doppelwirkung bewirket die Festigkeit von dem Hut des Trebers. Das ist das grosse Problem, das Jede Önologe lösen möchte, weil Farbstoffen,Taninen,Gewürze, etc..von den Schalen ausgezogen sein mussen.</vt:lpstr>
      <vt:lpstr>Diapositiva 7</vt:lpstr>
      <vt:lpstr>Diapositiva 8</vt:lpstr>
      <vt:lpstr>Um den Entziehungsprozess besser zu verstehen, denken wir doch  an den Teebeutel. Im Wasser, faengt er an, Stoffe zu ueberlassen: sofort danach, aber, ist die Flüssigkeit satt, und diese Abtretung hört auf.  Wenn man den Beutel oder die Flüssigkeit bewegt, merkt man,  dass mit der neuen, weniger satten Fluessigkeit den Abtretungsprozess wieder anfängt. Das ist genau was wir von unseren Tresterhueten erhalten möchten. Wir sollen nämlich nicht vergessen, dass die unwirksamen Verfahren Verlueste bis zu  50% der Bearbeitungsmasse bewirken! </vt:lpstr>
      <vt:lpstr>Der Tresterhut schwimmt auf der Flüssigkeit. Darum erfolgt seine natuerliche Bewegung von unten nach oben. Fast alle traditionelle Systemen, versuchen es, sich diser natürlichen Eigenschaft des Hutes entgegenzusetzen : sie wirken von oben nach unten mit der Umpumpenflüssigkeit oder mit mechanischen Mitteln, um so die Trester wieder innerhalb der Fluessigkeit einzufuehren. Ganimede®, aber, loest diese typischen Problemen gerade beim Beguenstigen dieser natürlichen Tendenz von unten nach oben, dank der Wirkung der Blasen.  </vt:lpstr>
      <vt:lpstr>3. Die Ganimede® Methode  Die Innovation der Ganimede® Fermentierapparate in der selektiven Entziehung</vt:lpstr>
      <vt:lpstr>Diapositiva 12</vt:lpstr>
      <vt:lpstr>Diapositiva 13</vt:lpstr>
      <vt:lpstr> Die revolutionaere Präder Trichter-Trennwand, innerhalb der Ganimede® Gärungsapparate, bildet einen Zwischenraum, wo sich das CO2 während der Fermentierung ansammeln wird.   Während der Füllung, wann die Flüssigkeit die Trennwand erreicht, bleibt die Luft im Zwischenraum  komprimiert, wegen der Flüssigkeit, die hinauf stiegen will. Da die Flüssigkeit den Zwischenraum nicht füllen kann, wird sie zwangsmässig weiter durch die Trennwand hinaufsteigen, und den oberen Raum füllen.   Um dieses Konzept besser zu verstehen, denken Sie doch an wann man ein umgekipttes Glas in einer  Flüssigkeit stellt: trotz des Druckes, wird das Wasser nicht einfliessen können, da die Luft nicht austreten kann! </vt:lpstr>
      <vt:lpstr>Diapositiva 15</vt:lpstr>
      <vt:lpstr>Diapositiva 16</vt:lpstr>
      <vt:lpstr>Ganimede ist das einzige Fermentierapparat auf der Welt, das das Problem von den Weintraubenkerne in der Gaerung löst.   Die Weintraubenkerne (3-5% der trockenen Stoffe) sind oft Grund von bitteren und agressiven Tanninen, und sind ein Element das, abhängig von den verschiedenen Jahrgeangen und Weinstoecke, mit grossem Interesse betrachtet werden soll. Bei den traditionellen Fermentierapparäte, die mechanische und auswaschende Wirkung der Umpumpen, zusammen mit der Aktion der Temperatur und des Alkohols, lösen das Weintraubenkerne fettige umhuellende schuetzende Oberheutchen auf, und daher verursachen sie die Umwandlung der im Most-Wein enthaltenen Substanzen. Die unreifen Weintraubenkerne, (die sich während einigen  Jahrgängen in grosser Menge ergeben), werden deshalb ihre bitteren und agressiven tanninischen Elementen dem Produkt weitergeben: so entstehen  Weine, die nicht elegant, adstringierend, grasriechend sind, und vorallem Weine, die mehrere Affinierungsprozesse benötigen, und damit die Koste erhölen, und den Verkauf verspäten.</vt:lpstr>
      <vt:lpstr>Der Erfolg der Serie Ganimede Small( von 35 bis 600 hl) wurde durch die Serie Big (600-2000 hl) bestätigt. Im Gegensatz zu den traditionellen Systemen, beinflusst die grösse des Fermentierapparates die Qualität des Fertigproduktes nicht, da die Wirksamkeit  der typischen Turbulenz des Systems der Grösse des Apparats und der Menge angemessen ist: grösseren Apparat, grösseren Zwischenraum, mehr  Fermentation -CO2 etc etc. Es ist also möglich, ausserordentliche Ergebnisse mit einem 1800 hl Ganimede zu erreichen, statt drei traditionelle  600 hl Appareate zu benutzen.   Die Ganimede Methode  kann auf homogener und wirksamer Art auch grosse Mengen, bis zu 2, 5 m dicke Trester bearbeiten, mit der 100%igen Verwertung aller vorandenen Beeren.  Dies bringt zu einer bedeutenden Zunahme der Qualität der produzierten Weinen mit den grossen Ganimede Apparäte, im gegensatz zu den traditionellen. </vt:lpstr>
      <vt:lpstr>4. Der Délestage nach Ganimede® Von der Tradition zur Innovation.</vt:lpstr>
      <vt:lpstr>Diapositiva 20</vt:lpstr>
      <vt:lpstr>Bei den traditionellen Fermentierapparäte erfolgt die Temperaturleitung auf empirischer und nicht homogener Weise. Die Kühlungsbaende erniedrigen die Temperatur des Fluessigkeit die am nächsten am Tankrand ist, und vernachlässigen den zentraleren Teil, weil die kalte, schwerere  Fluessigkeit, nach den bekannten Gesetzten der Physik, hinunterfliesst.  Darum können die zentralere und die obere Menge, wo den Hut entsteht, nicht mehr genug abgekuehlt werden. Mit den traditionellen Systemen, sollte  man jezt die Technikumpumpen benutzen, mit dem Pumpen der kälteren Fluessigkeit (manchmal auch 10‹ weniger gegenueber die Temperatur des Hutes)direkt auf dem Hut, in Intervallen von einigen Stunden. Damit bewirkt man plötzliche Temperatrurwechsel, die die Hefen stressen, mit der Möglichkeit einer Verlangsamung der  Fermentation, und einer erhöten Produktion von acetaldeide.   Die typische Turbulenz des Systems und die besondere innere Gestalt der Ganimede-Fermentierapparäte, dagegen, ermöglichen eine homogene und kontrollierte Leitung der Temperatur der ganzen Verarbeitungsmenge. Die im Kontakt des Randes von Ganimede liegende Fluessigkeit wird abgekuehlt während sie hinunterfliesst,  und nachdem sie die Trennwand trifft, bewegt sie sich gegen die Mitte der Masse. Hier fliesst ein Teil der kühlen Flüssigkeit gegen  unten, um die untere  zentrale Masse abzukuehlen ( damit wird die Kühlungsaktion der unteren Teiles ergänzt). Wahrenddessen, nehmen die wegen der Sättigung des Zwischenraums ausgetretene Gasblasen Teil der kalten Flüssigkeit gegen oben mit, um die oberen Masse auf einer konstanten und stabilen Art zu kühlen.   Die Temperatur der Masse unter Kontrolle zu halten ist sicherlich ein Vorteil, der auch die Auflösbarkeit der technischen Gase des Most-Weins erleichtern. Die innovativen Eigenschaften der Ganimede® Methode helfen uns auch in disem Sinn.  </vt:lpstr>
      <vt:lpstr>Für die Ganimede Gärbehälter ist die Sonde Top Level erhältlich, deren doppelte Funktion darin besteht, den maximalen Füllstand anzuzeigen und unerwünschtes Überlaufen während der Gärphase zu verhindern. Im ersten Fall dient die Sonde dem Messen des Füllstands, im zweiten Fall öffnet sie auf der Stelle die Bypässe und bewirkt auf der Stelle ein Absinken des Füllstands um ca. 1 m, wenn dieser den festgelegten Füllstand überschreitet, und ermöglicht so eine maximale Ausnutzung des Füllstands.</vt:lpstr>
      <vt:lpstr>Die Option „immer voll“ ermöglicht es, das unterhalb der Trennwand verfügbare Volumen mit der Technik der Flüssigkeitsbewegung durch Einleiten von Inertgasen auszunutzen. Nach dem Füllen des Ganimede® zur Lagerung schließen sich die Bypässe, während unter die Trennwand durch ein spezielles Ventil das neutrale Gas eingeleitet wird. Das eingeleitete Gas lässt den Füllstand des Weines steigen, bis der nach Verdrängung der vorhandenen Luft am oberen Verschluss eingestellte Füllstand erreicht wird. Auf diese Weise können Sie Ihren Wein je nach Ihren Bedürfnissen flexibel schützen und erhalten.</vt:lpstr>
      <vt:lpstr>Diapositiva 24</vt:lpstr>
      <vt:lpstr>5. Verwendung von Sauerstoff und anderen technischen Gasen waherend der Gärung. Von den empirischen Theorien zur wisschenschaftlichen Praktik.</vt:lpstr>
      <vt:lpstr>Diapositiva 26</vt:lpstr>
      <vt:lpstr>Diapositiva 27</vt:lpstr>
      <vt:lpstr>Diapositiva 28</vt:lpstr>
      <vt:lpstr>Mit den Ganimede Fermentierapparëte, kann die Leitung der technischen Gasen auf wissenschaftlicher Art stattfinden, dank dem physikalischen Prinzip als "Henry-Gesetz"bekannt   Das unter die Trennwand eingeführte technische Gas, wird wegen dem Druck der höher liegenden Flüssigkeit, der gleiche Druck auf der selben Flüssigkeit ausüben. Deswegen, wird sich das Gas in der Flüssigkeit lösen, um mit ihr eine Bindung zu bilden: dies alles findet nach KONTROLLIERBAREN UND WIEDERHOLBAREN PARAMETERN statt, den es dem Oenologen ermöglichen, eine reale Leitung des Prozesses zu führen, ohne Improvisationen oder Überraschungen.  Bei der Eröffnung des Bypasses befreit sich die ganze Masse Gas, die bisher unter Druck war, auf den Tresterhut, mit einem stärkeren Mischungseffekt, dank dem wegen der plötzlichen Verminderung an Druck gebildeten Dekompressionsphänomen. (z.B.: Schaumweinflasche entkorken).  </vt:lpstr>
      <vt:lpstr>Nur mit Ganimede können die durch die dazu bestimmten Klappen eingelassenen technischen Gase mit der Flüssigkeitmasse INTERAGIEREN, beim Respekt von den optimalen PHYSIKALISCHEN UND CHEMIKALISCHEN BEDINGUNGEN (Druck, Oberflaeche, Zeit, Temperatur), nötig um ihr Wirken WIRKSAM, SICHER und WIEDERHOLBAR zu machen.    Bei den traditionellen Systemen, dagegen, durchfließen die Gase sehr schnell die Flüssigkeit, ohne dauerhaft mit ihr in Kontakt zu bleiben: so verfliegen sie sich schell, und gehen nur eine limitierte Masse an, ohne sich zu binden.     Gefaehrlich ist, ausserdem, die wahllose Austellung der Flüssigkeit an die äußere Umwelt, die oft als "Sauerstoffanreicherung der Masse" bezeichnet wird, ohne die Möglichkeit einer wissenschaftlichen Leitung des Verfahrens, oder angemesse Kontrollen über die Folgen.</vt:lpstr>
      <vt:lpstr>Die typische Turbulenz der Ganimede Methode, die eine wirksame selektive Entziehung der blossen Edelstoffen der Trauben ermöglicht, wird als filmartiges dynamisches Einweichen bezeichnet.    Dies erfolgt dank der delikaten und tiefen Mischung der Masse des riesigen durch dem von der Fermentation produzierten CO2 Potenzial.  Aber was passiert VOR und NACH der Fermentationsphase, wenn man über keine spontane CO2 verfügt?   Hier zeigt sich die Bedeutung der kontrollierten und wirksamen Benutzung der technischen Gasen bei Ganimede. Denn es genügt, die CO2 von einer äusseren Gasflasche durch der dazu bestimmten Klappe einzufügen. Damit saturieren wir den Raum unter der Trennwand und können also die typische Turbulenz der Ganimede Methode, auch ohne Fermentation- Co2, kuenstlich erzeugen.    Auf dieser Weise wird die CO2 nicht nur die Masse mischen und homogenisieren, sondern auch eine wichtige Entziehung-lösende und bakteriostatisch-antioxidation Wirkung auf  100% des Produktes ausüben. Der Önologe wird also mit sicheren un garantierten Resultaten den Entziehungsprozess vorverlegen oder verlängern können. </vt:lpstr>
      <vt:lpstr>Weisse Weinbereitung mit der Ganimede® methode  Filmartiges dynamisches Kalteinweichen  bei weiss-, hell- und besondere Rotweine.</vt:lpstr>
      <vt:lpstr>Diapositiva 33</vt:lpstr>
      <vt:lpstr>Diapositiva 34</vt:lpstr>
      <vt:lpstr>Diapositiva 35</vt:lpstr>
      <vt:lpstr>Diapositiva 36</vt:lpstr>
      <vt:lpstr>Diapositiva 37</vt:lpstr>
      <vt:lpstr>Diapositiva 38</vt:lpstr>
      <vt:lpstr>Diapositiva 39</vt:lpstr>
      <vt:lpstr>Diapositiva 40</vt:lpstr>
      <vt:lpstr>Diapositiva 41</vt:lpstr>
      <vt:lpstr>6. Zusammenfassung aller Ganimede® Vorteilen. Die Innovation Ganimede® Methode in 16 Punkten.</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Die von der natuerlichen Fermentation erzeugte enorme Menge an CO2, saettigt rasch den Zwischenraum unter der Trichter-Trennwand. So findet der Ueberschuss an Gas den Trennwandshals als eniziger Ausgangsweg, und entweicht gegen die Oberflaeche in Form grosser Blasen, die den Tresterhut dauernd mischen, und so die Verdichtung verhindern, und immer mehr, verduennte Fluessigkeit der Entziehung schenken.   Alles verfolgt auf sanfter, aber wirksamer Weise, ohne die Verwendung von aggressiven mechanischen Mitteln.   Die von den Blasen erzeugte Turbulenz ermoeglicht, ausserdem, den Fall wegen Schwere der vinaccioli auf den konischen Boden, woher sie einfach entzogen werden koennen. </vt:lpstr>
      <vt:lpstr>Wenn man eine massivere Wirkung auf dem ganzen Tresterhut  erwuenscht, da stellt der Bypass von ganimede ein wertvolles Mittel dar.  Seine Oeffnung bewirkt den energischen Austritt der ganzen CO2 Masse. Die CO2 treibt eine grosse Menge Fluessigkeit, die den Hut ueberschwemmt, mischt, und den in den Schalen enthaltene satte mit neuer, verduennten Fluessigkeit ersezt.   Jezt kann der Most den Zwischenraum ueberschwemmen, und dies bewirkt eine ploetzliche Erniederung des innertsen gemischten Tresterhutes.   Mit dieser wirksamen, delikaten und kostenlosen Energie, kann Ganimede ueber 2 METER dicke Testerhute beleben.</vt:lpstr>
      <vt:lpstr>  WEINBEREITUNG IN WEISS MIT DER GANIMEDE® METHODE   Die in der aeusseren Gasflasche eingespritzte CO2 saturiert den Zwischenraum unter ser Trennwand. Das ueberschuessige Gas, das in Form grosser Blasen durch den Trennwandshals ueberlaeuft, mischt auf sanfter und wirksamer Weise die Schalen des Hutes, die dank dem innersten Kontakt mit der Fluessigkeit, am Entziehungsprozess teilnehmen duerfen.  </vt:lpstr>
      <vt:lpstr> Das physikalische Prinzip der kommunizierenden Röhren.  Bei der Beobachtung dieses Bildes ist es moeglich, die Merkmale einen Tresterhutes in einem Ganimede apparat zu bewerten. Wir befinden uns in der 2. Phase (geschlossener Bypass). Die Blasen bewahren den Hut nass.   Da die Schalen gut entkernt sind, wird  von der Fluessigkeit nicht nur den zentralen Teil des Hutes (wo die groesseren Blasen sind), sondern auch die aeusseren Zonen (naeher am Rand des Apparates) interessiert, dank dem Prinzip der kommunizierenden Roehren.   Mit Ganimede nimmt 100% der Schalen am Entziehungsprozess teil, und bleibt fast die ganze Zeit in komplettes Einweichen in der Fluessigkeit.   Ganz anders als bei anderen Fermentierapparate. </vt:lpstr>
      <vt:lpstr>Diapositiva 74</vt:lpstr>
    </vt:vector>
  </TitlesOfParts>
  <Company>Giacomo Deperu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 Ganimede®: semplicemente un vino migliore…</dc:title>
  <dc:creator>Giacomo Deperu</dc:creator>
  <cp:lastModifiedBy>Alberto Mattiussi</cp:lastModifiedBy>
  <cp:revision>213</cp:revision>
  <dcterms:created xsi:type="dcterms:W3CDTF">2012-02-23T10:17:16Z</dcterms:created>
  <dcterms:modified xsi:type="dcterms:W3CDTF">2012-02-23T10:17:27Z</dcterms:modified>
</cp:coreProperties>
</file>