
<file path=[Content_Types].xml><?xml version="1.0" encoding="utf-8"?>
<Types xmlns="http://schemas.openxmlformats.org/package/2006/content-types">
  <Override PartName="/ppt/slideLayouts/slideLayout8.xml" ContentType="application/vnd.openxmlformats-officedocument.presentationml.slideLayout+xml"/>
  <Override PartName="/ppt/slides/slide68.xml" ContentType="application/vnd.openxmlformats-officedocument.presentationml.slide+xml"/>
  <Override PartName="/ppt/notesSlides/notesSlide22.xml" ContentType="application/vnd.openxmlformats-officedocument.presentationml.notesSlide+xml"/>
  <Override PartName="/ppt/notesSlides/notesSlide31.xml" ContentType="application/vnd.openxmlformats-officedocument.presentationml.notesSlide+xml"/>
  <Override PartName="/ppt/slides/slide22.xml" ContentType="application/vnd.openxmlformats-officedocument.presentationml.slide+xml"/>
  <Override PartName="/ppt/slides/slide28.xml" ContentType="application/vnd.openxmlformats-officedocument.presentationml.slide+xml"/>
  <Override PartName="/ppt/slides/slide66.xml" ContentType="application/vnd.openxmlformats-officedocument.presentationml.slide+xml"/>
  <Override PartName="/ppt/notesSlides/notesSlide11.xml" ContentType="application/vnd.openxmlformats-officedocument.presentationml.notesSlide+xml"/>
  <Override PartName="/docProps/app.xml" ContentType="application/vnd.openxmlformats-officedocument.extended-properties+xml"/>
  <Override PartName="/ppt/slides/slide30.xml" ContentType="application/vnd.openxmlformats-officedocument.presentationml.slide+xml"/>
  <Override PartName="/ppt/notesSlides/notesSlide9.xml" ContentType="application/vnd.openxmlformats-officedocument.presentationml.notesSlide+xml"/>
  <Override PartName="/ppt/slides/slide36.xml" ContentType="application/vnd.openxmlformats-officedocument.presentationml.slide+xml"/>
  <Override PartName="/ppt/slides/slide11.xml" ContentType="application/vnd.openxmlformats-officedocument.presentationml.slide+xml"/>
  <Override PartName="/ppt/slides/slide18.xml" ContentType="application/vnd.openxmlformats-officedocument.presentationml.slide+xml"/>
  <Override PartName="/ppt/slides/slide47.xml" ContentType="application/vnd.openxmlformats-officedocument.presentationml.slide+xml"/>
  <Override PartName="/ppt/theme/theme3.xml" ContentType="application/vnd.openxmlformats-officedocument.theme+xml"/>
  <Override PartName="/ppt/notesSlides/notesSlide16.xml" ContentType="application/vnd.openxmlformats-officedocument.presentationml.notesSlide+xml"/>
  <Override PartName="/ppt/notesSlides/notesSlide32.xml" ContentType="application/vnd.openxmlformats-officedocument.presentationml.notesSlide+xml"/>
  <Override PartName="/ppt/notesSlides/notesSlide52.xml" ContentType="application/vnd.openxmlformats-officedocument.presentationml.notesSlide+xml"/>
  <Override PartName="/ppt/slideLayouts/slideLayout3.xml" ContentType="application/vnd.openxmlformats-officedocument.presentationml.slideLayout+xml"/>
  <Override PartName="/ppt/slides/slide21.xml" ContentType="application/vnd.openxmlformats-officedocument.presentationml.slide+xml"/>
  <Override PartName="/ppt/notesSlides/notesSlide56.xml" ContentType="application/vnd.openxmlformats-officedocument.presentationml.notesSlide+xml"/>
  <Override PartName="/ppt/slides/slide23.xml" ContentType="application/vnd.openxmlformats-officedocument.presentationml.slide+xml"/>
  <Override PartName="/ppt/slideLayouts/slideLayout9.xml" ContentType="application/vnd.openxmlformats-officedocument.presentationml.slideLayout+xml"/>
  <Override PartName="/ppt/slides/slide52.xml" ContentType="application/vnd.openxmlformats-officedocument.presentationml.slide+xml"/>
  <Override PartName="/ppt/slides/slide1.xml" ContentType="application/vnd.openxmlformats-officedocument.presentationml.slide+xml"/>
  <Override PartName="/ppt/slides/slide51.xml" ContentType="application/vnd.openxmlformats-officedocument.presentationml.slide+xml"/>
  <Override PartName="/ppt/slides/slide7.xml" ContentType="application/vnd.openxmlformats-officedocument.presentationml.slide+xml"/>
  <Override PartName="/ppt/slides/slide62.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viewProps.xml" ContentType="application/vnd.openxmlformats-officedocument.presentationml.viewProps+xml"/>
  <Override PartName="/ppt/tableStyles.xml" ContentType="application/vnd.openxmlformats-officedocument.presentationml.tableStyles+xml"/>
  <Override PartName="/ppt/notesSlides/notesSlide15.xml" ContentType="application/vnd.openxmlformats-officedocument.presentationml.notesSlide+xml"/>
  <Override PartName="/ppt/notesSlides/notesSlide4.xml" ContentType="application/vnd.openxmlformats-officedocument.presentationml.notesSlide+xml"/>
  <Default Extension="wmf" ContentType="image/x-wmf"/>
  <Override PartName="/ppt/notesSlides/notesSlide41.xml" ContentType="application/vnd.openxmlformats-officedocument.presentationml.notesSlide+xml"/>
  <Override PartName="/ppt/handoutMasters/handoutMaster1.xml" ContentType="application/vnd.openxmlformats-officedocument.presentationml.handoutMaster+xml"/>
  <Override PartName="/ppt/slides/slide13.xml" ContentType="application/vnd.openxmlformats-officedocument.presentationml.slide+xml"/>
  <Override PartName="/ppt/notesSlides/notesSlide23.xml" ContentType="application/vnd.openxmlformats-officedocument.presentationml.notesSlide+xml"/>
  <Override PartName="/ppt/notesSlides/notesSlide17.xml" ContentType="application/vnd.openxmlformats-officedocument.presentationml.notesSlide+xml"/>
  <Override PartName="/ppt/notesSlides/notesSlide42.xml" ContentType="application/vnd.openxmlformats-officedocument.presentationml.notesSlide+xml"/>
  <Override PartName="/ppt/notesSlides/notesSlide35.xml" ContentType="application/vnd.openxmlformats-officedocument.presentationml.notesSlide+xml"/>
  <Override PartName="/ppt/notesSlides/notesSlide6.xml" ContentType="application/vnd.openxmlformats-officedocument.presentationml.notesSlide+xml"/>
  <Override PartName="/ppt/slides/slide20.xml" ContentType="application/vnd.openxmlformats-officedocument.presentationml.slide+xml"/>
  <Override PartName="/ppt/slides/slide17.xml" ContentType="application/vnd.openxmlformats-officedocument.presentationml.slide+xml"/>
  <Override PartName="/ppt/notesSlides/notesSlide51.xml" ContentType="application/vnd.openxmlformats-officedocument.presentationml.notesSlide+xml"/>
  <Override PartName="/ppt/notesSlides/notesSlide57.xml" ContentType="application/vnd.openxmlformats-officedocument.presentationml.notesSlide+xml"/>
  <Override PartName="/ppt/slideLayouts/slideLayout4.xml" ContentType="application/vnd.openxmlformats-officedocument.presentationml.slideLayout+xml"/>
  <Override PartName="/ppt/notesSlides/notesSlide13.xml" ContentType="application/vnd.openxmlformats-officedocument.presentationml.notesSlide+xml"/>
  <Override PartName="/ppt/slideLayouts/slideLayout2.xml" ContentType="application/vnd.openxmlformats-officedocument.presentationml.slideLayout+xml"/>
  <Override PartName="/ppt/notesSlides/notesSlide1.xml" ContentType="application/vnd.openxmlformats-officedocument.presentationml.notesSlide+xml"/>
  <Override PartName="/ppt/slides/slide61.xml" ContentType="application/vnd.openxmlformats-officedocument.presentationml.slide+xml"/>
  <Override PartName="/ppt/slides/slide43.xml" ContentType="application/vnd.openxmlformats-officedocument.presentationml.slide+xml"/>
  <Override PartName="/ppt/slideLayouts/slideLayout6.xml" ContentType="application/vnd.openxmlformats-officedocument.presentationml.slideLayout+xml"/>
  <Override PartName="/ppt/slides/slide37.xml" ContentType="application/vnd.openxmlformats-officedocument.presentationml.slide+xml"/>
  <Override PartName="/ppt/notesSlides/notesSlide43.xml" ContentType="application/vnd.openxmlformats-officedocument.presentationml.notesSlide+xml"/>
  <Override PartName="/ppt/slides/slide10.xml" ContentType="application/vnd.openxmlformats-officedocument.presentationml.slide+xml"/>
  <Override PartName="/ppt/notesSlides/notesSlide45.xml" ContentType="application/vnd.openxmlformats-officedocument.presentationml.notesSlide+xml"/>
  <Override PartName="/ppt/slides/slide33.xml" ContentType="application/vnd.openxmlformats-officedocument.presentationml.slide+xml"/>
  <Override PartName="/ppt/notesSlides/notesSlide48.xml" ContentType="application/vnd.openxmlformats-officedocument.presentationml.notesSlide+xml"/>
  <Override PartName="/ppt/presProps.xml" ContentType="application/vnd.openxmlformats-officedocument.presentationml.presProps+xml"/>
  <Override PartName="/ppt/notesSlides/notesSlide18.xml" ContentType="application/vnd.openxmlformats-officedocument.presentationml.notesSlide+xml"/>
  <Default Extension="png" ContentType="image/png"/>
  <Override PartName="/ppt/slides/slide27.xml" ContentType="application/vnd.openxmlformats-officedocument.presentationml.slide+xml"/>
  <Override PartName="/docProps/core.xml" ContentType="application/vnd.openxmlformats-package.core-properties+xml"/>
  <Override PartName="/ppt/slides/slide56.xml" ContentType="application/vnd.openxmlformats-officedocument.presentationml.slide+xml"/>
  <Override PartName="/ppt/slides/slide31.xml" ContentType="application/vnd.openxmlformats-officedocument.presentationml.slide+xml"/>
  <Default Extension="bin" ContentType="application/vnd.openxmlformats-officedocument.presentationml.printerSettings"/>
  <Override PartName="/ppt/notesSlides/notesSlide10.xml" ContentType="application/vnd.openxmlformats-officedocument.presentationml.notesSlide+xml"/>
  <Override PartName="/ppt/notesSlides/notesSlide39.xml" ContentType="application/vnd.openxmlformats-officedocument.presentationml.notesSlide+xml"/>
  <Override PartName="/ppt/slides/slide53.xml" ContentType="application/vnd.openxmlformats-officedocument.presentationml.slide+xml"/>
  <Override PartName="/ppt/notesSlides/notesSlide24.xml" ContentType="application/vnd.openxmlformats-officedocument.presentationml.notesSlide+xml"/>
  <Override PartName="/ppt/notesSlides/notesSlide55.xml" ContentType="application/vnd.openxmlformats-officedocument.presentationml.notesSlide+xml"/>
  <Override PartName="/ppt/notesSlides/notesSlide47.xml" ContentType="application/vnd.openxmlformats-officedocument.presentationml.notesSlide+xml"/>
  <Override PartName="/ppt/slides/slide55.xml" ContentType="application/vnd.openxmlformats-officedocument.presentationml.slide+xml"/>
  <Override PartName="/ppt/slides/slide67.xml" ContentType="application/vnd.openxmlformats-officedocument.presentationml.slide+xml"/>
  <Override PartName="/ppt/slides/slide12.xml" ContentType="application/vnd.openxmlformats-officedocument.presentationml.slide+xml"/>
  <Override PartName="/ppt/slides/slide19.xml" ContentType="application/vnd.openxmlformats-officedocument.presentationml.slide+xml"/>
  <Override PartName="/ppt/slides/slide41.xml" ContentType="application/vnd.openxmlformats-officedocument.presentationml.slide+xml"/>
  <Override PartName="/ppt/slides/slide46.xml" ContentType="application/vnd.openxmlformats-officedocument.presentationml.slide+xml"/>
  <Override PartName="/ppt/notesSlides/notesSlide2.xml" ContentType="application/vnd.openxmlformats-officedocument.presentationml.notesSlide+xml"/>
  <Override PartName="/ppt/notesSlides/notesSlide53.xml" ContentType="application/vnd.openxmlformats-officedocument.presentationml.notesSlide+xml"/>
  <Override PartName="/ppt/notesSlides/notesSlide14.xml" ContentType="application/vnd.openxmlformats-officedocument.presentationml.notesSlide+xml"/>
  <Override PartName="/ppt/notesSlides/notesSlide58.xml" ContentType="application/vnd.openxmlformats-officedocument.presentationml.notesSlide+xml"/>
  <Override PartName="/ppt/notesSlides/notesSlide28.xml" ContentType="application/vnd.openxmlformats-officedocument.presentationml.notesSlide+xml"/>
  <Override PartName="/ppt/theme/theme2.xml" ContentType="application/vnd.openxmlformats-officedocument.theme+xml"/>
  <Override PartName="/ppt/notesSlides/notesSlide27.xml" ContentType="application/vnd.openxmlformats-officedocument.presentationml.notesSlide+xml"/>
  <Override PartName="/ppt/slides/slide2.xml" ContentType="application/vnd.openxmlformats-officedocument.presentationml.slide+xml"/>
  <Override PartName="/ppt/slides/slide69.xml" ContentType="application/vnd.openxmlformats-officedocument.presentationml.slide+xml"/>
  <Override PartName="/ppt/notesSlides/notesSlide25.xml" ContentType="application/vnd.openxmlformats-officedocument.presentationml.notesSlide+xml"/>
  <Override PartName="/ppt/slides/slide35.xml" ContentType="application/vnd.openxmlformats-officedocument.presentationml.slide+xml"/>
  <Override PartName="/ppt/slides/slide42.xml" ContentType="application/vnd.openxmlformats-officedocument.presentationml.slide+xml"/>
  <Override PartName="/ppt/notesSlides/notesSlide40.xml" ContentType="application/vnd.openxmlformats-officedocument.presentationml.notesSlide+xml"/>
  <Override PartName="/ppt/slides/slide45.xml" ContentType="application/vnd.openxmlformats-officedocument.presentationml.slide+xml"/>
  <Override PartName="/ppt/notesSlides/notesSlide34.xml" ContentType="application/vnd.openxmlformats-officedocument.presentationml.notesSlide+xml"/>
  <Override PartName="/ppt/notesSlides/notesSlide38.xml" ContentType="application/vnd.openxmlformats-officedocument.presentationml.notesSlide+xml"/>
  <Override PartName="/ppt/notesSlides/notesSlide21.xml" ContentType="application/vnd.openxmlformats-officedocument.presentationml.notesSlide+xml"/>
  <Override PartName="/ppt/slideLayouts/slideLayout5.xml" ContentType="application/vnd.openxmlformats-officedocument.presentationml.slideLayout+xml"/>
  <Override PartName="/ppt/slideLayouts/slideLayout10.xml" ContentType="application/vnd.openxmlformats-officedocument.presentationml.slideLayout+xml"/>
  <Override PartName="/ppt/slides/slide50.xml" ContentType="application/vnd.openxmlformats-officedocument.presentationml.slide+xml"/>
  <Override PartName="/ppt/slides/slide54.xml" ContentType="application/vnd.openxmlformats-officedocument.presentationml.slide+xml"/>
  <Override PartName="/ppt/slides/slide57.xml" ContentType="application/vnd.openxmlformats-officedocument.presentationml.slide+xml"/>
  <Override PartName="/ppt/notesSlides/notesSlide3.xml" ContentType="application/vnd.openxmlformats-officedocument.presentationml.notesSlide+xml"/>
  <Override PartName="/ppt/notesSlides/notesSlide29.xml" ContentType="application/vnd.openxmlformats-officedocument.presentationml.notesSlide+xml"/>
  <Override PartName="/ppt/notesSlides/notesSlide36.xml" ContentType="application/vnd.openxmlformats-officedocument.presentationml.notesSlide+xml"/>
  <Override PartName="/ppt/slides/slide58.xml" ContentType="application/vnd.openxmlformats-officedocument.presentationml.slide+xml"/>
  <Default Extension="xml" ContentType="application/xml"/>
  <Override PartName="/ppt/slides/slide26.xml" ContentType="application/vnd.openxmlformats-officedocument.presentationml.slide+xml"/>
  <Override PartName="/ppt/slideMasters/slideMaster1.xml" ContentType="application/vnd.openxmlformats-officedocument.presentationml.slideMaster+xml"/>
  <Override PartName="/ppt/notesSlides/notesSlide7.xml" ContentType="application/vnd.openxmlformats-officedocument.presentationml.notesSlide+xml"/>
  <Override PartName="/ppt/slides/slide25.xml" ContentType="application/vnd.openxmlformats-officedocument.presentationml.slide+xml"/>
  <Override PartName="/ppt/notesSlides/notesSlide19.xml" ContentType="application/vnd.openxmlformats-officedocument.presentationml.notesSlide+xml"/>
  <Override PartName="/ppt/slides/slide63.xml" ContentType="application/vnd.openxmlformats-officedocument.presentationml.slide+xml"/>
  <Override PartName="/ppt/slides/slide14.xml" ContentType="application/vnd.openxmlformats-officedocument.presentationml.slide+xml"/>
  <Override PartName="/ppt/slides/slide40.xml" ContentType="application/vnd.openxmlformats-officedocument.presentationml.slide+xml"/>
  <Override PartName="/ppt/notesSlides/notesSlide50.xml" ContentType="application/vnd.openxmlformats-officedocument.presentationml.notesSlide+xml"/>
  <Override PartName="/ppt/slides/slide34.xml" ContentType="application/vnd.openxmlformats-officedocument.presentationml.slide+xml"/>
  <Override PartName="/ppt/notesSlides/notesSlide26.xml" ContentType="application/vnd.openxmlformats-officedocument.presentationml.notesSlide+xml"/>
  <Override PartName="/ppt/slides/slide44.xml" ContentType="application/vnd.openxmlformats-officedocument.presentationml.slide+xml"/>
  <Override PartName="/ppt/notesSlides/notesSlide12.xml" ContentType="application/vnd.openxmlformats-officedocument.presentationml.notesSlide+xml"/>
  <Override PartName="/ppt/notesSlides/notesSlide37.xml" ContentType="application/vnd.openxmlformats-officedocument.presentationml.notesSlide+xml"/>
  <Override PartName="/ppt/notesSlides/notesSlide44.xml" ContentType="application/vnd.openxmlformats-officedocument.presentationml.notesSlide+xml"/>
  <Override PartName="/ppt/notesSlides/notesSlide5.xml" ContentType="application/vnd.openxmlformats-officedocument.presentationml.notesSlide+xml"/>
  <Override PartName="/ppt/slides/slide49.xml" ContentType="application/vnd.openxmlformats-officedocument.presentationml.slide+xml"/>
  <Override PartName="/ppt/slideLayouts/slideLayout1.xml" ContentType="application/vnd.openxmlformats-officedocument.presentationml.slideLayout+xml"/>
  <Override PartName="/ppt/slides/slide70.xml" ContentType="application/vnd.openxmlformats-officedocument.presentationml.slide+xml"/>
  <Override PartName="/ppt/slides/slide48.xml" ContentType="application/vnd.openxmlformats-officedocument.presentationml.slide+xml"/>
  <Override PartName="/ppt/theme/theme1.xml" ContentType="application/vnd.openxmlformats-officedocument.theme+xml"/>
  <Override PartName="/ppt/presentation.xml" ContentType="application/vnd.openxmlformats-officedocument.presentationml.presentation.main+xml"/>
  <Override PartName="/ppt/notesSlides/notesSlide59.xml" ContentType="application/vnd.openxmlformats-officedocument.presentationml.notesSlide+xml"/>
  <Override PartName="/ppt/slides/slide5.xml" ContentType="application/vnd.openxmlformats-officedocument.presentationml.slide+xml"/>
  <Override PartName="/ppt/slideLayouts/slideLayout7.xml" ContentType="application/vnd.openxmlformats-officedocument.presentationml.slideLayout+xml"/>
  <Override PartName="/ppt/slides/slide59.xml" ContentType="application/vnd.openxmlformats-officedocument.presentationml.slide+xml"/>
  <Default Extension="jpeg" ContentType="image/jpeg"/>
  <Override PartName="/ppt/slides/slide64.xml" ContentType="application/vnd.openxmlformats-officedocument.presentationml.slide+xml"/>
  <Override PartName="/ppt/notesSlides/notesSlide33.xml" ContentType="application/vnd.openxmlformats-officedocument.presentationml.notesSlide+xml"/>
  <Override PartName="/ppt/notesSlides/notesSlide46.xml" ContentType="application/vnd.openxmlformats-officedocument.presentationml.notesSlide+xml"/>
  <Override PartName="/ppt/slides/slide3.xml" ContentType="application/vnd.openxmlformats-officedocument.presentationml.slide+xml"/>
  <Override PartName="/ppt/slides/slide4.xml" ContentType="application/vnd.openxmlformats-officedocument.presentationml.slide+xml"/>
  <Override PartName="/ppt/slideLayouts/slideLayout11.xml" ContentType="application/vnd.openxmlformats-officedocument.presentationml.slideLayout+xml"/>
  <Override PartName="/ppt/notesSlides/notesSlide8.xml" ContentType="application/vnd.openxmlformats-officedocument.presentationml.notesSlide+xml"/>
  <Override PartName="/ppt/notesSlides/notesSlide54.xml" ContentType="application/vnd.openxmlformats-officedocument.presentationml.notesSlide+xml"/>
  <Override PartName="/ppt/slideLayouts/slideLayout13.xml" ContentType="application/vnd.openxmlformats-officedocument.presentationml.slideLayout+xml"/>
  <Override PartName="/ppt/slides/slide8.xml" ContentType="application/vnd.openxmlformats-officedocument.presentationml.slide+xml"/>
  <Override PartName="/ppt/slides/slide15.xml" ContentType="application/vnd.openxmlformats-officedocument.presentationml.slide+xml"/>
  <Override PartName="/ppt/notesSlides/notesSlide49.xml" ContentType="application/vnd.openxmlformats-officedocument.presentationml.notesSlide+xml"/>
  <Default Extension="rels" ContentType="application/vnd.openxmlformats-package.relationships+xml"/>
  <Override PartName="/ppt/slides/slide9.xml" ContentType="application/vnd.openxmlformats-officedocument.presentationml.slide+xml"/>
  <Override PartName="/ppt/slides/slide60.xml" ContentType="application/vnd.openxmlformats-officedocument.presentationml.slide+xml"/>
  <Override PartName="/ppt/slides/slide24.xml" ContentType="application/vnd.openxmlformats-officedocument.presentationml.slide+xml"/>
  <Override PartName="/ppt/slides/slide39.xml" ContentType="application/vnd.openxmlformats-officedocument.presentationml.slide+xml"/>
  <Override PartName="/ppt/slides/slide32.xml" ContentType="application/vnd.openxmlformats-officedocument.presentationml.slide+xml"/>
  <Override PartName="/ppt/notesSlides/notesSlide30.xml" ContentType="application/vnd.openxmlformats-officedocument.presentationml.notesSlide+xml"/>
  <Override PartName="/ppt/slides/slide6.xml" ContentType="application/vnd.openxmlformats-officedocument.presentationml.slide+xml"/>
  <Override PartName="/ppt/slides/slide16.xml" ContentType="application/vnd.openxmlformats-officedocument.presentationml.slide+xml"/>
  <Override PartName="/ppt/slides/slide38.xml" ContentType="application/vnd.openxmlformats-officedocument.presentationml.slide+xml"/>
  <Override PartName="/ppt/slideLayouts/slideLayout12.xml" ContentType="application/vnd.openxmlformats-officedocument.presentationml.slideLayout+xml"/>
  <Override PartName="/ppt/notesSlides/notesSlide20.xml" ContentType="application/vnd.openxmlformats-officedocument.presentationml.notesSlide+xml"/>
  <Override PartName="/ppt/slides/slide29.xml" ContentType="application/vnd.openxmlformats-officedocument.presentationml.slide+xml"/>
</Types>
</file>

<file path=_rels/.rels><?xml version="1.0" encoding="UTF-8" standalone="yes"?>
<Relationships xmlns="http://schemas.openxmlformats.org/package/2006/relationships"><Relationship Id="rId2" Type="http://schemas.openxmlformats.org/package/2006/relationships/metadata/core-properties" Target="docProps/core.xml"/><Relationship Id="rId3" Type="http://schemas.openxmlformats.org/officeDocument/2006/relationships/extended-properties" Target="docProps/app.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trictFirstAndLastChars="0" saveSubsetFonts="1">
  <p:sldMasterIdLst>
    <p:sldMasterId id="2147483648" r:id="rId1"/>
  </p:sldMasterIdLst>
  <p:notesMasterIdLst>
    <p:notesMasterId r:id="rId72"/>
  </p:notesMasterIdLst>
  <p:handoutMasterIdLst>
    <p:handoutMasterId r:id="rId73"/>
  </p:handoutMasterIdLst>
  <p:sldIdLst>
    <p:sldId id="304" r:id="rId2"/>
    <p:sldId id="305" r:id="rId3"/>
    <p:sldId id="306" r:id="rId4"/>
    <p:sldId id="307" r:id="rId5"/>
    <p:sldId id="308" r:id="rId6"/>
    <p:sldId id="309" r:id="rId7"/>
    <p:sldId id="310" r:id="rId8"/>
    <p:sldId id="311" r:id="rId9"/>
    <p:sldId id="312" r:id="rId10"/>
    <p:sldId id="314" r:id="rId11"/>
    <p:sldId id="336" r:id="rId12"/>
    <p:sldId id="337" r:id="rId13"/>
    <p:sldId id="316" r:id="rId14"/>
    <p:sldId id="317" r:id="rId15"/>
    <p:sldId id="318" r:id="rId16"/>
    <p:sldId id="319" r:id="rId17"/>
    <p:sldId id="273" r:id="rId18"/>
    <p:sldId id="274" r:id="rId19"/>
    <p:sldId id="277" r:id="rId20"/>
    <p:sldId id="351" r:id="rId21"/>
    <p:sldId id="377" r:id="rId22"/>
    <p:sldId id="378" r:id="rId23"/>
    <p:sldId id="379" r:id="rId24"/>
    <p:sldId id="352" r:id="rId25"/>
    <p:sldId id="353" r:id="rId26"/>
    <p:sldId id="354" r:id="rId27"/>
    <p:sldId id="355" r:id="rId28"/>
    <p:sldId id="356" r:id="rId29"/>
    <p:sldId id="357" r:id="rId30"/>
    <p:sldId id="284" r:id="rId31"/>
    <p:sldId id="285" r:id="rId32"/>
    <p:sldId id="361" r:id="rId33"/>
    <p:sldId id="362" r:id="rId34"/>
    <p:sldId id="370" r:id="rId35"/>
    <p:sldId id="371" r:id="rId36"/>
    <p:sldId id="348" r:id="rId37"/>
    <p:sldId id="368" r:id="rId38"/>
    <p:sldId id="369" r:id="rId39"/>
    <p:sldId id="372" r:id="rId40"/>
    <p:sldId id="376" r:id="rId41"/>
    <p:sldId id="346" r:id="rId42"/>
    <p:sldId id="321" r:id="rId43"/>
    <p:sldId id="340" r:id="rId44"/>
    <p:sldId id="324" r:id="rId45"/>
    <p:sldId id="325" r:id="rId46"/>
    <p:sldId id="326" r:id="rId47"/>
    <p:sldId id="327" r:id="rId48"/>
    <p:sldId id="360" r:id="rId49"/>
    <p:sldId id="373" r:id="rId50"/>
    <p:sldId id="374" r:id="rId51"/>
    <p:sldId id="375" r:id="rId52"/>
    <p:sldId id="329" r:id="rId53"/>
    <p:sldId id="330" r:id="rId54"/>
    <p:sldId id="331" r:id="rId55"/>
    <p:sldId id="333" r:id="rId56"/>
    <p:sldId id="334" r:id="rId57"/>
    <p:sldId id="344" r:id="rId58"/>
    <p:sldId id="345" r:id="rId59"/>
    <p:sldId id="342" r:id="rId60"/>
    <p:sldId id="343" r:id="rId61"/>
    <p:sldId id="363" r:id="rId62"/>
    <p:sldId id="364" r:id="rId63"/>
    <p:sldId id="365" r:id="rId64"/>
    <p:sldId id="366" r:id="rId65"/>
    <p:sldId id="367" r:id="rId66"/>
    <p:sldId id="299" r:id="rId67"/>
    <p:sldId id="300" r:id="rId68"/>
    <p:sldId id="301" r:id="rId69"/>
    <p:sldId id="303" r:id="rId70"/>
    <p:sldId id="302" r:id="rId71"/>
  </p:sldIdLst>
  <p:sldSz cx="9144000" cy="6858000" type="screen4x3"/>
  <p:notesSz cx="6858000" cy="9144000"/>
  <p:defaultTextStyle>
    <a:defPPr>
      <a:defRPr lang="en-GB"/>
    </a:defPPr>
    <a:lvl1pPr algn="l" rtl="0" eaLnBrk="0" fontAlgn="base" hangingPunct="0">
      <a:spcBef>
        <a:spcPct val="0"/>
      </a:spcBef>
      <a:spcAft>
        <a:spcPct val="0"/>
      </a:spcAft>
      <a:defRPr sz="2400" kern="1200">
        <a:solidFill>
          <a:srgbClr val="000000"/>
        </a:solidFill>
        <a:latin typeface="Times New Roman" pitchFamily="-112" charset="0"/>
        <a:ea typeface="+mn-ea"/>
        <a:cs typeface="+mn-cs"/>
      </a:defRPr>
    </a:lvl1pPr>
    <a:lvl2pPr marL="457200" algn="l" rtl="0" eaLnBrk="0" fontAlgn="base" hangingPunct="0">
      <a:spcBef>
        <a:spcPct val="0"/>
      </a:spcBef>
      <a:spcAft>
        <a:spcPct val="0"/>
      </a:spcAft>
      <a:defRPr sz="2400" kern="1200">
        <a:solidFill>
          <a:srgbClr val="000000"/>
        </a:solidFill>
        <a:latin typeface="Times New Roman" pitchFamily="-112" charset="0"/>
        <a:ea typeface="+mn-ea"/>
        <a:cs typeface="+mn-cs"/>
      </a:defRPr>
    </a:lvl2pPr>
    <a:lvl3pPr marL="914400" algn="l" rtl="0" eaLnBrk="0" fontAlgn="base" hangingPunct="0">
      <a:spcBef>
        <a:spcPct val="0"/>
      </a:spcBef>
      <a:spcAft>
        <a:spcPct val="0"/>
      </a:spcAft>
      <a:defRPr sz="2400" kern="1200">
        <a:solidFill>
          <a:srgbClr val="000000"/>
        </a:solidFill>
        <a:latin typeface="Times New Roman" pitchFamily="-112" charset="0"/>
        <a:ea typeface="+mn-ea"/>
        <a:cs typeface="+mn-cs"/>
      </a:defRPr>
    </a:lvl3pPr>
    <a:lvl4pPr marL="1371600" algn="l" rtl="0" eaLnBrk="0" fontAlgn="base" hangingPunct="0">
      <a:spcBef>
        <a:spcPct val="0"/>
      </a:spcBef>
      <a:spcAft>
        <a:spcPct val="0"/>
      </a:spcAft>
      <a:defRPr sz="2400" kern="1200">
        <a:solidFill>
          <a:srgbClr val="000000"/>
        </a:solidFill>
        <a:latin typeface="Times New Roman" pitchFamily="-112" charset="0"/>
        <a:ea typeface="+mn-ea"/>
        <a:cs typeface="+mn-cs"/>
      </a:defRPr>
    </a:lvl4pPr>
    <a:lvl5pPr marL="1828800" algn="l" rtl="0" eaLnBrk="0" fontAlgn="base" hangingPunct="0">
      <a:spcBef>
        <a:spcPct val="0"/>
      </a:spcBef>
      <a:spcAft>
        <a:spcPct val="0"/>
      </a:spcAft>
      <a:defRPr sz="2400" kern="1200">
        <a:solidFill>
          <a:srgbClr val="000000"/>
        </a:solidFill>
        <a:latin typeface="Times New Roman" pitchFamily="-112" charset="0"/>
        <a:ea typeface="+mn-ea"/>
        <a:cs typeface="+mn-cs"/>
      </a:defRPr>
    </a:lvl5pPr>
    <a:lvl6pPr marL="2286000" algn="l" defTabSz="457200" rtl="0" eaLnBrk="1" latinLnBrk="0" hangingPunct="1">
      <a:defRPr sz="2400" kern="1200">
        <a:solidFill>
          <a:srgbClr val="000000"/>
        </a:solidFill>
        <a:latin typeface="Times New Roman" pitchFamily="-112" charset="0"/>
        <a:ea typeface="+mn-ea"/>
        <a:cs typeface="+mn-cs"/>
      </a:defRPr>
    </a:lvl6pPr>
    <a:lvl7pPr marL="2743200" algn="l" defTabSz="457200" rtl="0" eaLnBrk="1" latinLnBrk="0" hangingPunct="1">
      <a:defRPr sz="2400" kern="1200">
        <a:solidFill>
          <a:srgbClr val="000000"/>
        </a:solidFill>
        <a:latin typeface="Times New Roman" pitchFamily="-112" charset="0"/>
        <a:ea typeface="+mn-ea"/>
        <a:cs typeface="+mn-cs"/>
      </a:defRPr>
    </a:lvl7pPr>
    <a:lvl8pPr marL="3200400" algn="l" defTabSz="457200" rtl="0" eaLnBrk="1" latinLnBrk="0" hangingPunct="1">
      <a:defRPr sz="2400" kern="1200">
        <a:solidFill>
          <a:srgbClr val="000000"/>
        </a:solidFill>
        <a:latin typeface="Times New Roman" pitchFamily="-112" charset="0"/>
        <a:ea typeface="+mn-ea"/>
        <a:cs typeface="+mn-cs"/>
      </a:defRPr>
    </a:lvl8pPr>
    <a:lvl9pPr marL="3657600" algn="l" defTabSz="457200" rtl="0" eaLnBrk="1" latinLnBrk="0" hangingPunct="1">
      <a:defRPr sz="2400" kern="1200">
        <a:solidFill>
          <a:srgbClr val="000000"/>
        </a:solidFill>
        <a:latin typeface="Times New Roman" pitchFamily="-112"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showPr showNarration="1">
    <p:present/>
    <p:sldAll/>
    <p:penClr>
      <a:schemeClr val="tx1"/>
    </p:penClr>
  </p:showPr>
  <p:clrMru>
    <a:srgbClr val="FF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p:restoredLeft sz="15620"/>
    <p:restoredTop sz="94660"/>
  </p:normalViewPr>
  <p:slideViewPr>
    <p:cSldViewPr>
      <p:cViewPr>
        <p:scale>
          <a:sx n="100" d="100"/>
          <a:sy n="100" d="100"/>
        </p:scale>
        <p:origin x="-1128" y="-256"/>
      </p:cViewPr>
      <p:guideLst>
        <p:guide orient="horz" pos="2160"/>
        <p:guide pos="2880"/>
      </p:guideLst>
    </p:cSldViewPr>
  </p:slideViewPr>
  <p:outlineViewPr>
    <p:cViewPr varScale="1">
      <p:scale>
        <a:sx n="170" d="200"/>
        <a:sy n="170" d="200"/>
      </p:scale>
      <p:origin x="-780" y="-84"/>
    </p:cViewPr>
    <p:sldLst>
      <p:sld r:id="rId1" collapse="1"/>
      <p:sld r:id="rId2" collapse="1"/>
      <p:sld r:id="rId3" collapse="1"/>
      <p:sld r:id="rId4" collapse="1"/>
      <p:sld r:id="rId5" collapse="1"/>
      <p:sld r:id="rId6" collapse="1"/>
      <p:sld r:id="rId7" collapse="1"/>
      <p:sld r:id="rId8" collapse="1"/>
      <p:sld r:id="rId9" collapse="1"/>
      <p:sld r:id="rId10" collapse="1"/>
      <p:sld r:id="rId11" collapse="1"/>
      <p:sld r:id="rId12" collapse="1"/>
      <p:sld r:id="rId13" collapse="1"/>
      <p:sld r:id="rId14" collapse="1"/>
      <p:sld r:id="rId15" collapse="1"/>
      <p:sld r:id="rId16" collapse="1"/>
      <p:sld r:id="rId17" collapse="1"/>
      <p:sld r:id="rId18" collapse="1"/>
      <p:sld r:id="rId19" collapse="1"/>
      <p:sld r:id="rId20" collapse="1"/>
      <p:sld r:id="rId21" collapse="1"/>
      <p:sld r:id="rId22" collapse="1"/>
      <p:sld r:id="rId23" collapse="1"/>
      <p:sld r:id="rId24" collapse="1"/>
      <p:sld r:id="rId25" collapse="1"/>
    </p:sldLst>
  </p:outlineViewPr>
  <p:notesTextViewPr>
    <p:cViewPr>
      <p:scale>
        <a:sx n="100" d="100"/>
        <a:sy n="100" d="100"/>
      </p:scale>
      <p:origin x="0" y="0"/>
    </p:cViewPr>
  </p:notesTextViewPr>
  <p:sorterViewPr>
    <p:cViewPr>
      <p:scale>
        <a:sx n="66" d="100"/>
        <a:sy n="66" d="100"/>
      </p:scale>
      <p:origin x="0" y="9024"/>
    </p:cViewPr>
  </p:sorterViewPr>
  <p:notesViewPr>
    <p:cSldViewPr>
      <p:cViewPr varScale="1">
        <p:scale>
          <a:sx n="56" d="100"/>
          <a:sy n="56" d="100"/>
        </p:scale>
        <p:origin x="-1812" y="-96"/>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64" Type="http://schemas.openxmlformats.org/officeDocument/2006/relationships/slide" Target="slides/slide63.xml"/><Relationship Id="rId60" Type="http://schemas.openxmlformats.org/officeDocument/2006/relationships/slide" Target="slides/slide59.xml"/><Relationship Id="rId39" Type="http://schemas.openxmlformats.org/officeDocument/2006/relationships/slide" Target="slides/slide38.xml"/><Relationship Id="rId70" Type="http://schemas.openxmlformats.org/officeDocument/2006/relationships/slide" Target="slides/slide69.xml"/><Relationship Id="rId7" Type="http://schemas.openxmlformats.org/officeDocument/2006/relationships/slide" Target="slides/slide6.xml"/><Relationship Id="rId43" Type="http://schemas.openxmlformats.org/officeDocument/2006/relationships/slide" Target="slides/slide42.xml"/><Relationship Id="rId74" Type="http://schemas.openxmlformats.org/officeDocument/2006/relationships/printerSettings" Target="printerSettings/printerSettings1.bin"/><Relationship Id="rId25" Type="http://schemas.openxmlformats.org/officeDocument/2006/relationships/slide" Target="slides/slide24.xml"/><Relationship Id="rId10" Type="http://schemas.openxmlformats.org/officeDocument/2006/relationships/slide" Target="slides/slide9.xml"/><Relationship Id="rId50" Type="http://schemas.openxmlformats.org/officeDocument/2006/relationships/slide" Target="slides/slide49.xml"/><Relationship Id="rId77" Type="http://schemas.openxmlformats.org/officeDocument/2006/relationships/theme" Target="theme/theme1.xml"/><Relationship Id="rId63" Type="http://schemas.openxmlformats.org/officeDocument/2006/relationships/slide" Target="slides/slide62.xml"/><Relationship Id="rId17" Type="http://schemas.openxmlformats.org/officeDocument/2006/relationships/slide" Target="slides/slide16.xml"/><Relationship Id="rId9" Type="http://schemas.openxmlformats.org/officeDocument/2006/relationships/slide" Target="slides/slide8.xml"/><Relationship Id="rId18" Type="http://schemas.openxmlformats.org/officeDocument/2006/relationships/slide" Target="slides/slide17.xml"/><Relationship Id="rId27" Type="http://schemas.openxmlformats.org/officeDocument/2006/relationships/slide" Target="slides/slide26.xml"/><Relationship Id="rId71" Type="http://schemas.openxmlformats.org/officeDocument/2006/relationships/slide" Target="slides/slide70.xml"/><Relationship Id="rId14" Type="http://schemas.openxmlformats.org/officeDocument/2006/relationships/slide" Target="slides/slide13.xml"/><Relationship Id="rId4" Type="http://schemas.openxmlformats.org/officeDocument/2006/relationships/slide" Target="slides/slide3.xml"/><Relationship Id="rId28" Type="http://schemas.openxmlformats.org/officeDocument/2006/relationships/slide" Target="slides/slide27.xml"/><Relationship Id="rId45" Type="http://schemas.openxmlformats.org/officeDocument/2006/relationships/slide" Target="slides/slide44.xml"/><Relationship Id="rId58" Type="http://schemas.openxmlformats.org/officeDocument/2006/relationships/slide" Target="slides/slide57.xml"/><Relationship Id="rId42" Type="http://schemas.openxmlformats.org/officeDocument/2006/relationships/slide" Target="slides/slide41.xml"/><Relationship Id="rId73" Type="http://schemas.openxmlformats.org/officeDocument/2006/relationships/handoutMaster" Target="handoutMasters/handoutMaster1.xml"/><Relationship Id="rId6" Type="http://schemas.openxmlformats.org/officeDocument/2006/relationships/slide" Target="slides/slide5.xml"/><Relationship Id="rId49" Type="http://schemas.openxmlformats.org/officeDocument/2006/relationships/slide" Target="slides/slide48.xml"/><Relationship Id="rId44" Type="http://schemas.openxmlformats.org/officeDocument/2006/relationships/slide" Target="slides/slide43.xml"/><Relationship Id="rId69" Type="http://schemas.openxmlformats.org/officeDocument/2006/relationships/slide" Target="slides/slide68.xml"/><Relationship Id="rId19" Type="http://schemas.openxmlformats.org/officeDocument/2006/relationships/slide" Target="slides/slide18.xml"/><Relationship Id="rId38" Type="http://schemas.openxmlformats.org/officeDocument/2006/relationships/slide" Target="slides/slide37.xml"/><Relationship Id="rId20" Type="http://schemas.openxmlformats.org/officeDocument/2006/relationships/slide" Target="slides/slide19.xml"/><Relationship Id="rId2" Type="http://schemas.openxmlformats.org/officeDocument/2006/relationships/slide" Target="slides/slide1.xml"/><Relationship Id="rId46" Type="http://schemas.openxmlformats.org/officeDocument/2006/relationships/slide" Target="slides/slide45.xml"/><Relationship Id="rId57" Type="http://schemas.openxmlformats.org/officeDocument/2006/relationships/slide" Target="slides/slide56.xml"/><Relationship Id="rId59" Type="http://schemas.openxmlformats.org/officeDocument/2006/relationships/slide" Target="slides/slide58.xml"/><Relationship Id="rId35" Type="http://schemas.openxmlformats.org/officeDocument/2006/relationships/slide" Target="slides/slide34.xml"/><Relationship Id="rId51" Type="http://schemas.openxmlformats.org/officeDocument/2006/relationships/slide" Target="slides/slide50.xml"/><Relationship Id="rId55" Type="http://schemas.openxmlformats.org/officeDocument/2006/relationships/slide" Target="slides/slide54.xml"/><Relationship Id="rId31" Type="http://schemas.openxmlformats.org/officeDocument/2006/relationships/slide" Target="slides/slide30.xml"/><Relationship Id="rId34" Type="http://schemas.openxmlformats.org/officeDocument/2006/relationships/slide" Target="slides/slide33.xml"/><Relationship Id="rId40" Type="http://schemas.openxmlformats.org/officeDocument/2006/relationships/slide" Target="slides/slide39.xml"/><Relationship Id="rId62" Type="http://schemas.openxmlformats.org/officeDocument/2006/relationships/slide" Target="slides/slide61.xml"/><Relationship Id="rId66" Type="http://schemas.openxmlformats.org/officeDocument/2006/relationships/slide" Target="slides/slide65.xml"/><Relationship Id="rId36" Type="http://schemas.openxmlformats.org/officeDocument/2006/relationships/slide" Target="slides/slide35.xml"/><Relationship Id="rId72" Type="http://schemas.openxmlformats.org/officeDocument/2006/relationships/notesMaster" Target="notesMasters/notesMaster1.xml"/><Relationship Id="rId1" Type="http://schemas.openxmlformats.org/officeDocument/2006/relationships/slideMaster" Target="slideMasters/slideMaster1.xml"/><Relationship Id="rId24" Type="http://schemas.openxmlformats.org/officeDocument/2006/relationships/slide" Target="slides/slide23.xml"/><Relationship Id="rId47" Type="http://schemas.openxmlformats.org/officeDocument/2006/relationships/slide" Target="slides/slide46.xml"/><Relationship Id="rId56" Type="http://schemas.openxmlformats.org/officeDocument/2006/relationships/slide" Target="slides/slide55.xml"/><Relationship Id="rId48" Type="http://schemas.openxmlformats.org/officeDocument/2006/relationships/slide" Target="slides/slide47.xml"/><Relationship Id="rId75" Type="http://schemas.openxmlformats.org/officeDocument/2006/relationships/presProps" Target="presProps.xml"/><Relationship Id="rId8" Type="http://schemas.openxmlformats.org/officeDocument/2006/relationships/slide" Target="slides/slide7.xml"/><Relationship Id="rId13" Type="http://schemas.openxmlformats.org/officeDocument/2006/relationships/slide" Target="slides/slide12.xml"/><Relationship Id="rId32" Type="http://schemas.openxmlformats.org/officeDocument/2006/relationships/slide" Target="slides/slide31.xml"/><Relationship Id="rId37" Type="http://schemas.openxmlformats.org/officeDocument/2006/relationships/slide" Target="slides/slide36.xml"/><Relationship Id="rId52" Type="http://schemas.openxmlformats.org/officeDocument/2006/relationships/slide" Target="slides/slide51.xml"/><Relationship Id="rId65" Type="http://schemas.openxmlformats.org/officeDocument/2006/relationships/slide" Target="slides/slide64.xml"/><Relationship Id="rId67" Type="http://schemas.openxmlformats.org/officeDocument/2006/relationships/slide" Target="slides/slide66.xml"/><Relationship Id="rId54" Type="http://schemas.openxmlformats.org/officeDocument/2006/relationships/slide" Target="slides/slide53.xml"/><Relationship Id="rId12" Type="http://schemas.openxmlformats.org/officeDocument/2006/relationships/slide" Target="slides/slide11.xml"/><Relationship Id="rId76" Type="http://schemas.openxmlformats.org/officeDocument/2006/relationships/viewProps" Target="viewProps.xml"/><Relationship Id="rId3" Type="http://schemas.openxmlformats.org/officeDocument/2006/relationships/slide" Target="slides/slide2.xml"/><Relationship Id="rId23" Type="http://schemas.openxmlformats.org/officeDocument/2006/relationships/slide" Target="slides/slide22.xml"/><Relationship Id="rId61" Type="http://schemas.openxmlformats.org/officeDocument/2006/relationships/slide" Target="slides/slide60.xml"/><Relationship Id="rId53" Type="http://schemas.openxmlformats.org/officeDocument/2006/relationships/slide" Target="slides/slide52.xml"/><Relationship Id="rId26" Type="http://schemas.openxmlformats.org/officeDocument/2006/relationships/slide" Target="slides/slide25.xml"/><Relationship Id="rId30" Type="http://schemas.openxmlformats.org/officeDocument/2006/relationships/slide" Target="slides/slide29.xml"/><Relationship Id="rId11" Type="http://schemas.openxmlformats.org/officeDocument/2006/relationships/slide" Target="slides/slide10.xml"/><Relationship Id="rId68" Type="http://schemas.openxmlformats.org/officeDocument/2006/relationships/slide" Target="slides/slide67.xml"/><Relationship Id="rId29" Type="http://schemas.openxmlformats.org/officeDocument/2006/relationships/slide" Target="slides/slide28.xml"/><Relationship Id="rId16" Type="http://schemas.openxmlformats.org/officeDocument/2006/relationships/slide" Target="slides/slide15.xml"/><Relationship Id="rId33" Type="http://schemas.openxmlformats.org/officeDocument/2006/relationships/slide" Target="slides/slide32.xml"/><Relationship Id="rId41" Type="http://schemas.openxmlformats.org/officeDocument/2006/relationships/slide" Target="slides/slide40.xml"/><Relationship Id="rId5" Type="http://schemas.openxmlformats.org/officeDocument/2006/relationships/slide" Target="slides/slide4.xml"/><Relationship Id="rId15" Type="http://schemas.openxmlformats.org/officeDocument/2006/relationships/slide" Target="slides/slide14.xml"/><Relationship Id="rId78" Type="http://schemas.openxmlformats.org/officeDocument/2006/relationships/tableStyles" Target="tableStyles.xml"/><Relationship Id="rId22" Type="http://schemas.openxmlformats.org/officeDocument/2006/relationships/slide" Target="slides/slide21.xml"/><Relationship Id="rId21" Type="http://schemas.openxmlformats.org/officeDocument/2006/relationships/slide" Target="slides/slide20.xml"/></Relationships>
</file>

<file path=ppt/_rels/viewProps.xml.rels><?xml version="1.0" encoding="UTF-8" standalone="yes"?>
<Relationships xmlns="http://schemas.openxmlformats.org/package/2006/relationships"><Relationship Id="rId7" Type="http://schemas.openxmlformats.org/officeDocument/2006/relationships/slide" Target="slides/slide38.xml"/><Relationship Id="rId1" Type="http://schemas.openxmlformats.org/officeDocument/2006/relationships/slide" Target="slides/slide32.xml"/><Relationship Id="rId24" Type="http://schemas.openxmlformats.org/officeDocument/2006/relationships/slide" Target="slides/slide56.xml"/><Relationship Id="rId25" Type="http://schemas.openxmlformats.org/officeDocument/2006/relationships/slide" Target="slides/slide65.xml"/><Relationship Id="rId8" Type="http://schemas.openxmlformats.org/officeDocument/2006/relationships/slide" Target="slides/slide39.xml"/><Relationship Id="rId13" Type="http://schemas.openxmlformats.org/officeDocument/2006/relationships/slide" Target="slides/slide45.xml"/><Relationship Id="rId10" Type="http://schemas.openxmlformats.org/officeDocument/2006/relationships/slide" Target="slides/slide41.xml"/><Relationship Id="rId12" Type="http://schemas.openxmlformats.org/officeDocument/2006/relationships/slide" Target="slides/slide44.xml"/><Relationship Id="rId17" Type="http://schemas.openxmlformats.org/officeDocument/2006/relationships/slide" Target="slides/slide49.xml"/><Relationship Id="rId9" Type="http://schemas.openxmlformats.org/officeDocument/2006/relationships/slide" Target="slides/slide40.xml"/><Relationship Id="rId18" Type="http://schemas.openxmlformats.org/officeDocument/2006/relationships/slide" Target="slides/slide50.xml"/><Relationship Id="rId3" Type="http://schemas.openxmlformats.org/officeDocument/2006/relationships/slide" Target="slides/slide34.xml"/><Relationship Id="rId14" Type="http://schemas.openxmlformats.org/officeDocument/2006/relationships/slide" Target="slides/slide46.xml"/><Relationship Id="rId23" Type="http://schemas.openxmlformats.org/officeDocument/2006/relationships/slide" Target="slides/slide55.xml"/><Relationship Id="rId4" Type="http://schemas.openxmlformats.org/officeDocument/2006/relationships/slide" Target="slides/slide35.xml"/><Relationship Id="rId11" Type="http://schemas.openxmlformats.org/officeDocument/2006/relationships/slide" Target="slides/slide42.xml"/><Relationship Id="rId6" Type="http://schemas.openxmlformats.org/officeDocument/2006/relationships/slide" Target="slides/slide37.xml"/><Relationship Id="rId16" Type="http://schemas.openxmlformats.org/officeDocument/2006/relationships/slide" Target="slides/slide48.xml"/><Relationship Id="rId5" Type="http://schemas.openxmlformats.org/officeDocument/2006/relationships/slide" Target="slides/slide36.xml"/><Relationship Id="rId15" Type="http://schemas.openxmlformats.org/officeDocument/2006/relationships/slide" Target="slides/slide47.xml"/><Relationship Id="rId19" Type="http://schemas.openxmlformats.org/officeDocument/2006/relationships/slide" Target="slides/slide51.xml"/><Relationship Id="rId20" Type="http://schemas.openxmlformats.org/officeDocument/2006/relationships/slide" Target="slides/slide52.xml"/><Relationship Id="rId22" Type="http://schemas.openxmlformats.org/officeDocument/2006/relationships/slide" Target="slides/slide54.xml"/><Relationship Id="rId21" Type="http://schemas.openxmlformats.org/officeDocument/2006/relationships/slide" Target="slides/slide53.xml"/><Relationship Id="rId2" Type="http://schemas.openxmlformats.org/officeDocument/2006/relationships/slide" Target="slides/slide3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104450" name="Rectangle 2050"/>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lvl1pPr>
              <a:defRPr sz="1200">
                <a:latin typeface="Times New Roman" charset="0"/>
              </a:defRPr>
            </a:lvl1pPr>
          </a:lstStyle>
          <a:p>
            <a:pPr>
              <a:defRPr/>
            </a:pPr>
            <a:endParaRPr lang="es-ES"/>
          </a:p>
        </p:txBody>
      </p:sp>
      <p:sp>
        <p:nvSpPr>
          <p:cNvPr id="104451" name="Rectangle 2051"/>
          <p:cNvSpPr>
            <a:spLocks noGrp="1" noChangeArrowheads="1"/>
          </p:cNvSpPr>
          <p:nvPr>
            <p:ph type="dt" sz="quarter" idx="1"/>
          </p:nvPr>
        </p:nvSpPr>
        <p:spPr bwMode="auto">
          <a:xfrm>
            <a:off x="3886200" y="0"/>
            <a:ext cx="2971800" cy="45720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lvl1pPr algn="r">
              <a:defRPr sz="1200">
                <a:latin typeface="Times New Roman" charset="0"/>
              </a:defRPr>
            </a:lvl1pPr>
          </a:lstStyle>
          <a:p>
            <a:pPr>
              <a:defRPr/>
            </a:pPr>
            <a:endParaRPr lang="es-ES"/>
          </a:p>
        </p:txBody>
      </p:sp>
      <p:sp>
        <p:nvSpPr>
          <p:cNvPr id="104452" name="Rectangle 2052"/>
          <p:cNvSpPr>
            <a:spLocks noGrp="1" noChangeArrowheads="1"/>
          </p:cNvSpPr>
          <p:nvPr>
            <p:ph type="ftr" sz="quarter" idx="2"/>
          </p:nvPr>
        </p:nvSpPr>
        <p:spPr bwMode="auto">
          <a:xfrm>
            <a:off x="0" y="8686800"/>
            <a:ext cx="2971800" cy="45720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b" anchorCtr="0" compatLnSpc="1">
            <a:prstTxWarp prst="textNoShape">
              <a:avLst/>
            </a:prstTxWarp>
          </a:bodyPr>
          <a:lstStyle>
            <a:lvl1pPr>
              <a:defRPr sz="1200">
                <a:latin typeface="Times New Roman" charset="0"/>
              </a:defRPr>
            </a:lvl1pPr>
          </a:lstStyle>
          <a:p>
            <a:pPr>
              <a:defRPr/>
            </a:pPr>
            <a:endParaRPr lang="es-ES"/>
          </a:p>
        </p:txBody>
      </p:sp>
      <p:sp>
        <p:nvSpPr>
          <p:cNvPr id="104453" name="Rectangle 2053"/>
          <p:cNvSpPr>
            <a:spLocks noGrp="1" noChangeArrowheads="1"/>
          </p:cNvSpPr>
          <p:nvPr>
            <p:ph type="sldNum" sz="quarter" idx="3"/>
          </p:nvPr>
        </p:nvSpPr>
        <p:spPr bwMode="auto">
          <a:xfrm>
            <a:off x="3886200" y="8686800"/>
            <a:ext cx="2971800" cy="45720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b" anchorCtr="0" compatLnSpc="1">
            <a:prstTxWarp prst="textNoShape">
              <a:avLst/>
            </a:prstTxWarp>
          </a:bodyPr>
          <a:lstStyle>
            <a:lvl1pPr algn="r">
              <a:defRPr sz="1200"/>
            </a:lvl1pPr>
          </a:lstStyle>
          <a:p>
            <a:pPr>
              <a:defRPr/>
            </a:pPr>
            <a:fld id="{5737A164-A307-BD44-9794-D3C0EE2679B8}" type="slidenum">
              <a:rPr lang="es-ES"/>
              <a:pPr>
                <a:defRPr/>
              </a:pPr>
              <a:t>‹n.›</a:t>
            </a:fld>
            <a:endParaRPr lang="es-E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70658" name="AutoShape 1"/>
          <p:cNvSpPr>
            <a:spLocks noChangeArrowheads="1"/>
          </p:cNvSpPr>
          <p:nvPr/>
        </p:nvSpPr>
        <p:spPr bwMode="auto">
          <a:xfrm>
            <a:off x="0" y="0"/>
            <a:ext cx="6858000" cy="9144000"/>
          </a:xfrm>
          <a:prstGeom prst="roundRect">
            <a:avLst>
              <a:gd name="adj" fmla="val 23"/>
            </a:avLst>
          </a:prstGeom>
          <a:solidFill>
            <a:srgbClr val="FFFFFF"/>
          </a:solidFill>
          <a:ln w="9360">
            <a:noFill/>
            <a:round/>
            <a:headEnd/>
            <a:tailEnd/>
          </a:ln>
        </p:spPr>
        <p:txBody>
          <a:bodyPr wrap="none" anchor="ctr">
            <a:prstTxWarp prst="textNoShape">
              <a:avLst/>
            </a:prstTxWarp>
          </a:bodyPr>
          <a:lstStyle/>
          <a:p>
            <a:pPr>
              <a:defRPr/>
            </a:pPr>
            <a:endParaRPr lang="it-IT"/>
          </a:p>
        </p:txBody>
      </p:sp>
      <p:sp>
        <p:nvSpPr>
          <p:cNvPr id="70659" name="AutoShape 2"/>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p:spPr>
        <p:txBody>
          <a:bodyPr wrap="none" anchor="ctr">
            <a:prstTxWarp prst="textNoShape">
              <a:avLst/>
            </a:prstTxWarp>
          </a:bodyPr>
          <a:lstStyle/>
          <a:p>
            <a:pPr>
              <a:defRPr/>
            </a:pPr>
            <a:endParaRPr lang="it-IT"/>
          </a:p>
        </p:txBody>
      </p:sp>
      <p:sp>
        <p:nvSpPr>
          <p:cNvPr id="70660" name="AutoShape 3"/>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p:spPr>
        <p:txBody>
          <a:bodyPr wrap="none" anchor="ctr">
            <a:prstTxWarp prst="textNoShape">
              <a:avLst/>
            </a:prstTxWarp>
          </a:bodyPr>
          <a:lstStyle/>
          <a:p>
            <a:pPr>
              <a:defRPr/>
            </a:pPr>
            <a:endParaRPr lang="it-IT"/>
          </a:p>
        </p:txBody>
      </p:sp>
      <p:sp>
        <p:nvSpPr>
          <p:cNvPr id="70661" name="AutoShape 4"/>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p:spPr>
        <p:txBody>
          <a:bodyPr wrap="none" anchor="ctr">
            <a:prstTxWarp prst="textNoShape">
              <a:avLst/>
            </a:prstTxWarp>
          </a:bodyPr>
          <a:lstStyle/>
          <a:p>
            <a:pPr>
              <a:defRPr/>
            </a:pPr>
            <a:endParaRPr lang="it-IT"/>
          </a:p>
        </p:txBody>
      </p:sp>
      <p:sp>
        <p:nvSpPr>
          <p:cNvPr id="70662" name="AutoShape 5"/>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p:spPr>
        <p:txBody>
          <a:bodyPr wrap="none" anchor="ctr">
            <a:prstTxWarp prst="textNoShape">
              <a:avLst/>
            </a:prstTxWarp>
          </a:bodyPr>
          <a:lstStyle/>
          <a:p>
            <a:pPr>
              <a:defRPr/>
            </a:pPr>
            <a:endParaRPr lang="it-IT"/>
          </a:p>
        </p:txBody>
      </p:sp>
      <p:sp>
        <p:nvSpPr>
          <p:cNvPr id="70663" name="AutoShape 6"/>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p:spPr>
        <p:txBody>
          <a:bodyPr wrap="none" anchor="ctr">
            <a:prstTxWarp prst="textNoShape">
              <a:avLst/>
            </a:prstTxWarp>
          </a:bodyPr>
          <a:lstStyle/>
          <a:p>
            <a:pPr>
              <a:defRPr/>
            </a:pPr>
            <a:endParaRPr lang="it-IT"/>
          </a:p>
        </p:txBody>
      </p:sp>
      <p:sp>
        <p:nvSpPr>
          <p:cNvPr id="70664" name="AutoShape 7"/>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p:spPr>
        <p:txBody>
          <a:bodyPr wrap="none" anchor="ctr">
            <a:prstTxWarp prst="textNoShape">
              <a:avLst/>
            </a:prstTxWarp>
          </a:bodyPr>
          <a:lstStyle/>
          <a:p>
            <a:pPr>
              <a:defRPr/>
            </a:pPr>
            <a:endParaRPr lang="it-IT"/>
          </a:p>
        </p:txBody>
      </p:sp>
      <p:sp>
        <p:nvSpPr>
          <p:cNvPr id="16393" name="Rectangle 8"/>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w="9525">
            <a:solidFill>
              <a:srgbClr val="000000"/>
            </a:solidFill>
            <a:miter lim="800000"/>
            <a:headEnd/>
            <a:tailEnd/>
          </a:ln>
        </p:spPr>
      </p:sp>
      <p:sp>
        <p:nvSpPr>
          <p:cNvPr id="2057" name="Rectangle 9"/>
          <p:cNvSpPr txBox="1">
            <a:spLocks noGrp="1" noChangeArrowheads="1"/>
          </p:cNvSpPr>
          <p:nvPr>
            <p:ph type="body" idx="1"/>
          </p:nvPr>
        </p:nvSpPr>
        <p:spPr bwMode="auto">
          <a:xfrm>
            <a:off x="914400" y="4343400"/>
            <a:ext cx="5029200" cy="4114800"/>
          </a:xfrm>
          <a:prstGeom prst="rect">
            <a:avLst/>
          </a:prstGeom>
          <a:noFill/>
          <a:ln>
            <a:noFill/>
          </a:ln>
          <a:extLst>
            <a:ext uri="{909E8E84-426E-40DD-AFC4-6F175D3DCCD1}"/>
            <a:ext uri="{91240B29-F687-4F45-9708-019B960494DF}"/>
          </a:extLst>
        </p:spPr>
        <p:txBody>
          <a:bodyPr vert="horz" wrap="square" lIns="90000" tIns="46800" rIns="90000" bIns="46800" numCol="1" anchor="t" anchorCtr="0" compatLnSpc="1">
            <a:prstTxWarp prst="textNoShape">
              <a:avLst/>
            </a:prstTxWarp>
          </a:bodyPr>
          <a:lstStyle/>
          <a:p>
            <a:pPr lvl="0"/>
            <a:endParaRPr lang="it-IT" noProof="0" smtClean="0"/>
          </a:p>
        </p:txBody>
      </p:sp>
      <p:sp>
        <p:nvSpPr>
          <p:cNvPr id="2058" name="Text Box 10"/>
          <p:cNvSpPr txBox="1">
            <a:spLocks noChangeArrowheads="1"/>
          </p:cNvSpPr>
          <p:nvPr/>
        </p:nvSpPr>
        <p:spPr bwMode="auto">
          <a:xfrm>
            <a:off x="3886200" y="8686800"/>
            <a:ext cx="2971800" cy="457200"/>
          </a:xfrm>
          <a:prstGeom prst="rect">
            <a:avLst/>
          </a:prstGeom>
          <a:noFill/>
          <a:ln>
            <a:noFill/>
          </a:ln>
          <a:extLst>
            <a:ext uri="{909E8E84-426E-40DD-AFC4-6F175D3DCCD1}"/>
            <a:ext uri="{91240B29-F687-4F45-9708-019B960494DF}"/>
          </a:extLst>
        </p:spPr>
        <p:txBody>
          <a:bodyPr lIns="90000" tIns="46800" rIns="90000" bIns="46800" anchor="b">
            <a:spAutoFit/>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Times New Roman"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Times New Roman"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Times New Roman"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Times New Roman"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Times New Roman" charset="0"/>
              </a:defRPr>
            </a:lvl5pPr>
            <a:lvl6pPr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Times New Roman" charset="0"/>
              </a:defRPr>
            </a:lvl6pPr>
            <a:lvl7pPr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Times New Roman" charset="0"/>
              </a:defRPr>
            </a:lvl7pPr>
            <a:lvl8pPr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Times New Roman" charset="0"/>
              </a:defRPr>
            </a:lvl8pPr>
            <a:lvl9pPr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Times New Roman" charset="0"/>
              </a:defRPr>
            </a:lvl9pPr>
          </a:lstStyle>
          <a:p>
            <a:pPr algn="r">
              <a:lnSpc>
                <a:spcPct val="95000"/>
              </a:lnSpc>
              <a:buClr>
                <a:srgbClr val="000000"/>
              </a:buClr>
              <a:buFont typeface="Times" pitchFamily="18" charset="0"/>
              <a:buNone/>
              <a:defRPr/>
            </a:pPr>
            <a:r>
              <a:rPr lang="en-GB" sz="1200" smtClean="0">
                <a:latin typeface="Times" pitchFamily="18" charset="0"/>
              </a:rPr>
              <a:t>1</a:t>
            </a:r>
          </a:p>
        </p:txBody>
      </p:sp>
    </p:spTree>
  </p:cSld>
  <p:clrMap bg1="lt1" tx1="dk1" bg2="lt2" tx2="dk2" accent1="accent1" accent2="accent2" accent3="accent3" accent4="accent4" accent5="accent5" accent6="accent6" hlink="hlink" folHlink="folHlink"/>
  <p:notesStyle>
    <a:lvl1pPr algn="l" defTabSz="449263" rtl="0" eaLnBrk="0" fontAlgn="base" hangingPunct="0">
      <a:spcBef>
        <a:spcPct val="30000"/>
      </a:spcBef>
      <a:spcAft>
        <a:spcPct val="0"/>
      </a:spcAft>
      <a:buClr>
        <a:srgbClr val="000000"/>
      </a:buClr>
      <a:buSzPct val="100000"/>
      <a:buFont typeface="Times New Roman" pitchFamily="-112" charset="0"/>
      <a:defRPr sz="1200" kern="1200">
        <a:solidFill>
          <a:srgbClr val="000000"/>
        </a:solidFill>
        <a:latin typeface="Times New Roman" charset="0"/>
        <a:ea typeface="ＭＳ Ｐゴシック" pitchFamily="-112" charset="-128"/>
        <a:cs typeface="ＭＳ Ｐゴシック" pitchFamily="-112" charset="-128"/>
      </a:defRPr>
    </a:lvl1pPr>
    <a:lvl2pPr marL="37931725" indent="-37474525" algn="l" defTabSz="449263" rtl="0" eaLnBrk="0" fontAlgn="base" hangingPunct="0">
      <a:spcBef>
        <a:spcPct val="30000"/>
      </a:spcBef>
      <a:spcAft>
        <a:spcPct val="0"/>
      </a:spcAft>
      <a:buClr>
        <a:srgbClr val="000000"/>
      </a:buClr>
      <a:buSzPct val="100000"/>
      <a:buFont typeface="Times New Roman" pitchFamily="-112" charset="0"/>
      <a:defRPr sz="1200" kern="1200">
        <a:solidFill>
          <a:srgbClr val="000000"/>
        </a:solidFill>
        <a:latin typeface="Times New Roman" charset="0"/>
        <a:ea typeface="ＭＳ Ｐゴシック" pitchFamily="-112" charset="-128"/>
        <a:cs typeface="+mn-cs"/>
      </a:defRPr>
    </a:lvl2pPr>
    <a:lvl3pPr marL="1143000" indent="-228600" algn="l" defTabSz="449263" rtl="0" eaLnBrk="0" fontAlgn="base" hangingPunct="0">
      <a:spcBef>
        <a:spcPct val="30000"/>
      </a:spcBef>
      <a:spcAft>
        <a:spcPct val="0"/>
      </a:spcAft>
      <a:buClr>
        <a:srgbClr val="000000"/>
      </a:buClr>
      <a:buSzPct val="100000"/>
      <a:buFont typeface="Times New Roman" pitchFamily="-112" charset="0"/>
      <a:defRPr sz="1200" kern="1200">
        <a:solidFill>
          <a:srgbClr val="000000"/>
        </a:solidFill>
        <a:latin typeface="Times New Roman" charset="0"/>
        <a:ea typeface="ＭＳ Ｐゴシック" pitchFamily="-112" charset="-128"/>
        <a:cs typeface="+mn-cs"/>
      </a:defRPr>
    </a:lvl3pPr>
    <a:lvl4pPr marL="1600200" indent="-228600" algn="l" defTabSz="449263" rtl="0" eaLnBrk="0" fontAlgn="base" hangingPunct="0">
      <a:spcBef>
        <a:spcPct val="30000"/>
      </a:spcBef>
      <a:spcAft>
        <a:spcPct val="0"/>
      </a:spcAft>
      <a:buClr>
        <a:srgbClr val="000000"/>
      </a:buClr>
      <a:buSzPct val="100000"/>
      <a:buFont typeface="Times New Roman" pitchFamily="-112" charset="0"/>
      <a:defRPr sz="1200" kern="1200">
        <a:solidFill>
          <a:srgbClr val="000000"/>
        </a:solidFill>
        <a:latin typeface="Times New Roman" charset="0"/>
        <a:ea typeface="ＭＳ Ｐゴシック" pitchFamily="-112" charset="-128"/>
        <a:cs typeface="+mn-cs"/>
      </a:defRPr>
    </a:lvl4pPr>
    <a:lvl5pPr marL="2057400" indent="-228600" algn="l" defTabSz="449263" rtl="0" eaLnBrk="0" fontAlgn="base" hangingPunct="0">
      <a:spcBef>
        <a:spcPct val="30000"/>
      </a:spcBef>
      <a:spcAft>
        <a:spcPct val="0"/>
      </a:spcAft>
      <a:buClr>
        <a:srgbClr val="000000"/>
      </a:buClr>
      <a:buSzPct val="100000"/>
      <a:buFont typeface="Times New Roman" pitchFamily="-112" charset="0"/>
      <a:defRPr sz="1200" kern="1200">
        <a:solidFill>
          <a:srgbClr val="000000"/>
        </a:solidFill>
        <a:latin typeface="Times New Roman" charset="0"/>
        <a:ea typeface="ＭＳ Ｐゴシック" pitchFamily="-112"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ln/>
        </p:spPr>
      </p:sp>
      <p:sp>
        <p:nvSpPr>
          <p:cNvPr id="18435" name="Rectangle 3"/>
          <p:cNvSpPr txBox="1">
            <a:spLocks noGrp="1" noChangeArrowheads="1"/>
          </p:cNvSpPr>
          <p:nvPr>
            <p:ph type="body" idx="1"/>
          </p:nvPr>
        </p:nvSpPr>
        <p:spPr>
          <a:noFill/>
        </p:spPr>
        <p:txBody>
          <a:bodyPr/>
          <a:lstStyle/>
          <a:p>
            <a:endParaRPr lang="es-ES">
              <a:latin typeface="Times New Roman" pitchFamily="-112"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37890" name="Rectangle 2050"/>
          <p:cNvSpPr>
            <a:spLocks noGrp="1" noRot="1" noChangeAspect="1" noChangeArrowheads="1" noTextEdit="1"/>
          </p:cNvSpPr>
          <p:nvPr>
            <p:ph type="sldImg"/>
          </p:nvPr>
        </p:nvSpPr>
        <p:spPr>
          <a:ln/>
        </p:spPr>
      </p:sp>
      <p:sp>
        <p:nvSpPr>
          <p:cNvPr id="37891" name="Rectangle 2051"/>
          <p:cNvSpPr txBox="1">
            <a:spLocks noGrp="1" noChangeArrowheads="1"/>
          </p:cNvSpPr>
          <p:nvPr>
            <p:ph type="body" idx="1"/>
          </p:nvPr>
        </p:nvSpPr>
        <p:spPr>
          <a:noFill/>
        </p:spPr>
        <p:txBody>
          <a:bodyPr wrap="none" lIns="91430" tIns="45715" rIns="91430" bIns="45715" anchor="ctr"/>
          <a:lstStyle/>
          <a:p>
            <a:endParaRPr lang="it-IT">
              <a:latin typeface="Times New Roman" pitchFamily="-112"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0962" name="Rectangle 2"/>
          <p:cNvSpPr>
            <a:spLocks noGrp="1" noRot="1" noChangeAspect="1" noChangeArrowheads="1" noTextEdit="1"/>
          </p:cNvSpPr>
          <p:nvPr>
            <p:ph type="sldImg"/>
          </p:nvPr>
        </p:nvSpPr>
        <p:spPr>
          <a:ln/>
        </p:spPr>
      </p:sp>
      <p:sp>
        <p:nvSpPr>
          <p:cNvPr id="40963" name="Rectangle 3"/>
          <p:cNvSpPr txBox="1">
            <a:spLocks noGrp="1" noChangeArrowheads="1"/>
          </p:cNvSpPr>
          <p:nvPr>
            <p:ph type="body" idx="1"/>
          </p:nvPr>
        </p:nvSpPr>
        <p:spPr>
          <a:noFill/>
        </p:spPr>
        <p:txBody>
          <a:bodyPr/>
          <a:lstStyle/>
          <a:p>
            <a:endParaRPr lang="es-ES">
              <a:latin typeface="Times New Roman" pitchFamily="-112"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3010" name="Rectangle 2"/>
          <p:cNvSpPr>
            <a:spLocks noGrp="1" noRot="1" noChangeAspect="1" noChangeArrowheads="1" noTextEdit="1"/>
          </p:cNvSpPr>
          <p:nvPr>
            <p:ph type="sldImg"/>
          </p:nvPr>
        </p:nvSpPr>
        <p:spPr>
          <a:ln/>
        </p:spPr>
      </p:sp>
      <p:sp>
        <p:nvSpPr>
          <p:cNvPr id="43011" name="Rectangle 3"/>
          <p:cNvSpPr txBox="1">
            <a:spLocks noGrp="1" noChangeArrowheads="1"/>
          </p:cNvSpPr>
          <p:nvPr>
            <p:ph type="body" idx="1"/>
          </p:nvPr>
        </p:nvSpPr>
        <p:spPr>
          <a:noFill/>
        </p:spPr>
        <p:txBody>
          <a:bodyPr/>
          <a:lstStyle/>
          <a:p>
            <a:endParaRPr lang="es-ES">
              <a:latin typeface="Times New Roman" pitchFamily="-112"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5058" name="Rectangle 2"/>
          <p:cNvSpPr>
            <a:spLocks noGrp="1" noRot="1" noChangeAspect="1" noChangeArrowheads="1" noTextEdit="1"/>
          </p:cNvSpPr>
          <p:nvPr>
            <p:ph type="sldImg"/>
          </p:nvPr>
        </p:nvSpPr>
        <p:spPr>
          <a:ln/>
        </p:spPr>
      </p:sp>
      <p:sp>
        <p:nvSpPr>
          <p:cNvPr id="45059" name="Rectangle 3"/>
          <p:cNvSpPr txBox="1">
            <a:spLocks noGrp="1" noChangeArrowheads="1"/>
          </p:cNvSpPr>
          <p:nvPr>
            <p:ph type="body" idx="1"/>
          </p:nvPr>
        </p:nvSpPr>
        <p:spPr>
          <a:noFill/>
        </p:spPr>
        <p:txBody>
          <a:bodyPr/>
          <a:lstStyle/>
          <a:p>
            <a:endParaRPr lang="es-ES">
              <a:latin typeface="Times New Roman" pitchFamily="-112"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7106" name="Rectangle 1026"/>
          <p:cNvSpPr>
            <a:spLocks noGrp="1" noRot="1" noChangeAspect="1" noChangeArrowheads="1" noTextEdit="1"/>
          </p:cNvSpPr>
          <p:nvPr>
            <p:ph type="sldImg"/>
          </p:nvPr>
        </p:nvSpPr>
        <p:spPr>
          <a:ln/>
        </p:spPr>
      </p:sp>
      <p:sp>
        <p:nvSpPr>
          <p:cNvPr id="47107" name="Rectangle 1027"/>
          <p:cNvSpPr txBox="1">
            <a:spLocks noGrp="1" noChangeArrowheads="1"/>
          </p:cNvSpPr>
          <p:nvPr>
            <p:ph type="body" idx="1"/>
          </p:nvPr>
        </p:nvSpPr>
        <p:spPr>
          <a:noFill/>
        </p:spPr>
        <p:txBody>
          <a:bodyPr/>
          <a:lstStyle/>
          <a:p>
            <a:endParaRPr lang="es-ES">
              <a:latin typeface="Times New Roman" pitchFamily="-112"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49154" name="Rectangle 1"/>
          <p:cNvSpPr>
            <a:spLocks noGrp="1" noRot="1" noChangeAspect="1" noChangeArrowheads="1" noTextEdit="1"/>
          </p:cNvSpPr>
          <p:nvPr>
            <p:ph type="sldImg"/>
          </p:nvPr>
        </p:nvSpPr>
        <p:spPr>
          <a:ln/>
        </p:spPr>
      </p:sp>
      <p:sp>
        <p:nvSpPr>
          <p:cNvPr id="49155" name="Rectangle 2"/>
          <p:cNvSpPr txBox="1">
            <a:spLocks noGrp="1" noChangeArrowheads="1"/>
          </p:cNvSpPr>
          <p:nvPr>
            <p:ph type="body" idx="1"/>
          </p:nvPr>
        </p:nvSpPr>
        <p:spPr>
          <a:solidFill>
            <a:srgbClr val="FFFFFF"/>
          </a:solidFill>
          <a:ln w="9360">
            <a:solidFill>
              <a:srgbClr val="000000"/>
            </a:solidFill>
            <a:miter lim="800000"/>
            <a:headEnd/>
            <a:tailEnd/>
          </a:ln>
        </p:spPr>
        <p:txBody>
          <a:bodyPr wrap="none" anchor="ctr"/>
          <a:lstStyle/>
          <a:p>
            <a:endParaRPr lang="it-IT">
              <a:latin typeface="Times New Roman" pitchFamily="-112"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51202" name="Rectangle 1"/>
          <p:cNvSpPr>
            <a:spLocks noGrp="1" noRot="1" noChangeAspect="1" noChangeArrowheads="1" noTextEdit="1"/>
          </p:cNvSpPr>
          <p:nvPr>
            <p:ph type="sldImg"/>
          </p:nvPr>
        </p:nvSpPr>
        <p:spPr>
          <a:ln/>
        </p:spPr>
      </p:sp>
      <p:sp>
        <p:nvSpPr>
          <p:cNvPr id="51203" name="Rectangle 2"/>
          <p:cNvSpPr txBox="1">
            <a:spLocks noGrp="1" noChangeArrowheads="1"/>
          </p:cNvSpPr>
          <p:nvPr>
            <p:ph type="body" idx="1"/>
          </p:nvPr>
        </p:nvSpPr>
        <p:spPr>
          <a:solidFill>
            <a:srgbClr val="FFFFFF"/>
          </a:solidFill>
          <a:ln w="9360">
            <a:solidFill>
              <a:srgbClr val="000000"/>
            </a:solidFill>
            <a:miter lim="800000"/>
            <a:headEnd/>
            <a:tailEnd/>
          </a:ln>
        </p:spPr>
        <p:txBody>
          <a:bodyPr wrap="none" anchor="ctr"/>
          <a:lstStyle/>
          <a:p>
            <a:endParaRPr lang="it-IT">
              <a:latin typeface="Times New Roman" pitchFamily="-112"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53250" name="Rectangle 1"/>
          <p:cNvSpPr>
            <a:spLocks noGrp="1" noRot="1" noChangeAspect="1" noChangeArrowheads="1" noTextEdit="1"/>
          </p:cNvSpPr>
          <p:nvPr>
            <p:ph type="sldImg"/>
          </p:nvPr>
        </p:nvSpPr>
        <p:spPr>
          <a:ln/>
        </p:spPr>
      </p:sp>
      <p:sp>
        <p:nvSpPr>
          <p:cNvPr id="53251" name="Rectangle 2"/>
          <p:cNvSpPr txBox="1">
            <a:spLocks noGrp="1" noChangeArrowheads="1"/>
          </p:cNvSpPr>
          <p:nvPr>
            <p:ph type="body" idx="1"/>
          </p:nvPr>
        </p:nvSpPr>
        <p:spPr>
          <a:solidFill>
            <a:srgbClr val="FFFFFF"/>
          </a:solidFill>
          <a:ln w="9360">
            <a:solidFill>
              <a:srgbClr val="000000"/>
            </a:solidFill>
            <a:miter lim="800000"/>
            <a:headEnd/>
            <a:tailEnd/>
          </a:ln>
        </p:spPr>
        <p:txBody>
          <a:bodyPr wrap="none" anchor="ctr"/>
          <a:lstStyle/>
          <a:p>
            <a:endParaRPr lang="it-IT">
              <a:latin typeface="Times New Roman" pitchFamily="-112"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5298" name="Rectangle 3074"/>
          <p:cNvSpPr>
            <a:spLocks noGrp="1" noRot="1" noChangeAspect="1" noChangeArrowheads="1" noTextEdit="1"/>
          </p:cNvSpPr>
          <p:nvPr>
            <p:ph type="sldImg"/>
          </p:nvPr>
        </p:nvSpPr>
        <p:spPr>
          <a:ln/>
        </p:spPr>
      </p:sp>
      <p:sp>
        <p:nvSpPr>
          <p:cNvPr id="55299" name="Rectangle 3075"/>
          <p:cNvSpPr txBox="1">
            <a:spLocks noGrp="1" noChangeArrowheads="1"/>
          </p:cNvSpPr>
          <p:nvPr>
            <p:ph type="body" idx="1"/>
          </p:nvPr>
        </p:nvSpPr>
        <p:spPr>
          <a:solidFill>
            <a:srgbClr val="FFFFFF"/>
          </a:solidFill>
          <a:ln>
            <a:solidFill>
              <a:srgbClr val="000000"/>
            </a:solidFill>
            <a:miter lim="800000"/>
            <a:headEnd/>
            <a:tailEnd/>
          </a:ln>
        </p:spPr>
        <p:txBody>
          <a:bodyPr/>
          <a:lstStyle/>
          <a:p>
            <a:endParaRPr lang="es-ES">
              <a:latin typeface="Times New Roman" pitchFamily="-112"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7346" name="Rectangle 3074"/>
          <p:cNvSpPr>
            <a:spLocks noGrp="1" noRot="1" noChangeAspect="1" noChangeArrowheads="1" noTextEdit="1"/>
          </p:cNvSpPr>
          <p:nvPr>
            <p:ph type="sldImg"/>
          </p:nvPr>
        </p:nvSpPr>
        <p:spPr>
          <a:ln/>
        </p:spPr>
      </p:sp>
      <p:sp>
        <p:nvSpPr>
          <p:cNvPr id="57347" name="Rectangle 3075"/>
          <p:cNvSpPr txBox="1">
            <a:spLocks noGrp="1" noChangeArrowheads="1"/>
          </p:cNvSpPr>
          <p:nvPr>
            <p:ph type="body" idx="1"/>
          </p:nvPr>
        </p:nvSpPr>
        <p:spPr>
          <a:solidFill>
            <a:srgbClr val="FFFFFF"/>
          </a:solidFill>
          <a:ln>
            <a:solidFill>
              <a:srgbClr val="000000"/>
            </a:solidFill>
            <a:miter lim="800000"/>
            <a:headEnd/>
            <a:tailEnd/>
          </a:ln>
        </p:spPr>
        <p:txBody>
          <a:bodyPr/>
          <a:lstStyle/>
          <a:p>
            <a:endParaRPr lang="es-ES">
              <a:latin typeface="Times New Roman" pitchFamily="-112"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0482" name="Rectangle 2"/>
          <p:cNvSpPr>
            <a:spLocks noGrp="1" noRot="1" noChangeAspect="1" noChangeArrowheads="1" noTextEdit="1"/>
          </p:cNvSpPr>
          <p:nvPr>
            <p:ph type="sldImg"/>
          </p:nvPr>
        </p:nvSpPr>
        <p:spPr>
          <a:ln/>
        </p:spPr>
      </p:sp>
      <p:sp>
        <p:nvSpPr>
          <p:cNvPr id="20483" name="Rectangle 3"/>
          <p:cNvSpPr txBox="1">
            <a:spLocks noGrp="1" noChangeArrowheads="1"/>
          </p:cNvSpPr>
          <p:nvPr>
            <p:ph type="body" idx="1"/>
          </p:nvPr>
        </p:nvSpPr>
        <p:spPr>
          <a:noFill/>
        </p:spPr>
        <p:txBody>
          <a:bodyPr/>
          <a:lstStyle/>
          <a:p>
            <a:endParaRPr lang="es-ES">
              <a:latin typeface="Times New Roman" pitchFamily="-112"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9394" name="Rectangle 3074"/>
          <p:cNvSpPr>
            <a:spLocks noGrp="1" noRot="1" noChangeAspect="1" noChangeArrowheads="1" noTextEdit="1"/>
          </p:cNvSpPr>
          <p:nvPr>
            <p:ph type="sldImg"/>
          </p:nvPr>
        </p:nvSpPr>
        <p:spPr>
          <a:ln/>
        </p:spPr>
      </p:sp>
      <p:sp>
        <p:nvSpPr>
          <p:cNvPr id="59395" name="Rectangle 3075"/>
          <p:cNvSpPr txBox="1">
            <a:spLocks noGrp="1" noChangeArrowheads="1"/>
          </p:cNvSpPr>
          <p:nvPr>
            <p:ph type="body" idx="1"/>
          </p:nvPr>
        </p:nvSpPr>
        <p:spPr>
          <a:solidFill>
            <a:srgbClr val="FFFFFF"/>
          </a:solidFill>
          <a:ln>
            <a:solidFill>
              <a:srgbClr val="000000"/>
            </a:solidFill>
            <a:miter lim="800000"/>
            <a:headEnd/>
            <a:tailEnd/>
          </a:ln>
        </p:spPr>
        <p:txBody>
          <a:bodyPr/>
          <a:lstStyle/>
          <a:p>
            <a:endParaRPr lang="es-ES">
              <a:latin typeface="Times New Roman" pitchFamily="-112"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1442" name="Rectangle 3074"/>
          <p:cNvSpPr>
            <a:spLocks noGrp="1" noRot="1" noChangeAspect="1" noChangeArrowheads="1" noTextEdit="1"/>
          </p:cNvSpPr>
          <p:nvPr>
            <p:ph type="sldImg"/>
          </p:nvPr>
        </p:nvSpPr>
        <p:spPr>
          <a:ln/>
        </p:spPr>
      </p:sp>
      <p:sp>
        <p:nvSpPr>
          <p:cNvPr id="61443" name="Rectangle 3075"/>
          <p:cNvSpPr txBox="1">
            <a:spLocks noGrp="1" noChangeArrowheads="1"/>
          </p:cNvSpPr>
          <p:nvPr>
            <p:ph type="body" idx="1"/>
          </p:nvPr>
        </p:nvSpPr>
        <p:spPr>
          <a:solidFill>
            <a:srgbClr val="FFFFFF"/>
          </a:solidFill>
          <a:ln>
            <a:solidFill>
              <a:srgbClr val="000000"/>
            </a:solidFill>
            <a:miter lim="800000"/>
            <a:headEnd/>
            <a:tailEnd/>
          </a:ln>
        </p:spPr>
        <p:txBody>
          <a:bodyPr/>
          <a:lstStyle/>
          <a:p>
            <a:endParaRPr lang="es-ES">
              <a:latin typeface="Times New Roman" pitchFamily="-112"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63490" name="Rectangle 2"/>
          <p:cNvSpPr>
            <a:spLocks noGrp="1" noRot="1" noChangeAspect="1" noChangeArrowheads="1" noTextEdit="1"/>
          </p:cNvSpPr>
          <p:nvPr>
            <p:ph type="sldImg"/>
          </p:nvPr>
        </p:nvSpPr>
        <p:spPr>
          <a:ln/>
        </p:spPr>
      </p:sp>
      <p:sp>
        <p:nvSpPr>
          <p:cNvPr id="63491" name="Rectangle 3"/>
          <p:cNvSpPr txBox="1">
            <a:spLocks noGrp="1" noChangeArrowheads="1"/>
          </p:cNvSpPr>
          <p:nvPr>
            <p:ph type="body" idx="1"/>
          </p:nvPr>
        </p:nvSpPr>
        <p:spPr>
          <a:solidFill>
            <a:srgbClr val="FFFFFF"/>
          </a:solidFill>
          <a:ln w="9360">
            <a:solidFill>
              <a:srgbClr val="000000"/>
            </a:solidFill>
            <a:miter lim="800000"/>
            <a:headEnd/>
            <a:tailEnd/>
          </a:ln>
        </p:spPr>
        <p:txBody>
          <a:bodyPr wrap="none" anchor="ctr"/>
          <a:lstStyle/>
          <a:p>
            <a:endParaRPr lang="it-IT">
              <a:latin typeface="Times New Roman" pitchFamily="-112"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65538" name="Rectangle 2"/>
          <p:cNvSpPr>
            <a:spLocks noGrp="1" noRot="1" noChangeAspect="1" noChangeArrowheads="1" noTextEdit="1"/>
          </p:cNvSpPr>
          <p:nvPr>
            <p:ph type="sldImg"/>
          </p:nvPr>
        </p:nvSpPr>
        <p:spPr>
          <a:ln/>
        </p:spPr>
      </p:sp>
      <p:sp>
        <p:nvSpPr>
          <p:cNvPr id="65539" name="Rectangle 3"/>
          <p:cNvSpPr txBox="1">
            <a:spLocks noGrp="1" noChangeArrowheads="1"/>
          </p:cNvSpPr>
          <p:nvPr>
            <p:ph type="body" idx="1"/>
          </p:nvPr>
        </p:nvSpPr>
        <p:spPr>
          <a:solidFill>
            <a:srgbClr val="FFFFFF"/>
          </a:solidFill>
          <a:ln w="9360">
            <a:solidFill>
              <a:srgbClr val="000000"/>
            </a:solidFill>
            <a:miter lim="800000"/>
            <a:headEnd/>
            <a:tailEnd/>
          </a:ln>
        </p:spPr>
        <p:txBody>
          <a:bodyPr wrap="none" anchor="ctr"/>
          <a:lstStyle/>
          <a:p>
            <a:endParaRPr lang="it-IT">
              <a:latin typeface="Times New Roman" pitchFamily="-112"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67586" name="Rectangle 2"/>
          <p:cNvSpPr>
            <a:spLocks noGrp="1" noRot="1" noChangeAspect="1" noChangeArrowheads="1" noTextEdit="1"/>
          </p:cNvSpPr>
          <p:nvPr>
            <p:ph type="sldImg"/>
          </p:nvPr>
        </p:nvSpPr>
        <p:spPr>
          <a:ln/>
        </p:spPr>
      </p:sp>
      <p:sp>
        <p:nvSpPr>
          <p:cNvPr id="67587" name="Rectangle 3"/>
          <p:cNvSpPr txBox="1">
            <a:spLocks noGrp="1" noChangeArrowheads="1"/>
          </p:cNvSpPr>
          <p:nvPr>
            <p:ph type="body" idx="1"/>
          </p:nvPr>
        </p:nvSpPr>
        <p:spPr>
          <a:solidFill>
            <a:srgbClr val="FFFFFF"/>
          </a:solidFill>
          <a:ln w="9360">
            <a:solidFill>
              <a:srgbClr val="000000"/>
            </a:solidFill>
            <a:miter lim="800000"/>
            <a:headEnd/>
            <a:tailEnd/>
          </a:ln>
        </p:spPr>
        <p:txBody>
          <a:bodyPr wrap="none" anchor="ctr"/>
          <a:lstStyle/>
          <a:p>
            <a:endParaRPr lang="it-IT">
              <a:latin typeface="Times New Roman" pitchFamily="-112"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txBox="1">
            <a:spLocks noGrp="1" noChangeArrowheads="1"/>
          </p:cNvSpPr>
          <p:nvPr>
            <p:ph type="body" idx="1"/>
          </p:nvPr>
        </p:nvSpPr>
        <p:spPr>
          <a:solidFill>
            <a:srgbClr val="FFFFFF"/>
          </a:solidFill>
          <a:ln w="9360">
            <a:solidFill>
              <a:srgbClr val="000000"/>
            </a:solidFill>
            <a:miter lim="800000"/>
            <a:headEnd/>
            <a:tailEnd/>
          </a:ln>
        </p:spPr>
        <p:txBody>
          <a:bodyPr wrap="none" anchor="ctr"/>
          <a:lstStyle/>
          <a:p>
            <a:endParaRPr lang="it-IT">
              <a:latin typeface="Times New Roman" pitchFamily="-112"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71682" name="Rectangle 2"/>
          <p:cNvSpPr>
            <a:spLocks noGrp="1" noRot="1" noChangeAspect="1" noChangeArrowheads="1" noTextEdit="1"/>
          </p:cNvSpPr>
          <p:nvPr>
            <p:ph type="sldImg"/>
          </p:nvPr>
        </p:nvSpPr>
        <p:spPr>
          <a:ln/>
        </p:spPr>
      </p:sp>
      <p:sp>
        <p:nvSpPr>
          <p:cNvPr id="71683" name="Rectangle 3"/>
          <p:cNvSpPr txBox="1">
            <a:spLocks noGrp="1" noChangeArrowheads="1"/>
          </p:cNvSpPr>
          <p:nvPr>
            <p:ph type="body" idx="1"/>
          </p:nvPr>
        </p:nvSpPr>
        <p:spPr>
          <a:solidFill>
            <a:srgbClr val="FFFFFF"/>
          </a:solidFill>
          <a:ln w="9360">
            <a:solidFill>
              <a:srgbClr val="000000"/>
            </a:solidFill>
            <a:miter lim="800000"/>
            <a:headEnd/>
            <a:tailEnd/>
          </a:ln>
        </p:spPr>
        <p:txBody>
          <a:bodyPr wrap="none" anchor="ctr"/>
          <a:lstStyle/>
          <a:p>
            <a:endParaRPr lang="it-IT">
              <a:latin typeface="Times New Roman" pitchFamily="-112"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73730" name="Rectangle 2"/>
          <p:cNvSpPr>
            <a:spLocks noGrp="1" noRot="1" noChangeAspect="1" noChangeArrowheads="1" noTextEdit="1"/>
          </p:cNvSpPr>
          <p:nvPr>
            <p:ph type="sldImg"/>
          </p:nvPr>
        </p:nvSpPr>
        <p:spPr>
          <a:ln/>
        </p:spPr>
      </p:sp>
      <p:sp>
        <p:nvSpPr>
          <p:cNvPr id="73731" name="Rectangle 3"/>
          <p:cNvSpPr txBox="1">
            <a:spLocks noGrp="1" noChangeArrowheads="1"/>
          </p:cNvSpPr>
          <p:nvPr>
            <p:ph type="body" idx="1"/>
          </p:nvPr>
        </p:nvSpPr>
        <p:spPr>
          <a:solidFill>
            <a:srgbClr val="FFFFFF"/>
          </a:solidFill>
          <a:ln w="9360">
            <a:solidFill>
              <a:srgbClr val="000000"/>
            </a:solidFill>
            <a:miter lim="800000"/>
            <a:headEnd/>
            <a:tailEnd/>
          </a:ln>
        </p:spPr>
        <p:txBody>
          <a:bodyPr wrap="none" anchor="ctr"/>
          <a:lstStyle/>
          <a:p>
            <a:endParaRPr lang="it-IT">
              <a:latin typeface="Times New Roman" pitchFamily="-112"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75778" name="Rectangle 1"/>
          <p:cNvSpPr>
            <a:spLocks noGrp="1" noRot="1" noChangeAspect="1" noChangeArrowheads="1" noTextEdit="1"/>
          </p:cNvSpPr>
          <p:nvPr>
            <p:ph type="sldImg"/>
          </p:nvPr>
        </p:nvSpPr>
        <p:spPr>
          <a:ln/>
        </p:spPr>
      </p:sp>
      <p:sp>
        <p:nvSpPr>
          <p:cNvPr id="75779" name="Rectangle 2"/>
          <p:cNvSpPr txBox="1">
            <a:spLocks noGrp="1" noChangeArrowheads="1"/>
          </p:cNvSpPr>
          <p:nvPr>
            <p:ph type="body" idx="1"/>
          </p:nvPr>
        </p:nvSpPr>
        <p:spPr>
          <a:solidFill>
            <a:srgbClr val="FFFFFF"/>
          </a:solidFill>
          <a:ln w="9360">
            <a:solidFill>
              <a:srgbClr val="000000"/>
            </a:solidFill>
            <a:miter lim="800000"/>
            <a:headEnd/>
            <a:tailEnd/>
          </a:ln>
        </p:spPr>
        <p:txBody>
          <a:bodyPr wrap="none" anchor="ctr"/>
          <a:lstStyle/>
          <a:p>
            <a:endParaRPr lang="it-IT">
              <a:latin typeface="Times New Roman" pitchFamily="-112"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77826" name="Rectangle 1"/>
          <p:cNvSpPr>
            <a:spLocks noGrp="1" noRot="1" noChangeAspect="1" noChangeArrowheads="1" noTextEdit="1"/>
          </p:cNvSpPr>
          <p:nvPr>
            <p:ph type="sldImg"/>
          </p:nvPr>
        </p:nvSpPr>
        <p:spPr>
          <a:ln/>
        </p:spPr>
      </p:sp>
      <p:sp>
        <p:nvSpPr>
          <p:cNvPr id="77827" name="Rectangle 2"/>
          <p:cNvSpPr txBox="1">
            <a:spLocks noGrp="1" noChangeArrowheads="1"/>
          </p:cNvSpPr>
          <p:nvPr>
            <p:ph type="body" idx="1"/>
          </p:nvPr>
        </p:nvSpPr>
        <p:spPr>
          <a:solidFill>
            <a:srgbClr val="FFFFFF"/>
          </a:solidFill>
          <a:ln w="9360">
            <a:solidFill>
              <a:srgbClr val="000000"/>
            </a:solidFill>
            <a:miter lim="800000"/>
            <a:headEnd/>
            <a:tailEnd/>
          </a:ln>
        </p:spPr>
        <p:txBody>
          <a:bodyPr wrap="none" anchor="ctr"/>
          <a:lstStyle/>
          <a:p>
            <a:endParaRPr lang="it-IT">
              <a:latin typeface="Times New Roman" pitchFamily="-112"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30" name="Rectangle 2"/>
          <p:cNvSpPr>
            <a:spLocks noGrp="1" noRot="1" noChangeAspect="1" noChangeArrowheads="1" noTextEdit="1"/>
          </p:cNvSpPr>
          <p:nvPr>
            <p:ph type="sldImg"/>
          </p:nvPr>
        </p:nvSpPr>
        <p:spPr>
          <a:ln/>
        </p:spPr>
      </p:sp>
      <p:sp>
        <p:nvSpPr>
          <p:cNvPr id="22531" name="Rectangle 3"/>
          <p:cNvSpPr txBox="1">
            <a:spLocks noGrp="1" noChangeArrowheads="1"/>
          </p:cNvSpPr>
          <p:nvPr>
            <p:ph type="body" idx="1"/>
          </p:nvPr>
        </p:nvSpPr>
        <p:spPr>
          <a:noFill/>
        </p:spPr>
        <p:txBody>
          <a:bodyPr/>
          <a:lstStyle/>
          <a:p>
            <a:endParaRPr lang="es-ES">
              <a:latin typeface="Times New Roman" pitchFamily="-112"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9874" name="Rectangle 2"/>
          <p:cNvSpPr>
            <a:spLocks noGrp="1" noRot="1" noChangeAspect="1" noChangeArrowheads="1" noTextEdit="1"/>
          </p:cNvSpPr>
          <p:nvPr>
            <p:ph type="sldImg"/>
          </p:nvPr>
        </p:nvSpPr>
        <p:spPr>
          <a:ln/>
        </p:spPr>
      </p:sp>
      <p:sp>
        <p:nvSpPr>
          <p:cNvPr id="79875" name="Rectangle 3"/>
          <p:cNvSpPr txBox="1">
            <a:spLocks noGrp="1" noChangeArrowheads="1"/>
          </p:cNvSpPr>
          <p:nvPr>
            <p:ph type="body" idx="1"/>
          </p:nvPr>
        </p:nvSpPr>
        <p:spPr>
          <a:solidFill>
            <a:srgbClr val="FFFFFF"/>
          </a:solidFill>
          <a:ln>
            <a:solidFill>
              <a:srgbClr val="000000"/>
            </a:solidFill>
            <a:miter lim="800000"/>
            <a:headEnd/>
            <a:tailEnd/>
          </a:ln>
        </p:spPr>
        <p:txBody>
          <a:bodyPr/>
          <a:lstStyle/>
          <a:p>
            <a:endParaRPr lang="it-IT">
              <a:latin typeface="Times New Roman" pitchFamily="-112"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1922" name="Rectangle 2"/>
          <p:cNvSpPr>
            <a:spLocks noGrp="1" noRot="1" noChangeAspect="1" noChangeArrowheads="1" noTextEdit="1"/>
          </p:cNvSpPr>
          <p:nvPr>
            <p:ph type="sldImg"/>
          </p:nvPr>
        </p:nvSpPr>
        <p:spPr>
          <a:ln/>
        </p:spPr>
      </p:sp>
      <p:sp>
        <p:nvSpPr>
          <p:cNvPr id="81923" name="Rectangle 3"/>
          <p:cNvSpPr txBox="1">
            <a:spLocks noGrp="1" noChangeArrowheads="1"/>
          </p:cNvSpPr>
          <p:nvPr>
            <p:ph type="body" idx="1"/>
          </p:nvPr>
        </p:nvSpPr>
        <p:spPr>
          <a:solidFill>
            <a:srgbClr val="FFFFFF"/>
          </a:solidFill>
          <a:ln>
            <a:solidFill>
              <a:srgbClr val="000000"/>
            </a:solidFill>
            <a:miter lim="800000"/>
            <a:headEnd/>
            <a:tailEnd/>
          </a:ln>
        </p:spPr>
        <p:txBody>
          <a:bodyPr/>
          <a:lstStyle/>
          <a:p>
            <a:endParaRPr lang="it-IT">
              <a:latin typeface="Times New Roman" pitchFamily="-112"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ln/>
        </p:spPr>
      </p:sp>
      <p:sp>
        <p:nvSpPr>
          <p:cNvPr id="83971" name="Rectangle 3"/>
          <p:cNvSpPr txBox="1">
            <a:spLocks noGrp="1" noChangeArrowheads="1"/>
          </p:cNvSpPr>
          <p:nvPr>
            <p:ph type="body" idx="1"/>
          </p:nvPr>
        </p:nvSpPr>
        <p:spPr>
          <a:solidFill>
            <a:srgbClr val="FFFFFF"/>
          </a:solidFill>
          <a:ln>
            <a:solidFill>
              <a:srgbClr val="000000"/>
            </a:solidFill>
            <a:miter lim="800000"/>
            <a:headEnd/>
            <a:tailEnd/>
          </a:ln>
        </p:spPr>
        <p:txBody>
          <a:bodyPr/>
          <a:lstStyle/>
          <a:p>
            <a:endParaRPr lang="it-IT">
              <a:latin typeface="Times New Roman" pitchFamily="-112" charset="0"/>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6018" name="Rectangle 2"/>
          <p:cNvSpPr>
            <a:spLocks noGrp="1" noRot="1" noChangeAspect="1" noChangeArrowheads="1" noTextEdit="1"/>
          </p:cNvSpPr>
          <p:nvPr>
            <p:ph type="sldImg"/>
          </p:nvPr>
        </p:nvSpPr>
        <p:spPr>
          <a:ln/>
        </p:spPr>
      </p:sp>
      <p:sp>
        <p:nvSpPr>
          <p:cNvPr id="86019" name="Rectangle 3"/>
          <p:cNvSpPr txBox="1">
            <a:spLocks noGrp="1" noChangeArrowheads="1"/>
          </p:cNvSpPr>
          <p:nvPr>
            <p:ph type="body" idx="1"/>
          </p:nvPr>
        </p:nvSpPr>
        <p:spPr>
          <a:solidFill>
            <a:srgbClr val="FFFFFF"/>
          </a:solidFill>
          <a:ln>
            <a:solidFill>
              <a:srgbClr val="000000"/>
            </a:solidFill>
            <a:miter lim="800000"/>
            <a:headEnd/>
            <a:tailEnd/>
          </a:ln>
        </p:spPr>
        <p:txBody>
          <a:bodyPr/>
          <a:lstStyle/>
          <a:p>
            <a:endParaRPr lang="it-IT">
              <a:latin typeface="Times New Roman" pitchFamily="-112" charset="0"/>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8066" name="Rectangle 2"/>
          <p:cNvSpPr>
            <a:spLocks noGrp="1" noRot="1" noChangeAspect="1" noChangeArrowheads="1" noTextEdit="1"/>
          </p:cNvSpPr>
          <p:nvPr>
            <p:ph type="sldImg"/>
          </p:nvPr>
        </p:nvSpPr>
        <p:spPr>
          <a:ln/>
        </p:spPr>
      </p:sp>
      <p:sp>
        <p:nvSpPr>
          <p:cNvPr id="88067" name="Rectangle 3"/>
          <p:cNvSpPr txBox="1">
            <a:spLocks noGrp="1" noChangeArrowheads="1"/>
          </p:cNvSpPr>
          <p:nvPr>
            <p:ph type="body" idx="1"/>
          </p:nvPr>
        </p:nvSpPr>
        <p:spPr>
          <a:solidFill>
            <a:srgbClr val="FFFFFF"/>
          </a:solidFill>
          <a:ln>
            <a:solidFill>
              <a:srgbClr val="000000"/>
            </a:solidFill>
            <a:miter lim="800000"/>
            <a:headEnd/>
            <a:tailEnd/>
          </a:ln>
        </p:spPr>
        <p:txBody>
          <a:bodyPr/>
          <a:lstStyle/>
          <a:p>
            <a:endParaRPr lang="it-IT">
              <a:latin typeface="Times New Roman" pitchFamily="-112" charset="0"/>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0114" name="Rectangle 2"/>
          <p:cNvSpPr>
            <a:spLocks noGrp="1" noRot="1" noChangeAspect="1" noChangeArrowheads="1" noTextEdit="1"/>
          </p:cNvSpPr>
          <p:nvPr>
            <p:ph type="sldImg"/>
          </p:nvPr>
        </p:nvSpPr>
        <p:spPr>
          <a:ln/>
        </p:spPr>
      </p:sp>
      <p:sp>
        <p:nvSpPr>
          <p:cNvPr id="90115" name="Rectangle 3"/>
          <p:cNvSpPr txBox="1">
            <a:spLocks noGrp="1" noChangeArrowheads="1"/>
          </p:cNvSpPr>
          <p:nvPr>
            <p:ph type="body" idx="1"/>
          </p:nvPr>
        </p:nvSpPr>
        <p:spPr>
          <a:solidFill>
            <a:srgbClr val="FFFFFF"/>
          </a:solidFill>
          <a:ln>
            <a:solidFill>
              <a:srgbClr val="000000"/>
            </a:solidFill>
            <a:miter lim="800000"/>
            <a:headEnd/>
            <a:tailEnd/>
          </a:ln>
        </p:spPr>
        <p:txBody>
          <a:bodyPr/>
          <a:lstStyle/>
          <a:p>
            <a:endParaRPr lang="it-IT">
              <a:latin typeface="Times New Roman" pitchFamily="-112" charset="0"/>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2162" name="Rectangle 2"/>
          <p:cNvSpPr>
            <a:spLocks noGrp="1" noRot="1" noChangeAspect="1" noChangeArrowheads="1" noTextEdit="1"/>
          </p:cNvSpPr>
          <p:nvPr>
            <p:ph type="sldImg"/>
          </p:nvPr>
        </p:nvSpPr>
        <p:spPr>
          <a:ln/>
        </p:spPr>
      </p:sp>
      <p:sp>
        <p:nvSpPr>
          <p:cNvPr id="92163" name="Rectangle 3"/>
          <p:cNvSpPr txBox="1">
            <a:spLocks noGrp="1" noChangeArrowheads="1"/>
          </p:cNvSpPr>
          <p:nvPr>
            <p:ph type="body" idx="1"/>
          </p:nvPr>
        </p:nvSpPr>
        <p:spPr>
          <a:solidFill>
            <a:srgbClr val="FFFFFF"/>
          </a:solidFill>
          <a:ln>
            <a:solidFill>
              <a:srgbClr val="000000"/>
            </a:solidFill>
            <a:miter lim="800000"/>
            <a:headEnd/>
            <a:tailEnd/>
          </a:ln>
        </p:spPr>
        <p:txBody>
          <a:bodyPr/>
          <a:lstStyle/>
          <a:p>
            <a:endParaRPr lang="it-IT">
              <a:latin typeface="Times New Roman" pitchFamily="-112" charset="0"/>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4210" name="Rectangle 2"/>
          <p:cNvSpPr>
            <a:spLocks noGrp="1" noRot="1" noChangeAspect="1" noChangeArrowheads="1" noTextEdit="1"/>
          </p:cNvSpPr>
          <p:nvPr>
            <p:ph type="sldImg"/>
          </p:nvPr>
        </p:nvSpPr>
        <p:spPr>
          <a:ln/>
        </p:spPr>
      </p:sp>
      <p:sp>
        <p:nvSpPr>
          <p:cNvPr id="94211" name="Rectangle 3"/>
          <p:cNvSpPr txBox="1">
            <a:spLocks noGrp="1" noChangeArrowheads="1"/>
          </p:cNvSpPr>
          <p:nvPr>
            <p:ph type="body" idx="1"/>
          </p:nvPr>
        </p:nvSpPr>
        <p:spPr>
          <a:solidFill>
            <a:srgbClr val="FFFFFF"/>
          </a:solidFill>
          <a:ln>
            <a:solidFill>
              <a:srgbClr val="000000"/>
            </a:solidFill>
            <a:miter lim="800000"/>
            <a:headEnd/>
            <a:tailEnd/>
          </a:ln>
        </p:spPr>
        <p:txBody>
          <a:bodyPr/>
          <a:lstStyle/>
          <a:p>
            <a:endParaRPr lang="it-IT">
              <a:latin typeface="Times New Roman" pitchFamily="-112" charset="0"/>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6258" name="Rectangle 2"/>
          <p:cNvSpPr>
            <a:spLocks noGrp="1" noRot="1" noChangeAspect="1" noChangeArrowheads="1" noTextEdit="1"/>
          </p:cNvSpPr>
          <p:nvPr>
            <p:ph type="sldImg"/>
          </p:nvPr>
        </p:nvSpPr>
        <p:spPr>
          <a:ln/>
        </p:spPr>
      </p:sp>
      <p:sp>
        <p:nvSpPr>
          <p:cNvPr id="96259" name="Rectangle 3"/>
          <p:cNvSpPr txBox="1">
            <a:spLocks noGrp="1" noChangeArrowheads="1"/>
          </p:cNvSpPr>
          <p:nvPr>
            <p:ph type="body" idx="1"/>
          </p:nvPr>
        </p:nvSpPr>
        <p:spPr>
          <a:solidFill>
            <a:srgbClr val="FFFFFF"/>
          </a:solidFill>
          <a:ln>
            <a:solidFill>
              <a:srgbClr val="000000"/>
            </a:solidFill>
            <a:miter lim="800000"/>
            <a:headEnd/>
            <a:tailEnd/>
          </a:ln>
        </p:spPr>
        <p:txBody>
          <a:bodyPr/>
          <a:lstStyle/>
          <a:p>
            <a:endParaRPr lang="it-IT">
              <a:latin typeface="Times New Roman" pitchFamily="-112" charset="0"/>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8306" name="Rectangle 2050"/>
          <p:cNvSpPr>
            <a:spLocks noGrp="1" noRot="1" noChangeAspect="1" noChangeArrowheads="1" noTextEdit="1"/>
          </p:cNvSpPr>
          <p:nvPr>
            <p:ph type="sldImg"/>
          </p:nvPr>
        </p:nvSpPr>
        <p:spPr>
          <a:ln/>
        </p:spPr>
      </p:sp>
      <p:sp>
        <p:nvSpPr>
          <p:cNvPr id="98307" name="Rectangle 2051"/>
          <p:cNvSpPr txBox="1">
            <a:spLocks noGrp="1" noChangeArrowheads="1"/>
          </p:cNvSpPr>
          <p:nvPr>
            <p:ph type="body" idx="1"/>
          </p:nvPr>
        </p:nvSpPr>
        <p:spPr>
          <a:solidFill>
            <a:srgbClr val="FFFFFF"/>
          </a:solidFill>
          <a:ln>
            <a:solidFill>
              <a:srgbClr val="000000"/>
            </a:solidFill>
            <a:miter lim="800000"/>
            <a:headEnd/>
            <a:tailEnd/>
          </a:ln>
        </p:spPr>
        <p:txBody>
          <a:bodyPr/>
          <a:lstStyle/>
          <a:p>
            <a:endParaRPr lang="it-IT">
              <a:latin typeface="Times New Roman" pitchFamily="-112"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4578" name="Rectangle 2"/>
          <p:cNvSpPr>
            <a:spLocks noGrp="1" noRot="1" noChangeAspect="1" noChangeArrowheads="1" noTextEdit="1"/>
          </p:cNvSpPr>
          <p:nvPr>
            <p:ph type="sldImg"/>
          </p:nvPr>
        </p:nvSpPr>
        <p:spPr>
          <a:ln/>
        </p:spPr>
      </p:sp>
      <p:sp>
        <p:nvSpPr>
          <p:cNvPr id="24579" name="Rectangle 3"/>
          <p:cNvSpPr txBox="1">
            <a:spLocks noGrp="1" noChangeArrowheads="1"/>
          </p:cNvSpPr>
          <p:nvPr>
            <p:ph type="body" idx="1"/>
          </p:nvPr>
        </p:nvSpPr>
        <p:spPr>
          <a:noFill/>
        </p:spPr>
        <p:txBody>
          <a:bodyPr/>
          <a:lstStyle/>
          <a:p>
            <a:endParaRPr lang="es-ES">
              <a:latin typeface="Times New Roman" pitchFamily="-112" charset="0"/>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0354" name="Rectangle 2"/>
          <p:cNvSpPr>
            <a:spLocks noGrp="1" noRot="1" noChangeAspect="1" noChangeArrowheads="1" noTextEdit="1"/>
          </p:cNvSpPr>
          <p:nvPr>
            <p:ph type="sldImg"/>
          </p:nvPr>
        </p:nvSpPr>
        <p:spPr>
          <a:ln/>
        </p:spPr>
      </p:sp>
      <p:sp>
        <p:nvSpPr>
          <p:cNvPr id="100355" name="Rectangle 3"/>
          <p:cNvSpPr txBox="1">
            <a:spLocks noGrp="1" noChangeArrowheads="1"/>
          </p:cNvSpPr>
          <p:nvPr>
            <p:ph type="body" idx="1"/>
          </p:nvPr>
        </p:nvSpPr>
        <p:spPr>
          <a:solidFill>
            <a:srgbClr val="FFFFFF"/>
          </a:solidFill>
          <a:ln>
            <a:solidFill>
              <a:srgbClr val="000000"/>
            </a:solidFill>
            <a:miter lim="800000"/>
            <a:headEnd/>
            <a:tailEnd/>
          </a:ln>
        </p:spPr>
        <p:txBody>
          <a:bodyPr/>
          <a:lstStyle/>
          <a:p>
            <a:endParaRPr lang="it-IT">
              <a:latin typeface="Times New Roman" pitchFamily="-112" charset="0"/>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3426" name="Rectangle 2"/>
          <p:cNvSpPr>
            <a:spLocks noGrp="1" noRot="1" noChangeAspect="1" noChangeArrowheads="1" noTextEdit="1"/>
          </p:cNvSpPr>
          <p:nvPr>
            <p:ph type="sldImg"/>
          </p:nvPr>
        </p:nvSpPr>
        <p:spPr>
          <a:ln/>
        </p:spPr>
      </p:sp>
      <p:sp>
        <p:nvSpPr>
          <p:cNvPr id="103427" name="Rectangle 3"/>
          <p:cNvSpPr txBox="1">
            <a:spLocks noGrp="1" noChangeArrowheads="1"/>
          </p:cNvSpPr>
          <p:nvPr>
            <p:ph type="body" idx="1"/>
          </p:nvPr>
        </p:nvSpPr>
        <p:spPr>
          <a:solidFill>
            <a:srgbClr val="FFFFFF"/>
          </a:solidFill>
          <a:ln>
            <a:solidFill>
              <a:srgbClr val="000000"/>
            </a:solidFill>
            <a:miter lim="800000"/>
            <a:headEnd/>
            <a:tailEnd/>
          </a:ln>
        </p:spPr>
        <p:txBody>
          <a:bodyPr/>
          <a:lstStyle/>
          <a:p>
            <a:endParaRPr lang="it-IT">
              <a:latin typeface="Times New Roman" pitchFamily="-112" charset="0"/>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5474" name="Rectangle 2"/>
          <p:cNvSpPr>
            <a:spLocks noGrp="1" noRot="1" noChangeAspect="1" noChangeArrowheads="1" noTextEdit="1"/>
          </p:cNvSpPr>
          <p:nvPr>
            <p:ph type="sldImg"/>
          </p:nvPr>
        </p:nvSpPr>
        <p:spPr>
          <a:ln/>
        </p:spPr>
      </p:sp>
      <p:sp>
        <p:nvSpPr>
          <p:cNvPr id="105475" name="Rectangle 3"/>
          <p:cNvSpPr txBox="1">
            <a:spLocks noGrp="1" noChangeArrowheads="1"/>
          </p:cNvSpPr>
          <p:nvPr>
            <p:ph type="body" idx="1"/>
          </p:nvPr>
        </p:nvSpPr>
        <p:spPr>
          <a:solidFill>
            <a:srgbClr val="FFFFFF"/>
          </a:solidFill>
          <a:ln>
            <a:solidFill>
              <a:srgbClr val="000000"/>
            </a:solidFill>
            <a:miter lim="800000"/>
            <a:headEnd/>
            <a:tailEnd/>
          </a:ln>
        </p:spPr>
        <p:txBody>
          <a:bodyPr/>
          <a:lstStyle/>
          <a:p>
            <a:endParaRPr lang="it-IT">
              <a:latin typeface="Times New Roman" pitchFamily="-112" charset="0"/>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7522" name="Rectangle 2"/>
          <p:cNvSpPr>
            <a:spLocks noGrp="1" noRot="1" noChangeAspect="1" noChangeArrowheads="1" noTextEdit="1"/>
          </p:cNvSpPr>
          <p:nvPr>
            <p:ph type="sldImg"/>
          </p:nvPr>
        </p:nvSpPr>
        <p:spPr>
          <a:ln/>
        </p:spPr>
      </p:sp>
      <p:sp>
        <p:nvSpPr>
          <p:cNvPr id="107523" name="Rectangle 3"/>
          <p:cNvSpPr txBox="1">
            <a:spLocks noGrp="1" noChangeArrowheads="1"/>
          </p:cNvSpPr>
          <p:nvPr>
            <p:ph type="body" idx="1"/>
          </p:nvPr>
        </p:nvSpPr>
        <p:spPr>
          <a:solidFill>
            <a:srgbClr val="FFFFFF"/>
          </a:solidFill>
          <a:ln>
            <a:solidFill>
              <a:srgbClr val="000000"/>
            </a:solidFill>
            <a:miter lim="800000"/>
            <a:headEnd/>
            <a:tailEnd/>
          </a:ln>
        </p:spPr>
        <p:txBody>
          <a:bodyPr/>
          <a:lstStyle/>
          <a:p>
            <a:endParaRPr lang="it-IT">
              <a:latin typeface="Times New Roman" pitchFamily="-112" charset="0"/>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9570" name="Rectangle 2"/>
          <p:cNvSpPr>
            <a:spLocks noGrp="1" noRot="1" noChangeAspect="1" noChangeArrowheads="1" noTextEdit="1"/>
          </p:cNvSpPr>
          <p:nvPr>
            <p:ph type="sldImg"/>
          </p:nvPr>
        </p:nvSpPr>
        <p:spPr>
          <a:ln/>
        </p:spPr>
      </p:sp>
      <p:sp>
        <p:nvSpPr>
          <p:cNvPr id="109571" name="Rectangle 3"/>
          <p:cNvSpPr txBox="1">
            <a:spLocks noGrp="1" noChangeArrowheads="1"/>
          </p:cNvSpPr>
          <p:nvPr>
            <p:ph type="body" idx="1"/>
          </p:nvPr>
        </p:nvSpPr>
        <p:spPr>
          <a:solidFill>
            <a:srgbClr val="FFFFFF"/>
          </a:solidFill>
          <a:ln>
            <a:solidFill>
              <a:srgbClr val="000000"/>
            </a:solidFill>
            <a:miter lim="800000"/>
            <a:headEnd/>
            <a:tailEnd/>
          </a:ln>
        </p:spPr>
        <p:txBody>
          <a:bodyPr/>
          <a:lstStyle/>
          <a:p>
            <a:endParaRPr lang="it-IT">
              <a:latin typeface="Times New Roman" pitchFamily="-112" charset="0"/>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1618" name="Rectangle 2"/>
          <p:cNvSpPr>
            <a:spLocks noGrp="1" noRot="1" noChangeAspect="1" noChangeArrowheads="1" noTextEdit="1"/>
          </p:cNvSpPr>
          <p:nvPr>
            <p:ph type="sldImg"/>
          </p:nvPr>
        </p:nvSpPr>
        <p:spPr>
          <a:ln/>
        </p:spPr>
      </p:sp>
      <p:sp>
        <p:nvSpPr>
          <p:cNvPr id="111619" name="Rectangle 3"/>
          <p:cNvSpPr txBox="1">
            <a:spLocks noGrp="1" noChangeArrowheads="1"/>
          </p:cNvSpPr>
          <p:nvPr>
            <p:ph type="body" idx="1"/>
          </p:nvPr>
        </p:nvSpPr>
        <p:spPr>
          <a:solidFill>
            <a:srgbClr val="FFFFFF"/>
          </a:solidFill>
          <a:ln>
            <a:solidFill>
              <a:srgbClr val="000000"/>
            </a:solidFill>
            <a:miter lim="800000"/>
            <a:headEnd/>
            <a:tailEnd/>
          </a:ln>
        </p:spPr>
        <p:txBody>
          <a:bodyPr/>
          <a:lstStyle/>
          <a:p>
            <a:endParaRPr lang="it-IT">
              <a:latin typeface="Times New Roman" pitchFamily="-112" charset="0"/>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3666" name="Rectangle 2"/>
          <p:cNvSpPr>
            <a:spLocks noGrp="1" noRot="1" noChangeAspect="1" noChangeArrowheads="1" noTextEdit="1"/>
          </p:cNvSpPr>
          <p:nvPr>
            <p:ph type="sldImg"/>
          </p:nvPr>
        </p:nvSpPr>
        <p:spPr>
          <a:ln/>
        </p:spPr>
      </p:sp>
      <p:sp>
        <p:nvSpPr>
          <p:cNvPr id="113667" name="Rectangle 3"/>
          <p:cNvSpPr txBox="1">
            <a:spLocks noGrp="1" noChangeArrowheads="1"/>
          </p:cNvSpPr>
          <p:nvPr>
            <p:ph type="body" idx="1"/>
          </p:nvPr>
        </p:nvSpPr>
        <p:spPr>
          <a:solidFill>
            <a:srgbClr val="FFFFFF"/>
          </a:solidFill>
          <a:ln>
            <a:solidFill>
              <a:srgbClr val="000000"/>
            </a:solidFill>
            <a:miter lim="800000"/>
            <a:headEnd/>
            <a:tailEnd/>
          </a:ln>
        </p:spPr>
        <p:txBody>
          <a:bodyPr/>
          <a:lstStyle/>
          <a:p>
            <a:endParaRPr lang="it-IT">
              <a:latin typeface="Times New Roman" pitchFamily="-112" charset="0"/>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5714" name="Rectangle 2"/>
          <p:cNvSpPr>
            <a:spLocks noGrp="1" noRot="1" noChangeAspect="1" noChangeArrowheads="1" noTextEdit="1"/>
          </p:cNvSpPr>
          <p:nvPr>
            <p:ph type="sldImg"/>
          </p:nvPr>
        </p:nvSpPr>
        <p:spPr>
          <a:ln/>
        </p:spPr>
      </p:sp>
      <p:sp>
        <p:nvSpPr>
          <p:cNvPr id="115715" name="Rectangle 3"/>
          <p:cNvSpPr txBox="1">
            <a:spLocks noGrp="1" noChangeArrowheads="1"/>
          </p:cNvSpPr>
          <p:nvPr>
            <p:ph type="body" idx="1"/>
          </p:nvPr>
        </p:nvSpPr>
        <p:spPr>
          <a:solidFill>
            <a:srgbClr val="FFFFFF"/>
          </a:solidFill>
          <a:ln>
            <a:solidFill>
              <a:srgbClr val="000000"/>
            </a:solidFill>
            <a:miter lim="800000"/>
            <a:headEnd/>
            <a:tailEnd/>
          </a:ln>
        </p:spPr>
        <p:txBody>
          <a:bodyPr/>
          <a:lstStyle/>
          <a:p>
            <a:endParaRPr lang="it-IT">
              <a:latin typeface="Times New Roman" pitchFamily="-112" charset="0"/>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7762" name="Rectangle 2"/>
          <p:cNvSpPr>
            <a:spLocks noGrp="1" noRot="1" noChangeAspect="1" noChangeArrowheads="1" noTextEdit="1"/>
          </p:cNvSpPr>
          <p:nvPr>
            <p:ph type="sldImg"/>
          </p:nvPr>
        </p:nvSpPr>
        <p:spPr>
          <a:ln/>
        </p:spPr>
      </p:sp>
      <p:sp>
        <p:nvSpPr>
          <p:cNvPr id="117763" name="Rectangle 3"/>
          <p:cNvSpPr txBox="1">
            <a:spLocks noGrp="1" noChangeArrowheads="1"/>
          </p:cNvSpPr>
          <p:nvPr>
            <p:ph type="body" idx="1"/>
          </p:nvPr>
        </p:nvSpPr>
        <p:spPr>
          <a:solidFill>
            <a:srgbClr val="FFFFFF"/>
          </a:solidFill>
          <a:ln>
            <a:solidFill>
              <a:srgbClr val="000000"/>
            </a:solidFill>
            <a:miter lim="800000"/>
            <a:headEnd/>
            <a:tailEnd/>
          </a:ln>
        </p:spPr>
        <p:txBody>
          <a:bodyPr/>
          <a:lstStyle/>
          <a:p>
            <a:endParaRPr lang="it-IT">
              <a:latin typeface="Times New Roman" pitchFamily="-112" charset="0"/>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9810" name="Rectangle 2"/>
          <p:cNvSpPr>
            <a:spLocks noGrp="1" noRot="1" noChangeAspect="1" noChangeArrowheads="1" noTextEdit="1"/>
          </p:cNvSpPr>
          <p:nvPr>
            <p:ph type="sldImg"/>
          </p:nvPr>
        </p:nvSpPr>
        <p:spPr>
          <a:ln/>
        </p:spPr>
      </p:sp>
      <p:sp>
        <p:nvSpPr>
          <p:cNvPr id="119811" name="Rectangle 3"/>
          <p:cNvSpPr txBox="1">
            <a:spLocks noGrp="1" noChangeArrowheads="1"/>
          </p:cNvSpPr>
          <p:nvPr>
            <p:ph type="body" idx="1"/>
          </p:nvPr>
        </p:nvSpPr>
        <p:spPr>
          <a:solidFill>
            <a:srgbClr val="FFFFFF"/>
          </a:solidFill>
          <a:ln>
            <a:solidFill>
              <a:srgbClr val="000000"/>
            </a:solidFill>
            <a:miter lim="800000"/>
            <a:headEnd/>
            <a:tailEnd/>
          </a:ln>
        </p:spPr>
        <p:txBody>
          <a:bodyPr/>
          <a:lstStyle/>
          <a:p>
            <a:endParaRPr lang="it-IT">
              <a:latin typeface="Times New Roman" pitchFamily="-112"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6626" name="Rectangle 2"/>
          <p:cNvSpPr>
            <a:spLocks noGrp="1" noRot="1" noChangeAspect="1" noChangeArrowheads="1" noTextEdit="1"/>
          </p:cNvSpPr>
          <p:nvPr>
            <p:ph type="sldImg"/>
          </p:nvPr>
        </p:nvSpPr>
        <p:spPr>
          <a:ln/>
        </p:spPr>
      </p:sp>
      <p:sp>
        <p:nvSpPr>
          <p:cNvPr id="26627" name="Rectangle 3"/>
          <p:cNvSpPr txBox="1">
            <a:spLocks noGrp="1" noChangeArrowheads="1"/>
          </p:cNvSpPr>
          <p:nvPr>
            <p:ph type="body" idx="1"/>
          </p:nvPr>
        </p:nvSpPr>
        <p:spPr>
          <a:noFill/>
        </p:spPr>
        <p:txBody>
          <a:bodyPr/>
          <a:lstStyle/>
          <a:p>
            <a:endParaRPr lang="es-ES">
              <a:latin typeface="Times New Roman" pitchFamily="-112" charset="0"/>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1858" name="Rectangle 2"/>
          <p:cNvSpPr>
            <a:spLocks noGrp="1" noRot="1" noChangeAspect="1" noChangeArrowheads="1" noTextEdit="1"/>
          </p:cNvSpPr>
          <p:nvPr>
            <p:ph type="sldImg"/>
          </p:nvPr>
        </p:nvSpPr>
        <p:spPr>
          <a:ln/>
        </p:spPr>
      </p:sp>
      <p:sp>
        <p:nvSpPr>
          <p:cNvPr id="121859" name="Rectangle 3"/>
          <p:cNvSpPr txBox="1">
            <a:spLocks noGrp="1" noChangeArrowheads="1"/>
          </p:cNvSpPr>
          <p:nvPr>
            <p:ph type="body" idx="1"/>
          </p:nvPr>
        </p:nvSpPr>
        <p:spPr>
          <a:solidFill>
            <a:srgbClr val="FFFFFF"/>
          </a:solidFill>
          <a:ln>
            <a:solidFill>
              <a:srgbClr val="000000"/>
            </a:solidFill>
            <a:miter lim="800000"/>
            <a:headEnd/>
            <a:tailEnd/>
          </a:ln>
        </p:spPr>
        <p:txBody>
          <a:bodyPr/>
          <a:lstStyle/>
          <a:p>
            <a:endParaRPr lang="it-IT">
              <a:latin typeface="Times New Roman" pitchFamily="-112" charset="0"/>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3906" name="Rectangle 2"/>
          <p:cNvSpPr>
            <a:spLocks noGrp="1" noRot="1" noChangeAspect="1" noChangeArrowheads="1" noTextEdit="1"/>
          </p:cNvSpPr>
          <p:nvPr>
            <p:ph type="sldImg"/>
          </p:nvPr>
        </p:nvSpPr>
        <p:spPr>
          <a:ln/>
        </p:spPr>
      </p:sp>
      <p:sp>
        <p:nvSpPr>
          <p:cNvPr id="123907" name="Rectangle 3"/>
          <p:cNvSpPr txBox="1">
            <a:spLocks noGrp="1" noChangeArrowheads="1"/>
          </p:cNvSpPr>
          <p:nvPr>
            <p:ph type="body" idx="1"/>
          </p:nvPr>
        </p:nvSpPr>
        <p:spPr>
          <a:solidFill>
            <a:srgbClr val="FFFFFF"/>
          </a:solidFill>
          <a:ln>
            <a:solidFill>
              <a:srgbClr val="000000"/>
            </a:solidFill>
            <a:miter lim="800000"/>
            <a:headEnd/>
            <a:tailEnd/>
          </a:ln>
        </p:spPr>
        <p:txBody>
          <a:bodyPr/>
          <a:lstStyle/>
          <a:p>
            <a:endParaRPr lang="it-IT">
              <a:latin typeface="Times New Roman" pitchFamily="-112" charset="0"/>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5954" name="Rectangle 2"/>
          <p:cNvSpPr>
            <a:spLocks noGrp="1" noRot="1" noChangeAspect="1" noChangeArrowheads="1" noTextEdit="1"/>
          </p:cNvSpPr>
          <p:nvPr>
            <p:ph type="sldImg"/>
          </p:nvPr>
        </p:nvSpPr>
        <p:spPr>
          <a:ln/>
        </p:spPr>
      </p:sp>
      <p:sp>
        <p:nvSpPr>
          <p:cNvPr id="125955" name="Rectangle 3"/>
          <p:cNvSpPr txBox="1">
            <a:spLocks noGrp="1" noChangeArrowheads="1"/>
          </p:cNvSpPr>
          <p:nvPr>
            <p:ph type="body" idx="1"/>
          </p:nvPr>
        </p:nvSpPr>
        <p:spPr>
          <a:solidFill>
            <a:srgbClr val="FFFFFF"/>
          </a:solidFill>
          <a:ln>
            <a:solidFill>
              <a:srgbClr val="000000"/>
            </a:solidFill>
            <a:miter lim="800000"/>
            <a:headEnd/>
            <a:tailEnd/>
          </a:ln>
        </p:spPr>
        <p:txBody>
          <a:bodyPr/>
          <a:lstStyle/>
          <a:p>
            <a:endParaRPr lang="it-IT">
              <a:latin typeface="Times New Roman" pitchFamily="-112" charset="0"/>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8002" name="Rectangle 2"/>
          <p:cNvSpPr>
            <a:spLocks noGrp="1" noRot="1" noChangeAspect="1" noChangeArrowheads="1" noTextEdit="1"/>
          </p:cNvSpPr>
          <p:nvPr>
            <p:ph type="sldImg"/>
          </p:nvPr>
        </p:nvSpPr>
        <p:spPr>
          <a:ln/>
        </p:spPr>
      </p:sp>
      <p:sp>
        <p:nvSpPr>
          <p:cNvPr id="128003" name="Rectangle 3"/>
          <p:cNvSpPr txBox="1">
            <a:spLocks noGrp="1" noChangeArrowheads="1"/>
          </p:cNvSpPr>
          <p:nvPr>
            <p:ph type="body" idx="1"/>
          </p:nvPr>
        </p:nvSpPr>
        <p:spPr>
          <a:solidFill>
            <a:srgbClr val="FFFFFF"/>
          </a:solidFill>
          <a:ln>
            <a:solidFill>
              <a:srgbClr val="000000"/>
            </a:solidFill>
            <a:miter lim="800000"/>
            <a:headEnd/>
            <a:tailEnd/>
          </a:ln>
        </p:spPr>
        <p:txBody>
          <a:bodyPr/>
          <a:lstStyle/>
          <a:p>
            <a:endParaRPr lang="it-IT">
              <a:latin typeface="Times New Roman" pitchFamily="-112" charset="0"/>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8242" name="Rectangle 2"/>
          <p:cNvSpPr>
            <a:spLocks noGrp="1" noRot="1" noChangeAspect="1" noChangeArrowheads="1" noTextEdit="1"/>
          </p:cNvSpPr>
          <p:nvPr>
            <p:ph type="sldImg"/>
          </p:nvPr>
        </p:nvSpPr>
        <p:spPr>
          <a:ln/>
        </p:spPr>
      </p:sp>
      <p:sp>
        <p:nvSpPr>
          <p:cNvPr id="138243" name="Rectangle 3"/>
          <p:cNvSpPr txBox="1">
            <a:spLocks noGrp="1" noChangeArrowheads="1"/>
          </p:cNvSpPr>
          <p:nvPr>
            <p:ph type="body" idx="1"/>
          </p:nvPr>
        </p:nvSpPr>
        <p:spPr>
          <a:solidFill>
            <a:srgbClr val="FFFFFF"/>
          </a:solidFill>
          <a:ln>
            <a:solidFill>
              <a:srgbClr val="000000"/>
            </a:solidFill>
            <a:miter lim="800000"/>
            <a:headEnd/>
            <a:tailEnd/>
          </a:ln>
        </p:spPr>
        <p:txBody>
          <a:bodyPr/>
          <a:lstStyle/>
          <a:p>
            <a:endParaRPr lang="it-IT">
              <a:latin typeface="Times New Roman" pitchFamily="-112" charset="0"/>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140290" name="Rectangle 1"/>
          <p:cNvSpPr>
            <a:spLocks noGrp="1" noRot="1" noChangeAspect="1" noChangeArrowheads="1" noTextEdit="1"/>
          </p:cNvSpPr>
          <p:nvPr>
            <p:ph type="sldImg"/>
          </p:nvPr>
        </p:nvSpPr>
        <p:spPr>
          <a:ln/>
        </p:spPr>
      </p:sp>
      <p:sp>
        <p:nvSpPr>
          <p:cNvPr id="140291" name="Rectangle 2"/>
          <p:cNvSpPr txBox="1">
            <a:spLocks noGrp="1" noChangeArrowheads="1"/>
          </p:cNvSpPr>
          <p:nvPr>
            <p:ph type="body" idx="1"/>
          </p:nvPr>
        </p:nvSpPr>
        <p:spPr>
          <a:noFill/>
        </p:spPr>
        <p:txBody>
          <a:bodyPr wrap="none" anchor="ctr"/>
          <a:lstStyle/>
          <a:p>
            <a:endParaRPr lang="it-IT">
              <a:latin typeface="Times New Roman" pitchFamily="-112" charset="0"/>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142338" name="Rectangle 1"/>
          <p:cNvSpPr>
            <a:spLocks noGrp="1" noRot="1" noChangeAspect="1" noChangeArrowheads="1" noTextEdit="1"/>
          </p:cNvSpPr>
          <p:nvPr>
            <p:ph type="sldImg"/>
          </p:nvPr>
        </p:nvSpPr>
        <p:spPr>
          <a:ln/>
        </p:spPr>
      </p:sp>
      <p:sp>
        <p:nvSpPr>
          <p:cNvPr id="142339" name="Rectangle 2"/>
          <p:cNvSpPr txBox="1">
            <a:spLocks noGrp="1" noChangeArrowheads="1"/>
          </p:cNvSpPr>
          <p:nvPr>
            <p:ph type="body" idx="1"/>
          </p:nvPr>
        </p:nvSpPr>
        <p:spPr>
          <a:noFill/>
        </p:spPr>
        <p:txBody>
          <a:bodyPr wrap="none" anchor="ctr"/>
          <a:lstStyle/>
          <a:p>
            <a:endParaRPr lang="it-IT">
              <a:latin typeface="Times New Roman" pitchFamily="-112" charset="0"/>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144386" name="Rectangle 1"/>
          <p:cNvSpPr>
            <a:spLocks noGrp="1" noRot="1" noChangeAspect="1" noChangeArrowheads="1" noTextEdit="1"/>
          </p:cNvSpPr>
          <p:nvPr>
            <p:ph type="sldImg"/>
          </p:nvPr>
        </p:nvSpPr>
        <p:spPr>
          <a:ln/>
        </p:spPr>
      </p:sp>
      <p:sp>
        <p:nvSpPr>
          <p:cNvPr id="144387" name="Rectangle 2"/>
          <p:cNvSpPr txBox="1">
            <a:spLocks noGrp="1" noChangeArrowheads="1"/>
          </p:cNvSpPr>
          <p:nvPr>
            <p:ph type="body" idx="1"/>
          </p:nvPr>
        </p:nvSpPr>
        <p:spPr>
          <a:solidFill>
            <a:srgbClr val="FFFFFF"/>
          </a:solidFill>
          <a:ln w="9360">
            <a:solidFill>
              <a:srgbClr val="000000"/>
            </a:solidFill>
            <a:miter lim="800000"/>
            <a:headEnd/>
            <a:tailEnd/>
          </a:ln>
        </p:spPr>
        <p:txBody>
          <a:bodyPr wrap="none" anchor="ctr"/>
          <a:lstStyle/>
          <a:p>
            <a:endParaRPr lang="it-IT">
              <a:latin typeface="Times New Roman" pitchFamily="-112" charset="0"/>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6434" name="Rectangle 2"/>
          <p:cNvSpPr>
            <a:spLocks noGrp="1" noRot="1" noChangeAspect="1" noChangeArrowheads="1" noTextEdit="1"/>
          </p:cNvSpPr>
          <p:nvPr>
            <p:ph type="sldImg"/>
          </p:nvPr>
        </p:nvSpPr>
        <p:spPr>
          <a:ln/>
        </p:spPr>
      </p:sp>
      <p:sp>
        <p:nvSpPr>
          <p:cNvPr id="146435" name="Rectangle 3"/>
          <p:cNvSpPr txBox="1">
            <a:spLocks noGrp="1" noChangeArrowheads="1"/>
          </p:cNvSpPr>
          <p:nvPr>
            <p:ph type="body" idx="1"/>
          </p:nvPr>
        </p:nvSpPr>
        <p:spPr>
          <a:solidFill>
            <a:srgbClr val="FFFFFF"/>
          </a:solidFill>
          <a:ln>
            <a:solidFill>
              <a:srgbClr val="000000"/>
            </a:solidFill>
            <a:miter lim="800000"/>
            <a:headEnd/>
            <a:tailEnd/>
          </a:ln>
        </p:spPr>
        <p:txBody>
          <a:bodyPr/>
          <a:lstStyle/>
          <a:p>
            <a:endParaRPr lang="it-IT">
              <a:latin typeface="Times New Roman" pitchFamily="-112" charset="0"/>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148482" name="Rectangle 1"/>
          <p:cNvSpPr>
            <a:spLocks noGrp="1" noRot="1" noChangeAspect="1" noChangeArrowheads="1" noTextEdit="1"/>
          </p:cNvSpPr>
          <p:nvPr>
            <p:ph type="sldImg"/>
          </p:nvPr>
        </p:nvSpPr>
        <p:spPr>
          <a:ln/>
        </p:spPr>
      </p:sp>
      <p:sp>
        <p:nvSpPr>
          <p:cNvPr id="148483" name="Rectangle 2"/>
          <p:cNvSpPr txBox="1">
            <a:spLocks noGrp="1" noChangeArrowheads="1"/>
          </p:cNvSpPr>
          <p:nvPr>
            <p:ph type="body" idx="1"/>
          </p:nvPr>
        </p:nvSpPr>
        <p:spPr>
          <a:noFill/>
        </p:spPr>
        <p:txBody>
          <a:bodyPr wrap="none" anchor="ctr"/>
          <a:lstStyle/>
          <a:p>
            <a:endParaRPr lang="it-IT">
              <a:latin typeface="Times New Roman" pitchFamily="-112"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8674" name="Rectangle 1026"/>
          <p:cNvSpPr>
            <a:spLocks noGrp="1" noRot="1" noChangeAspect="1" noChangeArrowheads="1" noTextEdit="1"/>
          </p:cNvSpPr>
          <p:nvPr>
            <p:ph type="sldImg"/>
          </p:nvPr>
        </p:nvSpPr>
        <p:spPr>
          <a:ln/>
        </p:spPr>
      </p:sp>
      <p:sp>
        <p:nvSpPr>
          <p:cNvPr id="28675" name="Rectangle 1027"/>
          <p:cNvSpPr txBox="1">
            <a:spLocks noGrp="1" noChangeArrowheads="1"/>
          </p:cNvSpPr>
          <p:nvPr>
            <p:ph type="body" idx="1"/>
          </p:nvPr>
        </p:nvSpPr>
        <p:spPr>
          <a:noFill/>
        </p:spPr>
        <p:txBody>
          <a:bodyPr/>
          <a:lstStyle/>
          <a:p>
            <a:endParaRPr lang="es-ES">
              <a:latin typeface="Times New Roman" pitchFamily="-112"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1746" name="Rectangle 2050"/>
          <p:cNvSpPr>
            <a:spLocks noGrp="1" noRot="1" noChangeAspect="1" noChangeArrowheads="1" noTextEdit="1"/>
          </p:cNvSpPr>
          <p:nvPr>
            <p:ph type="sldImg"/>
          </p:nvPr>
        </p:nvSpPr>
        <p:spPr>
          <a:ln/>
        </p:spPr>
      </p:sp>
      <p:sp>
        <p:nvSpPr>
          <p:cNvPr id="31747" name="Rectangle 2051"/>
          <p:cNvSpPr txBox="1">
            <a:spLocks noGrp="1" noChangeArrowheads="1"/>
          </p:cNvSpPr>
          <p:nvPr>
            <p:ph type="body" idx="1"/>
          </p:nvPr>
        </p:nvSpPr>
        <p:spPr>
          <a:noFill/>
        </p:spPr>
        <p:txBody>
          <a:bodyPr/>
          <a:lstStyle/>
          <a:p>
            <a:endParaRPr lang="es-ES">
              <a:latin typeface="Times New Roman" pitchFamily="-112"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3794" name="Rectangle 2"/>
          <p:cNvSpPr>
            <a:spLocks noGrp="1" noRot="1" noChangeAspect="1" noChangeArrowheads="1" noTextEdit="1"/>
          </p:cNvSpPr>
          <p:nvPr>
            <p:ph type="sldImg"/>
          </p:nvPr>
        </p:nvSpPr>
        <p:spPr>
          <a:ln/>
        </p:spPr>
      </p:sp>
      <p:sp>
        <p:nvSpPr>
          <p:cNvPr id="33795" name="Rectangle 3"/>
          <p:cNvSpPr txBox="1">
            <a:spLocks noGrp="1" noChangeArrowheads="1"/>
          </p:cNvSpPr>
          <p:nvPr>
            <p:ph type="body" idx="1"/>
          </p:nvPr>
        </p:nvSpPr>
        <p:spPr>
          <a:noFill/>
        </p:spPr>
        <p:txBody>
          <a:bodyPr/>
          <a:lstStyle/>
          <a:p>
            <a:endParaRPr lang="es-ES">
              <a:latin typeface="Times New Roman" pitchFamily="-112"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5842" name="Rectangle 2"/>
          <p:cNvSpPr>
            <a:spLocks noGrp="1" noRot="1" noChangeAspect="1" noChangeArrowheads="1" noTextEdit="1"/>
          </p:cNvSpPr>
          <p:nvPr>
            <p:ph type="sldImg"/>
          </p:nvPr>
        </p:nvSpPr>
        <p:spPr>
          <a:ln/>
        </p:spPr>
      </p:sp>
      <p:sp>
        <p:nvSpPr>
          <p:cNvPr id="35843" name="Rectangle 3"/>
          <p:cNvSpPr txBox="1">
            <a:spLocks noGrp="1" noChangeArrowheads="1"/>
          </p:cNvSpPr>
          <p:nvPr>
            <p:ph type="body" idx="1"/>
          </p:nvPr>
        </p:nvSpPr>
        <p:spPr>
          <a:noFill/>
        </p:spPr>
        <p:txBody>
          <a:bodyPr/>
          <a:lstStyle/>
          <a:p>
            <a:endParaRPr lang="es-ES">
              <a:latin typeface="Times New Roman" pitchFamily="-112"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it-IT" smtClean="0"/>
              <a:t>Fare clic per modificare lo stile del sottotitolo dello schema</a:t>
            </a:r>
            <a:endParaRPr lang="it-IT"/>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507163" y="490538"/>
            <a:ext cx="1939925" cy="5661025"/>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685800" y="490538"/>
            <a:ext cx="5668963" cy="5661025"/>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Layout personalizzato">
    <p:spTree>
      <p:nvGrpSpPr>
        <p:cNvPr id="1" name=""/>
        <p:cNvGrpSpPr/>
        <p:nvPr/>
      </p:nvGrpSpPr>
      <p:grpSpPr>
        <a:xfrm>
          <a:off x="0" y="0"/>
          <a:ext cx="0" cy="0"/>
          <a:chOff x="0" y="0"/>
          <a:chExt cx="0" cy="0"/>
        </a:xfrm>
      </p:grpSpPr>
      <p:sp>
        <p:nvSpPr>
          <p:cNvPr id="2" name="Titolo 1"/>
          <p:cNvSpPr>
            <a:spLocks noGrp="1"/>
          </p:cNvSpPr>
          <p:nvPr>
            <p:ph type="title"/>
          </p:nvPr>
        </p:nvSpPr>
        <p:spPr>
          <a:xfrm>
            <a:off x="685800" y="490538"/>
            <a:ext cx="7761288" cy="1379537"/>
          </a:xfrm>
        </p:spPr>
        <p:txBody>
          <a:bodyPr/>
          <a:lstStyle/>
          <a:p>
            <a:r>
              <a:rPr lang="it-IT" smtClean="0"/>
              <a:t>Fare clic per modificare lo stile del titolo</a:t>
            </a:r>
            <a:endParaRPr lang="it-IT"/>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Only" preserve="1">
  <p:cSld name="Contenuto">
    <p:spTree>
      <p:nvGrpSpPr>
        <p:cNvPr id="1" name=""/>
        <p:cNvGrpSpPr/>
        <p:nvPr/>
      </p:nvGrpSpPr>
      <p:grpSpPr>
        <a:xfrm>
          <a:off x="0" y="0"/>
          <a:ext cx="0" cy="0"/>
          <a:chOff x="0" y="0"/>
          <a:chExt cx="0" cy="0"/>
        </a:xfrm>
      </p:grpSpPr>
      <p:sp>
        <p:nvSpPr>
          <p:cNvPr id="2" name="Segnaposto contenuto 1"/>
          <p:cNvSpPr>
            <a:spLocks noGrp="1"/>
          </p:cNvSpPr>
          <p:nvPr>
            <p:ph/>
          </p:nvPr>
        </p:nvSpPr>
        <p:spPr>
          <a:xfrm>
            <a:off x="685800" y="490538"/>
            <a:ext cx="7761288" cy="5661025"/>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it-IT" smtClean="0"/>
              <a:t>Fare clic per modificare stili del testo dello schema</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685800" y="1981200"/>
            <a:ext cx="3803650" cy="4170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1850" y="1981200"/>
            <a:ext cx="3805238" cy="4170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1143000"/>
          </a:xfrm>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Vuota">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t-IT" noProof="0" smtClean="0"/>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Tree>
  </p:cSld>
  <p:clrMapOvr>
    <a:masterClrMapping/>
  </p:clrMapOvr>
</p:sldLayout>
</file>

<file path=ppt/slideMasters/_rels/slideMaster1.xml.rels><?xml version="1.0" encoding="UTF-8" standalone="yes"?>
<Relationships xmlns="http://schemas.openxmlformats.org/package/2006/relationships"><Relationship Id="rId14" Type="http://schemas.openxmlformats.org/officeDocument/2006/relationships/theme" Target="../theme/theme1.xml"/><Relationship Id="rId4" Type="http://schemas.openxmlformats.org/officeDocument/2006/relationships/slideLayout" Target="../slideLayouts/slideLayout4.xml"/><Relationship Id="rId7" Type="http://schemas.openxmlformats.org/officeDocument/2006/relationships/slideLayout" Target="../slideLayouts/slideLayout7.xml"/><Relationship Id="rId11" Type="http://schemas.openxmlformats.org/officeDocument/2006/relationships/slideLayout" Target="../slideLayouts/slideLayout11.xml"/><Relationship Id="rId1" Type="http://schemas.openxmlformats.org/officeDocument/2006/relationships/slideLayout" Target="../slideLayouts/slideLayout1.xml"/><Relationship Id="rId6" Type="http://schemas.openxmlformats.org/officeDocument/2006/relationships/slideLayout" Target="../slideLayouts/slideLayout6.xml"/><Relationship Id="rId8" Type="http://schemas.openxmlformats.org/officeDocument/2006/relationships/slideLayout" Target="../slideLayouts/slideLayout8.xml"/><Relationship Id="rId13" Type="http://schemas.openxmlformats.org/officeDocument/2006/relationships/slideLayout" Target="../slideLayouts/slideLayout13.xml"/><Relationship Id="rId10" Type="http://schemas.openxmlformats.org/officeDocument/2006/relationships/slideLayout" Target="../slideLayouts/slideLayout10.xml"/><Relationship Id="rId5" Type="http://schemas.openxmlformats.org/officeDocument/2006/relationships/slideLayout" Target="../slideLayouts/slideLayout5.xml"/><Relationship Id="rId15" Type="http://schemas.openxmlformats.org/officeDocument/2006/relationships/image" Target="../media/image1.png"/><Relationship Id="rId12" Type="http://schemas.openxmlformats.org/officeDocument/2006/relationships/slideLayout" Target="../slideLayouts/slideLayout12.xml"/><Relationship Id="rId2" Type="http://schemas.openxmlformats.org/officeDocument/2006/relationships/slideLayout" Target="../slideLayouts/slideLayout2.xml"/><Relationship Id="rId9" Type="http://schemas.openxmlformats.org/officeDocument/2006/relationships/slideLayout" Target="../slideLayouts/slideLayout9.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15"/>
          <a:srcRect/>
          <a:stretch>
            <a:fillRect/>
          </a:stretch>
        </a:blipFill>
        <a:effectLst/>
      </p:bgPr>
    </p:bg>
    <p:spTree>
      <p:nvGrpSpPr>
        <p:cNvPr id="1" name=""/>
        <p:cNvGrpSpPr/>
        <p:nvPr/>
      </p:nvGrpSpPr>
      <p:grpSpPr>
        <a:xfrm>
          <a:off x="0" y="0"/>
          <a:ext cx="0" cy="0"/>
          <a:chOff x="0" y="0"/>
          <a:chExt cx="0" cy="0"/>
        </a:xfrm>
      </p:grpSpPr>
      <p:sp>
        <p:nvSpPr>
          <p:cNvPr id="1026" name="Rectangle 1"/>
          <p:cNvSpPr>
            <a:spLocks noGrp="1" noChangeArrowheads="1"/>
          </p:cNvSpPr>
          <p:nvPr>
            <p:ph type="title"/>
          </p:nvPr>
        </p:nvSpPr>
        <p:spPr bwMode="auto">
          <a:xfrm>
            <a:off x="685800" y="490538"/>
            <a:ext cx="7761288" cy="1379537"/>
          </a:xfrm>
          <a:prstGeom prst="rect">
            <a:avLst/>
          </a:prstGeom>
          <a:noFill/>
          <a:ln w="9525">
            <a:noFill/>
            <a:miter lim="800000"/>
            <a:headEnd/>
            <a:tailEnd/>
          </a:ln>
        </p:spPr>
        <p:txBody>
          <a:bodyPr vert="horz" wrap="square" lIns="90000" tIns="46800" rIns="90000" bIns="46800" numCol="1" anchor="ctr" anchorCtr="0" compatLnSpc="1">
            <a:prstTxWarp prst="textNoShape">
              <a:avLst/>
            </a:prstTxWarp>
          </a:bodyPr>
          <a:lstStyle/>
          <a:p>
            <a:pPr lvl="0"/>
            <a:r>
              <a:rPr lang="en-GB"/>
              <a:t>Cliccate per modificare il formato del testo del titolo</a:t>
            </a:r>
          </a:p>
        </p:txBody>
      </p:sp>
      <p:sp>
        <p:nvSpPr>
          <p:cNvPr id="1027" name="Rectangle 2"/>
          <p:cNvSpPr>
            <a:spLocks noGrp="1" noChangeArrowheads="1"/>
          </p:cNvSpPr>
          <p:nvPr>
            <p:ph type="body" idx="1"/>
          </p:nvPr>
        </p:nvSpPr>
        <p:spPr bwMode="auto">
          <a:xfrm>
            <a:off x="685800" y="1981200"/>
            <a:ext cx="7761288" cy="4170363"/>
          </a:xfrm>
          <a:prstGeom prst="rect">
            <a:avLst/>
          </a:prstGeom>
          <a:noFill/>
          <a:ln w="9525">
            <a:noFill/>
            <a:miter lim="800000"/>
            <a:headEnd/>
            <a:tailEnd/>
          </a:ln>
        </p:spPr>
        <p:txBody>
          <a:bodyPr vert="horz" wrap="square" lIns="90000" tIns="46800" rIns="90000" bIns="46800" numCol="1" anchor="t" anchorCtr="0" compatLnSpc="1">
            <a:prstTxWarp prst="textNoShape">
              <a:avLst/>
            </a:prstTxWarp>
          </a:bodyPr>
          <a:lstStyle/>
          <a:p>
            <a:pPr lvl="0"/>
            <a:r>
              <a:rPr lang="en-GB"/>
              <a:t>Cliccate per modificare il formato del testo della struttura</a:t>
            </a:r>
          </a:p>
          <a:p>
            <a:pPr lvl="1"/>
            <a:r>
              <a:rPr lang="en-GB"/>
              <a:t>Secondo livello struttura</a:t>
            </a:r>
          </a:p>
          <a:p>
            <a:pPr lvl="2"/>
            <a:r>
              <a:rPr lang="en-GB"/>
              <a:t>Terzo livello struttura</a:t>
            </a:r>
          </a:p>
          <a:p>
            <a:pPr lvl="3"/>
            <a:r>
              <a:rPr lang="en-GB"/>
              <a:t>Quarto livello struttura</a:t>
            </a:r>
          </a:p>
          <a:p>
            <a:pPr lvl="4"/>
            <a:r>
              <a:rPr lang="en-GB"/>
              <a:t>Quinto livello struttura</a:t>
            </a:r>
          </a:p>
          <a:p>
            <a:pPr lvl="4"/>
            <a:r>
              <a:rPr lang="en-GB"/>
              <a:t>Sesto livello struttura</a:t>
            </a:r>
          </a:p>
          <a:p>
            <a:pPr lvl="4"/>
            <a:r>
              <a:rPr lang="en-GB"/>
              <a:t>Settimo livello struttura</a:t>
            </a:r>
          </a:p>
          <a:p>
            <a:pPr lvl="4"/>
            <a:r>
              <a:rPr lang="en-GB"/>
              <a:t>Ottavo livello struttura</a:t>
            </a:r>
          </a:p>
          <a:p>
            <a:pPr lvl="4"/>
            <a:r>
              <a:rPr lang="en-GB"/>
              <a:t>Nono livello struttura</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ctr" defTabSz="449263" rtl="0" eaLnBrk="0" fontAlgn="base" hangingPunct="0">
        <a:spcBef>
          <a:spcPct val="0"/>
        </a:spcBef>
        <a:spcAft>
          <a:spcPct val="0"/>
        </a:spcAft>
        <a:buClr>
          <a:srgbClr val="000000"/>
        </a:buClr>
        <a:buSzPct val="100000"/>
        <a:buFont typeface="Times" pitchFamily="-112" charset="0"/>
        <a:defRPr sz="4400">
          <a:solidFill>
            <a:srgbClr val="000000"/>
          </a:solidFill>
          <a:latin typeface="+mj-lt"/>
          <a:ea typeface="ＭＳ Ｐゴシック" pitchFamily="-112" charset="-128"/>
          <a:cs typeface="ＭＳ Ｐゴシック" pitchFamily="-112" charset="-128"/>
        </a:defRPr>
      </a:lvl1pPr>
      <a:lvl2pPr algn="ctr" defTabSz="449263" rtl="0" eaLnBrk="0" fontAlgn="base" hangingPunct="0">
        <a:spcBef>
          <a:spcPct val="0"/>
        </a:spcBef>
        <a:spcAft>
          <a:spcPct val="0"/>
        </a:spcAft>
        <a:buClr>
          <a:srgbClr val="000000"/>
        </a:buClr>
        <a:buSzPct val="100000"/>
        <a:buFont typeface="Times" pitchFamily="-112" charset="0"/>
        <a:defRPr sz="4400">
          <a:solidFill>
            <a:srgbClr val="000000"/>
          </a:solidFill>
          <a:latin typeface="Times" pitchFamily="18" charset="0"/>
          <a:ea typeface="ＭＳ Ｐゴシック" pitchFamily="-112" charset="-128"/>
          <a:cs typeface="ＭＳ Ｐゴシック" pitchFamily="-112" charset="-128"/>
        </a:defRPr>
      </a:lvl2pPr>
      <a:lvl3pPr algn="ctr" defTabSz="449263" rtl="0" eaLnBrk="0" fontAlgn="base" hangingPunct="0">
        <a:spcBef>
          <a:spcPct val="0"/>
        </a:spcBef>
        <a:spcAft>
          <a:spcPct val="0"/>
        </a:spcAft>
        <a:buClr>
          <a:srgbClr val="000000"/>
        </a:buClr>
        <a:buSzPct val="100000"/>
        <a:buFont typeface="Times" pitchFamily="-112" charset="0"/>
        <a:defRPr sz="4400">
          <a:solidFill>
            <a:srgbClr val="000000"/>
          </a:solidFill>
          <a:latin typeface="Times" pitchFamily="18" charset="0"/>
          <a:ea typeface="ＭＳ Ｐゴシック" pitchFamily="-112" charset="-128"/>
          <a:cs typeface="ＭＳ Ｐゴシック" pitchFamily="-112" charset="-128"/>
        </a:defRPr>
      </a:lvl3pPr>
      <a:lvl4pPr algn="ctr" defTabSz="449263" rtl="0" eaLnBrk="0" fontAlgn="base" hangingPunct="0">
        <a:spcBef>
          <a:spcPct val="0"/>
        </a:spcBef>
        <a:spcAft>
          <a:spcPct val="0"/>
        </a:spcAft>
        <a:buClr>
          <a:srgbClr val="000000"/>
        </a:buClr>
        <a:buSzPct val="100000"/>
        <a:buFont typeface="Times" pitchFamily="-112" charset="0"/>
        <a:defRPr sz="4400">
          <a:solidFill>
            <a:srgbClr val="000000"/>
          </a:solidFill>
          <a:latin typeface="Times" pitchFamily="18" charset="0"/>
          <a:ea typeface="ＭＳ Ｐゴシック" pitchFamily="-112" charset="-128"/>
          <a:cs typeface="ＭＳ Ｐゴシック" pitchFamily="-112" charset="-128"/>
        </a:defRPr>
      </a:lvl4pPr>
      <a:lvl5pPr algn="ctr" defTabSz="449263" rtl="0" eaLnBrk="0" fontAlgn="base" hangingPunct="0">
        <a:spcBef>
          <a:spcPct val="0"/>
        </a:spcBef>
        <a:spcAft>
          <a:spcPct val="0"/>
        </a:spcAft>
        <a:buClr>
          <a:srgbClr val="000000"/>
        </a:buClr>
        <a:buSzPct val="100000"/>
        <a:buFont typeface="Times" pitchFamily="-112" charset="0"/>
        <a:defRPr sz="4400">
          <a:solidFill>
            <a:srgbClr val="000000"/>
          </a:solidFill>
          <a:latin typeface="Times" pitchFamily="18" charset="0"/>
          <a:ea typeface="ＭＳ Ｐゴシック" pitchFamily="-112" charset="-128"/>
          <a:cs typeface="ＭＳ Ｐゴシック" pitchFamily="-112" charset="-128"/>
        </a:defRPr>
      </a:lvl5pPr>
      <a:lvl6pPr marL="457200" algn="l" defTabSz="449263" rtl="0" fontAlgn="base">
        <a:spcBef>
          <a:spcPct val="0"/>
        </a:spcBef>
        <a:spcAft>
          <a:spcPct val="0"/>
        </a:spcAft>
        <a:buClr>
          <a:srgbClr val="000000"/>
        </a:buClr>
        <a:buSzPct val="100000"/>
        <a:buFont typeface="Times" pitchFamily="18" charset="0"/>
        <a:defRPr sz="4400">
          <a:solidFill>
            <a:srgbClr val="000000"/>
          </a:solidFill>
          <a:latin typeface="Times New Roman" charset="0"/>
        </a:defRPr>
      </a:lvl6pPr>
      <a:lvl7pPr marL="914400" algn="l" defTabSz="449263" rtl="0" fontAlgn="base">
        <a:spcBef>
          <a:spcPct val="0"/>
        </a:spcBef>
        <a:spcAft>
          <a:spcPct val="0"/>
        </a:spcAft>
        <a:buClr>
          <a:srgbClr val="000000"/>
        </a:buClr>
        <a:buSzPct val="100000"/>
        <a:buFont typeface="Times" pitchFamily="18" charset="0"/>
        <a:defRPr sz="4400">
          <a:solidFill>
            <a:srgbClr val="000000"/>
          </a:solidFill>
          <a:latin typeface="Times New Roman" charset="0"/>
        </a:defRPr>
      </a:lvl7pPr>
      <a:lvl8pPr marL="1371600" algn="l" defTabSz="449263" rtl="0" fontAlgn="base">
        <a:spcBef>
          <a:spcPct val="0"/>
        </a:spcBef>
        <a:spcAft>
          <a:spcPct val="0"/>
        </a:spcAft>
        <a:buClr>
          <a:srgbClr val="000000"/>
        </a:buClr>
        <a:buSzPct val="100000"/>
        <a:buFont typeface="Times" pitchFamily="18" charset="0"/>
        <a:defRPr sz="4400">
          <a:solidFill>
            <a:srgbClr val="000000"/>
          </a:solidFill>
          <a:latin typeface="Times New Roman" charset="0"/>
        </a:defRPr>
      </a:lvl8pPr>
      <a:lvl9pPr marL="1828800" algn="l" defTabSz="449263" rtl="0" fontAlgn="base">
        <a:spcBef>
          <a:spcPct val="0"/>
        </a:spcBef>
        <a:spcAft>
          <a:spcPct val="0"/>
        </a:spcAft>
        <a:buClr>
          <a:srgbClr val="000000"/>
        </a:buClr>
        <a:buSzPct val="100000"/>
        <a:buFont typeface="Times" pitchFamily="18" charset="0"/>
        <a:defRPr sz="4400">
          <a:solidFill>
            <a:srgbClr val="000000"/>
          </a:solidFill>
          <a:latin typeface="Times New Roman" charset="0"/>
        </a:defRPr>
      </a:lvl9pPr>
    </p:titleStyle>
    <p:bodyStyle>
      <a:lvl1pPr marL="331788" indent="-331788" algn="l" defTabSz="449263" rtl="0" eaLnBrk="0" fontAlgn="base" hangingPunct="0">
        <a:spcBef>
          <a:spcPts val="713"/>
        </a:spcBef>
        <a:spcAft>
          <a:spcPct val="0"/>
        </a:spcAft>
        <a:buClr>
          <a:srgbClr val="000000"/>
        </a:buClr>
        <a:buSzPct val="100000"/>
        <a:buFont typeface="Times" pitchFamily="-112" charset="0"/>
        <a:buChar char="•"/>
        <a:defRPr sz="3200">
          <a:solidFill>
            <a:srgbClr val="000000"/>
          </a:solidFill>
          <a:latin typeface="+mn-lt"/>
          <a:ea typeface="ＭＳ Ｐゴシック" pitchFamily="-112" charset="-128"/>
          <a:cs typeface="ＭＳ Ｐゴシック" pitchFamily="-112" charset="-128"/>
        </a:defRPr>
      </a:lvl1pPr>
      <a:lvl2pPr marL="731838" indent="-274638" algn="l" defTabSz="449263" rtl="0" eaLnBrk="0" fontAlgn="base" hangingPunct="0">
        <a:spcBef>
          <a:spcPts val="613"/>
        </a:spcBef>
        <a:spcAft>
          <a:spcPct val="0"/>
        </a:spcAft>
        <a:buClr>
          <a:srgbClr val="000000"/>
        </a:buClr>
        <a:buSzPct val="100000"/>
        <a:buFont typeface="Times" pitchFamily="-112" charset="0"/>
        <a:buChar char="–"/>
        <a:defRPr sz="2800">
          <a:solidFill>
            <a:srgbClr val="000000"/>
          </a:solidFill>
          <a:latin typeface="+mn-lt"/>
          <a:ea typeface="ＭＳ Ｐゴシック" pitchFamily="-112" charset="-128"/>
        </a:defRPr>
      </a:lvl2pPr>
      <a:lvl3pPr marL="1143000" indent="-228600" algn="l" defTabSz="449263" rtl="0" eaLnBrk="0" fontAlgn="base" hangingPunct="0">
        <a:spcBef>
          <a:spcPts val="513"/>
        </a:spcBef>
        <a:spcAft>
          <a:spcPct val="0"/>
        </a:spcAft>
        <a:buClr>
          <a:srgbClr val="000000"/>
        </a:buClr>
        <a:buSzPct val="100000"/>
        <a:buFont typeface="Times" pitchFamily="-112" charset="0"/>
        <a:buChar char="•"/>
        <a:defRPr sz="2400">
          <a:solidFill>
            <a:srgbClr val="000000"/>
          </a:solidFill>
          <a:latin typeface="+mn-lt"/>
          <a:ea typeface="ＭＳ Ｐゴシック" pitchFamily="-112" charset="-128"/>
        </a:defRPr>
      </a:lvl3pPr>
      <a:lvl4pPr marL="1600200" indent="-228600" algn="l" defTabSz="449263" rtl="0" eaLnBrk="0" fontAlgn="base" hangingPunct="0">
        <a:spcBef>
          <a:spcPts val="413"/>
        </a:spcBef>
        <a:spcAft>
          <a:spcPct val="0"/>
        </a:spcAft>
        <a:buClr>
          <a:srgbClr val="000000"/>
        </a:buClr>
        <a:buSzPct val="100000"/>
        <a:buFont typeface="Times" pitchFamily="-112" charset="0"/>
        <a:buChar char="–"/>
        <a:defRPr sz="2000">
          <a:solidFill>
            <a:srgbClr val="000000"/>
          </a:solidFill>
          <a:latin typeface="+mn-lt"/>
          <a:ea typeface="ＭＳ Ｐゴシック" pitchFamily="-112" charset="-128"/>
        </a:defRPr>
      </a:lvl4pPr>
      <a:lvl5pPr marL="2057400" indent="-228600" algn="l" defTabSz="449263" rtl="0" eaLnBrk="0" fontAlgn="base" hangingPunct="0">
        <a:spcBef>
          <a:spcPts val="413"/>
        </a:spcBef>
        <a:spcAft>
          <a:spcPct val="0"/>
        </a:spcAft>
        <a:buClr>
          <a:srgbClr val="000000"/>
        </a:buClr>
        <a:buSzPct val="100000"/>
        <a:buFont typeface="Times" pitchFamily="-112" charset="0"/>
        <a:buChar char="»"/>
        <a:defRPr sz="2000">
          <a:solidFill>
            <a:srgbClr val="000000"/>
          </a:solidFill>
          <a:latin typeface="+mn-lt"/>
          <a:ea typeface="ＭＳ Ｐゴシック" pitchFamily="-112" charset="-128"/>
        </a:defRPr>
      </a:lvl5pPr>
      <a:lvl6pPr marL="2514600" indent="-228600" algn="l" defTabSz="449263" rtl="0" fontAlgn="base">
        <a:spcBef>
          <a:spcPts val="413"/>
        </a:spcBef>
        <a:spcAft>
          <a:spcPct val="0"/>
        </a:spcAft>
        <a:buClr>
          <a:srgbClr val="000000"/>
        </a:buClr>
        <a:buSzPct val="100000"/>
        <a:buFont typeface="Times" pitchFamily="18" charset="0"/>
        <a:buChar char="»"/>
        <a:defRPr sz="2000">
          <a:solidFill>
            <a:srgbClr val="000000"/>
          </a:solidFill>
          <a:latin typeface="+mn-lt"/>
        </a:defRPr>
      </a:lvl6pPr>
      <a:lvl7pPr marL="2971800" indent="-228600" algn="l" defTabSz="449263" rtl="0" fontAlgn="base">
        <a:spcBef>
          <a:spcPts val="413"/>
        </a:spcBef>
        <a:spcAft>
          <a:spcPct val="0"/>
        </a:spcAft>
        <a:buClr>
          <a:srgbClr val="000000"/>
        </a:buClr>
        <a:buSzPct val="100000"/>
        <a:buFont typeface="Times" pitchFamily="18" charset="0"/>
        <a:buChar char="»"/>
        <a:defRPr sz="2000">
          <a:solidFill>
            <a:srgbClr val="000000"/>
          </a:solidFill>
          <a:latin typeface="+mn-lt"/>
        </a:defRPr>
      </a:lvl7pPr>
      <a:lvl8pPr marL="3429000" indent="-228600" algn="l" defTabSz="449263" rtl="0" fontAlgn="base">
        <a:spcBef>
          <a:spcPts val="413"/>
        </a:spcBef>
        <a:spcAft>
          <a:spcPct val="0"/>
        </a:spcAft>
        <a:buClr>
          <a:srgbClr val="000000"/>
        </a:buClr>
        <a:buSzPct val="100000"/>
        <a:buFont typeface="Times" pitchFamily="18" charset="0"/>
        <a:buChar char="»"/>
        <a:defRPr sz="2000">
          <a:solidFill>
            <a:srgbClr val="000000"/>
          </a:solidFill>
          <a:latin typeface="+mn-lt"/>
        </a:defRPr>
      </a:lvl8pPr>
      <a:lvl9pPr marL="3886200" indent="-228600" algn="l" defTabSz="449263" rtl="0" fontAlgn="base">
        <a:spcBef>
          <a:spcPts val="413"/>
        </a:spcBef>
        <a:spcAft>
          <a:spcPct val="0"/>
        </a:spcAft>
        <a:buClr>
          <a:srgbClr val="000000"/>
        </a:buClr>
        <a:buSzPct val="100000"/>
        <a:buFont typeface="Times" pitchFamily="18" charset="0"/>
        <a:buChar char="»"/>
        <a:defRPr sz="2000">
          <a:solidFill>
            <a:srgbClr val="000000"/>
          </a:solidFill>
          <a:latin typeface="+mn-lt"/>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3"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6" Type="http://schemas.openxmlformats.org/officeDocument/2006/relationships/image" Target="../media/image8.jpeg"/><Relationship Id="rId4" Type="http://schemas.openxmlformats.org/officeDocument/2006/relationships/image" Target="../media/image6.jpeg"/><Relationship Id="rId1" Type="http://schemas.openxmlformats.org/officeDocument/2006/relationships/slideLayout" Target="../slideLayouts/slideLayout12.xml"/><Relationship Id="rId2" Type="http://schemas.openxmlformats.org/officeDocument/2006/relationships/notesSlide" Target="../notesSlides/notesSlide10.xml"/><Relationship Id="rId3" Type="http://schemas.openxmlformats.org/officeDocument/2006/relationships/image" Target="../media/image5.png"/><Relationship Id="rId5" Type="http://schemas.openxmlformats.org/officeDocument/2006/relationships/image" Target="../media/image7.jpeg"/></Relationships>
</file>

<file path=ppt/slides/_rels/slide12.xml.rels><?xml version="1.0" encoding="UTF-8" standalone="yes"?>
<Relationships xmlns="http://schemas.openxmlformats.org/package/2006/relationships"><Relationship Id="rId4" Type="http://schemas.openxmlformats.org/officeDocument/2006/relationships/image" Target="../media/image10.png"/><Relationship Id="rId1" Type="http://schemas.openxmlformats.org/officeDocument/2006/relationships/video" Target="file://localhost/Users/Alberto/Desktop/Presentazioni%202012/Pres_Ganimede_2012_ESP/Model%202.AVI" TargetMode="External"/><Relationship Id="rId2" Type="http://schemas.openxmlformats.org/officeDocument/2006/relationships/slideLayout" Target="../slideLayouts/slideLayout13.xml"/><Relationship Id="rId3" Type="http://schemas.openxmlformats.org/officeDocument/2006/relationships/image" Target="../media/image9.jpeg"/></Relationships>
</file>

<file path=ppt/slides/_rels/slide13.xml.rels><?xml version="1.0" encoding="UTF-8" standalone="yes"?>
<Relationships xmlns="http://schemas.openxmlformats.org/package/2006/relationships"><Relationship Id="rId4" Type="http://schemas.openxmlformats.org/officeDocument/2006/relationships/image" Target="../media/image11.jpeg"/><Relationship Id="rId1" Type="http://schemas.openxmlformats.org/officeDocument/2006/relationships/video" Target="file://localhost/Users/Alberto/Desktop/Presentazioni%202012/Pres_Ganimede_2012_ESP/Filmato%201.mpg" TargetMode="External"/><Relationship Id="rId2" Type="http://schemas.openxmlformats.org/officeDocument/2006/relationships/slideLayout" Target="../slideLayouts/slideLayout1.xml"/><Relationship Id="rId3" Type="http://schemas.openxmlformats.org/officeDocument/2006/relationships/notesSlide" Target="../notesSlides/notesSlide11.xml"/><Relationship Id="rId5" Type="http://schemas.openxmlformats.org/officeDocument/2006/relationships/image" Target="../media/image12.png"/></Relationships>
</file>

<file path=ppt/slides/_rels/slide14.xml.rels><?xml version="1.0" encoding="UTF-8" standalone="yes"?>
<Relationships xmlns="http://schemas.openxmlformats.org/package/2006/relationships"><Relationship Id="rId8" Type="http://schemas.openxmlformats.org/officeDocument/2006/relationships/slide" Target="slide66.xml"/><Relationship Id="rId4" Type="http://schemas.openxmlformats.org/officeDocument/2006/relationships/image" Target="../media/image14.jpeg"/><Relationship Id="rId5" Type="http://schemas.openxmlformats.org/officeDocument/2006/relationships/image" Target="../media/image15.jpeg"/><Relationship Id="rId7" Type="http://schemas.openxmlformats.org/officeDocument/2006/relationships/image" Target="../media/image16.png"/><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13.jpeg"/><Relationship Id="rId6" Type="http://schemas.openxmlformats.org/officeDocument/2006/relationships/slide" Target="slide67.xml"/></Relationships>
</file>

<file path=ppt/slides/_rels/slide15.xml.rels><?xml version="1.0" encoding="UTF-8" standalone="yes"?>
<Relationships xmlns="http://schemas.openxmlformats.org/package/2006/relationships"><Relationship Id="rId4" Type="http://schemas.openxmlformats.org/officeDocument/2006/relationships/image" Target="../media/image18.jpeg"/><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17.jpeg"/><Relationship Id="rId5" Type="http://schemas.openxmlformats.org/officeDocument/2006/relationships/image" Target="../media/image19.jpeg"/></Relationships>
</file>

<file path=ppt/slides/_rels/slide16.xml.rels><?xml version="1.0" encoding="UTF-8" standalone="yes"?>
<Relationships xmlns="http://schemas.openxmlformats.org/package/2006/relationships"><Relationship Id="rId6" Type="http://schemas.openxmlformats.org/officeDocument/2006/relationships/image" Target="../media/image21.jpeg"/><Relationship Id="rId4" Type="http://schemas.openxmlformats.org/officeDocument/2006/relationships/image" Target="../media/image20.png"/><Relationship Id="rId1" Type="http://schemas.openxmlformats.org/officeDocument/2006/relationships/video" Target="file://localhost/Users/Alberto/Desktop/Presentazioni%202012/Pres_Ganimede_2012_ESP/Filmato%202.mpg" TargetMode="External"/><Relationship Id="rId2" Type="http://schemas.openxmlformats.org/officeDocument/2006/relationships/slideLayout" Target="../slideLayouts/slideLayout1.xml"/><Relationship Id="rId3" Type="http://schemas.openxmlformats.org/officeDocument/2006/relationships/notesSlide" Target="../notesSlides/notesSlide14.xml"/><Relationship Id="rId5" Type="http://schemas.openxmlformats.org/officeDocument/2006/relationships/image" Target="../media/image19.jpeg"/></Relationships>
</file>

<file path=ppt/slides/_rels/slide17.xml.rels><?xml version="1.0" encoding="UTF-8" standalone="yes"?>
<Relationships xmlns="http://schemas.openxmlformats.org/package/2006/relationships"><Relationship Id="rId4" Type="http://schemas.openxmlformats.org/officeDocument/2006/relationships/image" Target="../media/image22.jpeg"/><Relationship Id="rId1" Type="http://schemas.openxmlformats.org/officeDocument/2006/relationships/slideLayout" Target="../slideLayouts/slideLayout12.xml"/><Relationship Id="rId2" Type="http://schemas.openxmlformats.org/officeDocument/2006/relationships/notesSlide" Target="../notesSlides/notesSlide15.xml"/><Relationship Id="rId3" Type="http://schemas.openxmlformats.org/officeDocument/2006/relationships/image" Target="../media/image1.png"/><Relationship Id="rId5" Type="http://schemas.openxmlformats.org/officeDocument/2006/relationships/image" Target="../media/image23.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3" Type="http://schemas.openxmlformats.org/officeDocument/2006/relationships/image" Target="../media/image1.pn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6" Type="http://schemas.openxmlformats.org/officeDocument/2006/relationships/image" Target="../media/image25.png"/><Relationship Id="rId4" Type="http://schemas.openxmlformats.org/officeDocument/2006/relationships/image" Target="../media/image1.png"/><Relationship Id="rId1" Type="http://schemas.openxmlformats.org/officeDocument/2006/relationships/video" Target="file://localhost/Users/Alberto/Desktop/Presentazioni%202012/Pres_Ganimede_2012_ESP/Filmato%203.mpg" TargetMode="External"/><Relationship Id="rId2" Type="http://schemas.openxmlformats.org/officeDocument/2006/relationships/slideLayout" Target="../slideLayouts/slideLayout12.xml"/><Relationship Id="rId3" Type="http://schemas.openxmlformats.org/officeDocument/2006/relationships/notesSlide" Target="../notesSlides/notesSlide17.xml"/><Relationship Id="rId5" Type="http://schemas.openxmlformats.org/officeDocument/2006/relationships/image" Target="../media/image24.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3" Type="http://schemas.openxmlformats.org/officeDocument/2006/relationships/image" Target="../media/image26.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3" Type="http://schemas.openxmlformats.org/officeDocument/2006/relationships/image" Target="../media/image27.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3" Type="http://schemas.openxmlformats.org/officeDocument/2006/relationships/image" Target="../media/image28.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3" Type="http://schemas.openxmlformats.org/officeDocument/2006/relationships/image" Target="../media/image29.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3" Type="http://schemas.openxmlformats.org/officeDocument/2006/relationships/image" Target="../media/image1.png"/><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3" Type="http://schemas.openxmlformats.org/officeDocument/2006/relationships/image" Target="../media/image1.png"/><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3" Type="http://schemas.openxmlformats.org/officeDocument/2006/relationships/image" Target="../media/image1.png"/><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3" Type="http://schemas.openxmlformats.org/officeDocument/2006/relationships/image" Target="../media/image1.png"/><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4" Type="http://schemas.openxmlformats.org/officeDocument/2006/relationships/image" Target="../media/image30.jpeg"/><Relationship Id="rId1" Type="http://schemas.openxmlformats.org/officeDocument/2006/relationships/slideLayout" Target="../slideLayouts/slideLayout12.xml"/><Relationship Id="rId2" Type="http://schemas.openxmlformats.org/officeDocument/2006/relationships/notesSlide" Target="../notesSlides/notesSlide26.xml"/><Relationship Id="rId3" Type="http://schemas.openxmlformats.org/officeDocument/2006/relationships/image" Target="../media/image1.png"/></Relationships>
</file>

<file path=ppt/slides/_rels/slide29.xml.rels><?xml version="1.0" encoding="UTF-8" standalone="yes"?>
<Relationships xmlns="http://schemas.openxmlformats.org/package/2006/relationships"><Relationship Id="rId4" Type="http://schemas.openxmlformats.org/officeDocument/2006/relationships/image" Target="../media/image31.jpeg"/><Relationship Id="rId1" Type="http://schemas.openxmlformats.org/officeDocument/2006/relationships/slideLayout" Target="../slideLayouts/slideLayout12.xml"/><Relationship Id="rId2" Type="http://schemas.openxmlformats.org/officeDocument/2006/relationships/notesSlide" Target="../notesSlides/notesSlide27.xml"/><Relationship Id="rId3" Type="http://schemas.openxmlformats.org/officeDocument/2006/relationships/image" Target="../media/image1.png"/><Relationship Id="rId5" Type="http://schemas.openxmlformats.org/officeDocument/2006/relationships/image" Target="../media/image32.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3" Type="http://schemas.openxmlformats.org/officeDocument/2006/relationships/image" Target="../media/image3.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4" Type="http://schemas.openxmlformats.org/officeDocument/2006/relationships/image" Target="../media/image31.jpeg"/><Relationship Id="rId1" Type="http://schemas.openxmlformats.org/officeDocument/2006/relationships/slideLayout" Target="../slideLayouts/slideLayout12.xml"/><Relationship Id="rId2" Type="http://schemas.openxmlformats.org/officeDocument/2006/relationships/notesSlide" Target="../notesSlides/notesSlide28.xml"/><Relationship Id="rId3" Type="http://schemas.openxmlformats.org/officeDocument/2006/relationships/image" Target="../media/image1.png"/></Relationships>
</file>

<file path=ppt/slides/_rels/slide31.xml.rels><?xml version="1.0" encoding="UTF-8" standalone="yes"?>
<Relationships xmlns="http://schemas.openxmlformats.org/package/2006/relationships"><Relationship Id="rId6" Type="http://schemas.openxmlformats.org/officeDocument/2006/relationships/image" Target="../media/image16.png"/><Relationship Id="rId4" Type="http://schemas.openxmlformats.org/officeDocument/2006/relationships/image" Target="../media/image33.jpeg"/><Relationship Id="rId1" Type="http://schemas.openxmlformats.org/officeDocument/2006/relationships/slideLayout" Target="../slideLayouts/slideLayout12.xml"/><Relationship Id="rId2" Type="http://schemas.openxmlformats.org/officeDocument/2006/relationships/notesSlide" Target="../notesSlides/notesSlide29.xml"/><Relationship Id="rId3" Type="http://schemas.openxmlformats.org/officeDocument/2006/relationships/image" Target="../media/image1.png"/><Relationship Id="rId5" Type="http://schemas.openxmlformats.org/officeDocument/2006/relationships/slide" Target="slide68.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3" Type="http://schemas.openxmlformats.org/officeDocument/2006/relationships/image" Target="../media/image34.jpe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3" Type="http://schemas.openxmlformats.org/officeDocument/2006/relationships/image" Target="../media/image35.jpe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3" Type="http://schemas.openxmlformats.org/officeDocument/2006/relationships/image" Target="../media/image36.jpe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3" Type="http://schemas.openxmlformats.org/officeDocument/2006/relationships/image" Target="../media/image37.jpe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4" Type="http://schemas.openxmlformats.org/officeDocument/2006/relationships/image" Target="../media/image39.jpeg"/><Relationship Id="rId1" Type="http://schemas.openxmlformats.org/officeDocument/2006/relationships/slideLayout" Target="../slideLayouts/slideLayout1.xml"/><Relationship Id="rId2" Type="http://schemas.openxmlformats.org/officeDocument/2006/relationships/notesSlide" Target="../notesSlides/notesSlide34.xml"/><Relationship Id="rId3" Type="http://schemas.openxmlformats.org/officeDocument/2006/relationships/image" Target="../media/image38.jpeg"/><Relationship Id="rId5" Type="http://schemas.openxmlformats.org/officeDocument/2006/relationships/image" Target="../media/image40.jpeg"/></Relationships>
</file>

<file path=ppt/slides/_rels/slide37.xml.rels><?xml version="1.0" encoding="UTF-8" standalone="yes"?>
<Relationships xmlns="http://schemas.openxmlformats.org/package/2006/relationships"><Relationship Id="rId4" Type="http://schemas.openxmlformats.org/officeDocument/2006/relationships/image" Target="../media/image42.jpeg"/><Relationship Id="rId1" Type="http://schemas.openxmlformats.org/officeDocument/2006/relationships/slideLayout" Target="../slideLayouts/slideLayout1.xml"/><Relationship Id="rId2" Type="http://schemas.openxmlformats.org/officeDocument/2006/relationships/notesSlide" Target="../notesSlides/notesSlide35.xml"/><Relationship Id="rId3" Type="http://schemas.openxmlformats.org/officeDocument/2006/relationships/image" Target="../media/image41.jpeg"/></Relationships>
</file>

<file path=ppt/slides/_rels/slide38.xml.rels><?xml version="1.0" encoding="UTF-8" standalone="yes"?>
<Relationships xmlns="http://schemas.openxmlformats.org/package/2006/relationships"><Relationship Id="rId4" Type="http://schemas.openxmlformats.org/officeDocument/2006/relationships/image" Target="../media/image44.jpeg"/><Relationship Id="rId1" Type="http://schemas.openxmlformats.org/officeDocument/2006/relationships/slideLayout" Target="../slideLayouts/slideLayout1.xml"/><Relationship Id="rId2" Type="http://schemas.openxmlformats.org/officeDocument/2006/relationships/notesSlide" Target="../notesSlides/notesSlide36.xml"/><Relationship Id="rId3" Type="http://schemas.openxmlformats.org/officeDocument/2006/relationships/image" Target="../media/image43.jpeg"/></Relationships>
</file>

<file path=ppt/slides/_rels/slide39.xml.rels><?xml version="1.0" encoding="UTF-8" standalone="yes"?>
<Relationships xmlns="http://schemas.openxmlformats.org/package/2006/relationships"><Relationship Id="rId4" Type="http://schemas.openxmlformats.org/officeDocument/2006/relationships/image" Target="../media/image46.jpeg"/><Relationship Id="rId1" Type="http://schemas.openxmlformats.org/officeDocument/2006/relationships/slideLayout" Target="../slideLayouts/slideLayout1.xml"/><Relationship Id="rId2" Type="http://schemas.openxmlformats.org/officeDocument/2006/relationships/notesSlide" Target="../notesSlides/notesSlide37.xml"/><Relationship Id="rId3" Type="http://schemas.openxmlformats.org/officeDocument/2006/relationships/image" Target="../media/image45.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4" Type="http://schemas.openxmlformats.org/officeDocument/2006/relationships/image" Target="../media/image48.jpeg"/><Relationship Id="rId1" Type="http://schemas.openxmlformats.org/officeDocument/2006/relationships/slideLayout" Target="../slideLayouts/slideLayout1.xml"/><Relationship Id="rId2" Type="http://schemas.openxmlformats.org/officeDocument/2006/relationships/notesSlide" Target="../notesSlides/notesSlide39.xml"/><Relationship Id="rId3" Type="http://schemas.openxmlformats.org/officeDocument/2006/relationships/image" Target="../media/image47.wmf"/></Relationships>
</file>

<file path=ppt/slides/_rels/slide42.xml.rels><?xml version="1.0" encoding="UTF-8" standalone="yes"?>
<Relationships xmlns="http://schemas.openxmlformats.org/package/2006/relationships"><Relationship Id="rId4" Type="http://schemas.openxmlformats.org/officeDocument/2006/relationships/image" Target="../media/image49.jpeg"/><Relationship Id="rId1" Type="http://schemas.openxmlformats.org/officeDocument/2006/relationships/slideLayout" Target="../slideLayouts/slideLayout1.xml"/><Relationship Id="rId2" Type="http://schemas.openxmlformats.org/officeDocument/2006/relationships/notesSlide" Target="../notesSlides/notesSlide40.xml"/><Relationship Id="rId3" Type="http://schemas.openxmlformats.org/officeDocument/2006/relationships/image" Target="../media/image47.wmf"/></Relationships>
</file>

<file path=ppt/slides/_rels/slide43.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1.xml"/><Relationship Id="rId3" Type="http://schemas.openxmlformats.org/officeDocument/2006/relationships/image" Target="../media/image51.jpe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2.xml"/><Relationship Id="rId3" Type="http://schemas.openxmlformats.org/officeDocument/2006/relationships/image" Target="../media/image52.jpe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4" Type="http://schemas.openxmlformats.org/officeDocument/2006/relationships/image" Target="../media/image54.jpeg"/><Relationship Id="rId1" Type="http://schemas.openxmlformats.org/officeDocument/2006/relationships/slideLayout" Target="../slideLayouts/slideLayout1.xml"/><Relationship Id="rId2" Type="http://schemas.openxmlformats.org/officeDocument/2006/relationships/notesSlide" Target="../notesSlides/notesSlide43.xml"/><Relationship Id="rId3" Type="http://schemas.openxmlformats.org/officeDocument/2006/relationships/image" Target="../media/image53.jpeg"/></Relationships>
</file>

<file path=ppt/slides/_rels/slide47.xml.rels><?xml version="1.0" encoding="UTF-8" standalone="yes"?>
<Relationships xmlns="http://schemas.openxmlformats.org/package/2006/relationships"><Relationship Id="rId4" Type="http://schemas.openxmlformats.org/officeDocument/2006/relationships/image" Target="../media/image56.jpeg"/><Relationship Id="rId1" Type="http://schemas.openxmlformats.org/officeDocument/2006/relationships/slideLayout" Target="../slideLayouts/slideLayout1.xml"/><Relationship Id="rId2" Type="http://schemas.openxmlformats.org/officeDocument/2006/relationships/notesSlide" Target="../notesSlides/notesSlide44.xml"/><Relationship Id="rId3" Type="http://schemas.openxmlformats.org/officeDocument/2006/relationships/image" Target="../media/image55.jpeg"/></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5.xml"/><Relationship Id="rId3" Type="http://schemas.openxmlformats.org/officeDocument/2006/relationships/image" Target="../media/image57.jpe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4" Type="http://schemas.openxmlformats.org/officeDocument/2006/relationships/image" Target="../media/image59.jpeg"/><Relationship Id="rId1" Type="http://schemas.openxmlformats.org/officeDocument/2006/relationships/slideLayout" Target="../slideLayouts/slideLayout1.xml"/><Relationship Id="rId2" Type="http://schemas.openxmlformats.org/officeDocument/2006/relationships/notesSlide" Target="../notesSlides/notesSlide46.xml"/><Relationship Id="rId3" Type="http://schemas.openxmlformats.org/officeDocument/2006/relationships/image" Target="../media/image58.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3" Type="http://schemas.openxmlformats.org/officeDocument/2006/relationships/image" Target="../media/image4.jpe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4" Type="http://schemas.openxmlformats.org/officeDocument/2006/relationships/image" Target="../media/image61.jpeg"/><Relationship Id="rId1" Type="http://schemas.openxmlformats.org/officeDocument/2006/relationships/slideLayout" Target="../slideLayouts/slideLayout1.xml"/><Relationship Id="rId2" Type="http://schemas.openxmlformats.org/officeDocument/2006/relationships/notesSlide" Target="../notesSlides/notesSlide47.xml"/><Relationship Id="rId3" Type="http://schemas.openxmlformats.org/officeDocument/2006/relationships/image" Target="../media/image60.jpeg"/></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8.xml"/><Relationship Id="rId3" Type="http://schemas.openxmlformats.org/officeDocument/2006/relationships/image" Target="../media/image62.jpeg"/><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9.xml"/><Relationship Id="rId3" Type="http://schemas.openxmlformats.org/officeDocument/2006/relationships/image" Target="../media/image63.jpeg"/><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0.xml"/><Relationship Id="rId3" Type="http://schemas.openxmlformats.org/officeDocument/2006/relationships/image" Target="../media/image64.jpeg"/><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1.xml"/><Relationship Id="rId3" Type="http://schemas.openxmlformats.org/officeDocument/2006/relationships/image" Target="../media/image65.jpeg"/><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2.xml"/><Relationship Id="rId3" Type="http://schemas.openxmlformats.org/officeDocument/2006/relationships/image" Target="../media/image66.jpeg"/><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3.xml"/><Relationship Id="rId3" Type="http://schemas.openxmlformats.org/officeDocument/2006/relationships/image" Target="../media/image67.jpeg"/><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73.jpeg"/><Relationship Id="rId3" Type="http://schemas.openxmlformats.org/officeDocument/2006/relationships/image" Target="../media/image74.jpe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75.jpeg"/><Relationship Id="rId3" Type="http://schemas.openxmlformats.org/officeDocument/2006/relationships/image" Target="../media/image76.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77.jpeg"/><Relationship Id="rId3" Type="http://schemas.openxmlformats.org/officeDocument/2006/relationships/image" Target="../media/image78.jpe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4" Type="http://schemas.openxmlformats.org/officeDocument/2006/relationships/image" Target="../media/image80.jpeg"/><Relationship Id="rId1" Type="http://schemas.openxmlformats.org/officeDocument/2006/relationships/slideLayout" Target="../slideLayouts/slideLayout1.xml"/><Relationship Id="rId2" Type="http://schemas.openxmlformats.org/officeDocument/2006/relationships/notesSlide" Target="../notesSlides/notesSlide54.xml"/><Relationship Id="rId3" Type="http://schemas.openxmlformats.org/officeDocument/2006/relationships/image" Target="../media/image79.jpeg"/></Relationships>
</file>

<file path=ppt/slides/_rels/slide66.xml.rels><?xml version="1.0" encoding="UTF-8" standalone="yes"?>
<Relationships xmlns="http://schemas.openxmlformats.org/package/2006/relationships"><Relationship Id="rId8" Type="http://schemas.openxmlformats.org/officeDocument/2006/relationships/image" Target="../media/image82.png"/><Relationship Id="rId4" Type="http://schemas.openxmlformats.org/officeDocument/2006/relationships/image" Target="../media/image1.png"/><Relationship Id="rId5" Type="http://schemas.openxmlformats.org/officeDocument/2006/relationships/image" Target="../media/image81.jpeg"/><Relationship Id="rId7" Type="http://schemas.openxmlformats.org/officeDocument/2006/relationships/slide" Target="slide69.xml"/><Relationship Id="rId1" Type="http://schemas.openxmlformats.org/officeDocument/2006/relationships/video" Target="file://localhost/Users/Alberto/Desktop/Presentazioni%202012/Pres_Ganimede_2012_ESP/Filmato%204.mpg" TargetMode="External"/><Relationship Id="rId2" Type="http://schemas.openxmlformats.org/officeDocument/2006/relationships/slideLayout" Target="../slideLayouts/slideLayout12.xml"/><Relationship Id="rId3" Type="http://schemas.openxmlformats.org/officeDocument/2006/relationships/notesSlide" Target="../notesSlides/notesSlide55.xml"/><Relationship Id="rId6" Type="http://schemas.openxmlformats.org/officeDocument/2006/relationships/slide" Target="slide14.xml"/></Relationships>
</file>

<file path=ppt/slides/_rels/slide67.xml.rels><?xml version="1.0" encoding="UTF-8" standalone="yes"?>
<Relationships xmlns="http://schemas.openxmlformats.org/package/2006/relationships"><Relationship Id="rId4" Type="http://schemas.openxmlformats.org/officeDocument/2006/relationships/image" Target="../media/image1.png"/><Relationship Id="rId5" Type="http://schemas.openxmlformats.org/officeDocument/2006/relationships/image" Target="../media/image83.jpeg"/><Relationship Id="rId7" Type="http://schemas.openxmlformats.org/officeDocument/2006/relationships/image" Target="../media/image84.png"/><Relationship Id="rId1" Type="http://schemas.openxmlformats.org/officeDocument/2006/relationships/video" Target="file://localhost/Users/Alberto/Desktop/Presentazioni%202012/Pres_Ganimede_2012_ESP/Filmato%205.mpg" TargetMode="External"/><Relationship Id="rId2" Type="http://schemas.openxmlformats.org/officeDocument/2006/relationships/slideLayout" Target="../slideLayouts/slideLayout12.xml"/><Relationship Id="rId3" Type="http://schemas.openxmlformats.org/officeDocument/2006/relationships/notesSlide" Target="../notesSlides/notesSlide56.xml"/><Relationship Id="rId6" Type="http://schemas.openxmlformats.org/officeDocument/2006/relationships/slide" Target="slide14.xml"/></Relationships>
</file>

<file path=ppt/slides/_rels/slide68.xml.rels><?xml version="1.0" encoding="UTF-8" standalone="yes"?>
<Relationships xmlns="http://schemas.openxmlformats.org/package/2006/relationships"><Relationship Id="rId4" Type="http://schemas.openxmlformats.org/officeDocument/2006/relationships/image" Target="../media/image1.png"/><Relationship Id="rId5" Type="http://schemas.openxmlformats.org/officeDocument/2006/relationships/image" Target="../media/image33.jpeg"/><Relationship Id="rId7" Type="http://schemas.openxmlformats.org/officeDocument/2006/relationships/image" Target="../media/image85.png"/><Relationship Id="rId1" Type="http://schemas.openxmlformats.org/officeDocument/2006/relationships/video" Target="file://localhost/Users/Alberto/Desktop/Presentazioni%202012/Pres_Ganimede_2012_ESP/macerazione%20bianco%20lunga.mov" TargetMode="External"/><Relationship Id="rId2" Type="http://schemas.openxmlformats.org/officeDocument/2006/relationships/slideLayout" Target="../slideLayouts/slideLayout12.xml"/><Relationship Id="rId3" Type="http://schemas.openxmlformats.org/officeDocument/2006/relationships/notesSlide" Target="../notesSlides/notesSlide57.xml"/><Relationship Id="rId6" Type="http://schemas.openxmlformats.org/officeDocument/2006/relationships/slide" Target="slide31.xml"/></Relationships>
</file>

<file path=ppt/slides/_rels/slide69.xml.rels><?xml version="1.0" encoding="UTF-8" standalone="yes"?>
<Relationships xmlns="http://schemas.openxmlformats.org/package/2006/relationships"><Relationship Id="rId4" Type="http://schemas.openxmlformats.org/officeDocument/2006/relationships/slide" Target="slide14.xml"/><Relationship Id="rId1" Type="http://schemas.openxmlformats.org/officeDocument/2006/relationships/slideLayout" Target="../slideLayouts/slideLayout1.xml"/><Relationship Id="rId2" Type="http://schemas.openxmlformats.org/officeDocument/2006/relationships/notesSlide" Target="../notesSlides/notesSlide58.xml"/><Relationship Id="rId3" Type="http://schemas.openxmlformats.org/officeDocument/2006/relationships/image" Target="../media/image86.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4" Type="http://schemas.openxmlformats.org/officeDocument/2006/relationships/image" Target="../media/image87.jpeg"/><Relationship Id="rId1" Type="http://schemas.openxmlformats.org/officeDocument/2006/relationships/slideLayout" Target="../slideLayouts/slideLayout12.xml"/><Relationship Id="rId2" Type="http://schemas.openxmlformats.org/officeDocument/2006/relationships/notesSlide" Target="../notesSlides/notesSlide59.xml"/><Relationship Id="rId3" Type="http://schemas.openxmlformats.org/officeDocument/2006/relationships/image" Target="../media/image1.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7410" name="Picture 1026"/>
          <p:cNvPicPr>
            <a:picLocks noChangeAspect="1" noChangeArrowheads="1"/>
          </p:cNvPicPr>
          <p:nvPr/>
        </p:nvPicPr>
        <p:blipFill>
          <a:blip r:embed="rId3"/>
          <a:srcRect/>
          <a:stretch>
            <a:fillRect/>
          </a:stretch>
        </p:blipFill>
        <p:spPr bwMode="auto">
          <a:xfrm>
            <a:off x="-1588" y="-228600"/>
            <a:ext cx="9145588" cy="6934200"/>
          </a:xfrm>
          <a:prstGeom prst="rect">
            <a:avLst/>
          </a:prstGeom>
          <a:noFill/>
          <a:ln w="9525">
            <a:noFill/>
            <a:miter lim="800000"/>
            <a:headEnd/>
            <a:tailEnd/>
          </a:ln>
        </p:spPr>
      </p:pic>
      <p:pic>
        <p:nvPicPr>
          <p:cNvPr id="17411" name="Picture 1027"/>
          <p:cNvPicPr>
            <a:picLocks noChangeAspect="1" noChangeArrowheads="1"/>
          </p:cNvPicPr>
          <p:nvPr/>
        </p:nvPicPr>
        <p:blipFill>
          <a:blip r:embed="rId3"/>
          <a:srcRect/>
          <a:stretch>
            <a:fillRect/>
          </a:stretch>
        </p:blipFill>
        <p:spPr bwMode="auto">
          <a:xfrm>
            <a:off x="-1588" y="-228600"/>
            <a:ext cx="9145588" cy="6934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4818" name="Text Box 2050"/>
          <p:cNvSpPr>
            <a:spLocks noGrp="1" noChangeArrowheads="1"/>
          </p:cNvSpPr>
          <p:nvPr>
            <p:ph type="ctrTitle"/>
          </p:nvPr>
        </p:nvSpPr>
        <p:spPr>
          <a:xfrm>
            <a:off x="2971800" y="3810000"/>
            <a:ext cx="6019800" cy="1143000"/>
          </a:xfrm>
        </p:spPr>
        <p:txBody>
          <a:bodyPr lIns="91440" tIns="45720" rIns="91440" bIns="45720"/>
          <a:lstStyle/>
          <a:p>
            <a:pPr algn="l">
              <a:lnSpc>
                <a:spcPct val="110000"/>
              </a:lnSpc>
              <a:buFont typeface="Times New Roman" pitchFamily="-112" charset="0"/>
              <a:buNone/>
            </a:pPr>
            <a:r>
              <a:rPr lang="it-IT" sz="2400" b="1">
                <a:solidFill>
                  <a:srgbClr val="80060D"/>
                </a:solidFill>
                <a:latin typeface="Verdana" pitchFamily="-112" charset="0"/>
              </a:rPr>
              <a:t>3.Metodo Ganimede</a:t>
            </a:r>
            <a:r>
              <a:rPr lang="it-IT" sz="2400" b="1" baseline="30000">
                <a:solidFill>
                  <a:srgbClr val="80060D"/>
                </a:solidFill>
                <a:latin typeface="Verdana" pitchFamily="-112" charset="0"/>
              </a:rPr>
              <a:t>®</a:t>
            </a:r>
            <a:r>
              <a:rPr lang="it-IT" sz="2400" b="1">
                <a:solidFill>
                  <a:srgbClr val="80060D"/>
                </a:solidFill>
                <a:latin typeface="Verdana" pitchFamily="-112" charset="0"/>
              </a:rPr>
              <a:t/>
            </a:r>
            <a:br>
              <a:rPr lang="it-IT" sz="2400" b="1">
                <a:solidFill>
                  <a:srgbClr val="80060D"/>
                </a:solidFill>
                <a:latin typeface="Verdana" pitchFamily="-112" charset="0"/>
              </a:rPr>
            </a:br>
            <a:r>
              <a:rPr lang="it-IT" sz="1800">
                <a:solidFill>
                  <a:schemeClr val="tx1"/>
                </a:solidFill>
                <a:latin typeface="Verdana" pitchFamily="-112" charset="0"/>
              </a:rPr>
              <a:t>La innovación de los fermentadores </a:t>
            </a:r>
            <a:r>
              <a:rPr lang="it-IT" sz="1800" b="1">
                <a:solidFill>
                  <a:schemeClr val="tx1"/>
                </a:solidFill>
                <a:latin typeface="Verdana" pitchFamily="-112" charset="0"/>
              </a:rPr>
              <a:t>Ganimede</a:t>
            </a:r>
            <a:r>
              <a:rPr lang="it-IT" sz="1800" b="1" baseline="30000">
                <a:solidFill>
                  <a:schemeClr val="tx1"/>
                </a:solidFill>
                <a:latin typeface="Verdana" pitchFamily="-112" charset="0"/>
              </a:rPr>
              <a:t>®</a:t>
            </a:r>
            <a:r>
              <a:rPr lang="it-IT" sz="1800">
                <a:solidFill>
                  <a:schemeClr val="tx1"/>
                </a:solidFill>
                <a:latin typeface="Verdana" pitchFamily="-112" charset="0"/>
              </a:rPr>
              <a:t/>
            </a:r>
            <a:br>
              <a:rPr lang="it-IT" sz="1800">
                <a:solidFill>
                  <a:schemeClr val="tx1"/>
                </a:solidFill>
                <a:latin typeface="Verdana" pitchFamily="-112" charset="0"/>
              </a:rPr>
            </a:br>
            <a:r>
              <a:rPr lang="it-IT" sz="1800">
                <a:solidFill>
                  <a:schemeClr val="tx1"/>
                </a:solidFill>
                <a:latin typeface="Verdana" pitchFamily="-112" charset="0"/>
              </a:rPr>
              <a:t>en la extracción selectiva.</a:t>
            </a:r>
            <a:endParaRPr lang="it-IT" sz="2200">
              <a:solidFill>
                <a:schemeClr val="tx1"/>
              </a:solidFill>
              <a:latin typeface="Verdana" pitchFamily="-112" charset="0"/>
            </a:endParaRPr>
          </a:p>
        </p:txBody>
      </p:sp>
      <p:sp>
        <p:nvSpPr>
          <p:cNvPr id="34819" name="Text Box 2051"/>
          <p:cNvSpPr txBox="1">
            <a:spLocks noChangeArrowheads="1"/>
          </p:cNvSpPr>
          <p:nvPr/>
        </p:nvSpPr>
        <p:spPr bwMode="auto">
          <a:xfrm>
            <a:off x="381000" y="6172200"/>
            <a:ext cx="457200" cy="244475"/>
          </a:xfrm>
          <a:prstGeom prst="rect">
            <a:avLst/>
          </a:prstGeom>
          <a:noFill/>
          <a:ln w="9525">
            <a:noFill/>
            <a:miter lim="800000"/>
            <a:headEnd/>
            <a:tailEnd/>
          </a:ln>
        </p:spPr>
        <p:txBody>
          <a:bodyPr>
            <a:prstTxWarp prst="textNoShape">
              <a:avLst/>
            </a:prstTxWarp>
            <a:spAutoFit/>
          </a:bodyPr>
          <a:lstStyle/>
          <a:p>
            <a:pPr>
              <a:spcBef>
                <a:spcPct val="50000"/>
              </a:spcBef>
            </a:pPr>
            <a:fld id="{05C862E4-222F-B64B-B3D9-2ECA81F4BCD2}" type="slidenum">
              <a:rPr lang="it-IT" sz="1000" b="1">
                <a:solidFill>
                  <a:srgbClr val="80060D"/>
                </a:solidFill>
                <a:latin typeface="Verdana" pitchFamily="-112" charset="0"/>
              </a:rPr>
              <a:pPr>
                <a:spcBef>
                  <a:spcPct val="50000"/>
                </a:spcBef>
              </a:pPr>
              <a:t>10</a:t>
            </a:fld>
            <a:endParaRPr lang="it-IT" sz="1200" b="1">
              <a:solidFill>
                <a:srgbClr val="80060D"/>
              </a:solidFill>
              <a:latin typeface="Verdana" pitchFamily="-112"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36866" name="Text Box 2"/>
          <p:cNvSpPr txBox="1">
            <a:spLocks noChangeArrowheads="1"/>
          </p:cNvSpPr>
          <p:nvPr/>
        </p:nvSpPr>
        <p:spPr bwMode="auto">
          <a:xfrm>
            <a:off x="676275" y="2136775"/>
            <a:ext cx="3124200" cy="682625"/>
          </a:xfrm>
          <a:prstGeom prst="rect">
            <a:avLst/>
          </a:prstGeom>
          <a:noFill/>
          <a:ln w="9525">
            <a:noFill/>
            <a:miter lim="800000"/>
            <a:headEnd/>
            <a:tailEnd/>
          </a:ln>
        </p:spPr>
        <p:txBody>
          <a:bodyPr lIns="90000" tIns="46800" rIns="90000" bIns="46800">
            <a:prstTxWarp prst="textNoShape">
              <a:avLst/>
            </a:prstTxWarp>
            <a:spAutoFit/>
          </a:bodyPr>
          <a:lstStyle/>
          <a:p>
            <a:pPr>
              <a:lnSpc>
                <a:spcPct val="99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sz="1200" b="1">
                <a:solidFill>
                  <a:schemeClr val="tx1"/>
                </a:solidFill>
                <a:latin typeface="Verdana" pitchFamily="-112" charset="0"/>
              </a:rPr>
              <a:t>By Pass</a:t>
            </a:r>
          </a:p>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sz="900">
                <a:solidFill>
                  <a:schemeClr val="tx1"/>
                </a:solidFill>
                <a:latin typeface="Verdana" pitchFamily="-112" charset="0"/>
              </a:rPr>
              <a:t>(válvula que pone en comunicación la masa</a:t>
            </a:r>
          </a:p>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sz="900">
                <a:solidFill>
                  <a:schemeClr val="tx1"/>
                </a:solidFill>
                <a:latin typeface="Verdana" pitchFamily="-112" charset="0"/>
              </a:rPr>
              <a:t>de CO</a:t>
            </a:r>
            <a:r>
              <a:rPr lang="it-IT" sz="900" baseline="-25000">
                <a:solidFill>
                  <a:schemeClr val="tx1"/>
                </a:solidFill>
                <a:latin typeface="Verdana" pitchFamily="-112" charset="0"/>
              </a:rPr>
              <a:t>2</a:t>
            </a:r>
            <a:r>
              <a:rPr lang="it-IT" sz="900">
                <a:solidFill>
                  <a:schemeClr val="tx1"/>
                </a:solidFill>
                <a:latin typeface="Verdana" pitchFamily="-112" charset="0"/>
              </a:rPr>
              <a:t> con el vano superior donde se forma el sombrero)</a:t>
            </a:r>
            <a:endParaRPr lang="en-GB" sz="1200" b="1">
              <a:latin typeface="Verdana" pitchFamily="-112" charset="0"/>
            </a:endParaRPr>
          </a:p>
        </p:txBody>
      </p:sp>
      <p:pic>
        <p:nvPicPr>
          <p:cNvPr id="36867" name="Picture 3"/>
          <p:cNvPicPr>
            <a:picLocks noChangeAspect="1" noChangeArrowheads="1"/>
          </p:cNvPicPr>
          <p:nvPr/>
        </p:nvPicPr>
        <p:blipFill>
          <a:blip r:embed="rId3"/>
          <a:srcRect/>
          <a:stretch>
            <a:fillRect/>
          </a:stretch>
        </p:blipFill>
        <p:spPr bwMode="auto">
          <a:xfrm>
            <a:off x="3581400" y="914400"/>
            <a:ext cx="2387600" cy="5735638"/>
          </a:xfrm>
          <a:prstGeom prst="rect">
            <a:avLst/>
          </a:prstGeom>
          <a:noFill/>
          <a:ln w="9525">
            <a:noFill/>
            <a:miter lim="800000"/>
            <a:headEnd/>
            <a:tailEnd/>
          </a:ln>
        </p:spPr>
      </p:pic>
      <p:sp>
        <p:nvSpPr>
          <p:cNvPr id="36868" name="Text Box 4"/>
          <p:cNvSpPr txBox="1">
            <a:spLocks noChangeArrowheads="1"/>
          </p:cNvSpPr>
          <p:nvPr/>
        </p:nvSpPr>
        <p:spPr bwMode="auto">
          <a:xfrm>
            <a:off x="685800" y="3887788"/>
            <a:ext cx="1981200" cy="684212"/>
          </a:xfrm>
          <a:prstGeom prst="rect">
            <a:avLst/>
          </a:prstGeom>
          <a:noFill/>
          <a:ln w="9525">
            <a:noFill/>
            <a:miter lim="800000"/>
            <a:headEnd/>
            <a:tailEnd/>
          </a:ln>
        </p:spPr>
        <p:txBody>
          <a:bodyPr lIns="90000" tIns="46800" rIns="90000" bIns="46800">
            <a:prstTxWarp prst="textNoShape">
              <a:avLst/>
            </a:prstTxWarp>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sz="1200" b="1">
                <a:solidFill>
                  <a:schemeClr val="tx1"/>
                </a:solidFill>
                <a:latin typeface="Verdana" pitchFamily="-112" charset="0"/>
              </a:rPr>
              <a:t>Vano inferior</a:t>
            </a:r>
          </a:p>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sz="900">
                <a:solidFill>
                  <a:schemeClr val="tx1"/>
                </a:solidFill>
                <a:latin typeface="Verdana" pitchFamily="-112" charset="0"/>
              </a:rPr>
              <a:t>(directamente comunicado con el vano superior a través del cuello del diafragma)</a:t>
            </a:r>
          </a:p>
        </p:txBody>
      </p:sp>
      <p:sp>
        <p:nvSpPr>
          <p:cNvPr id="36869" name="Text Box 5"/>
          <p:cNvSpPr txBox="1">
            <a:spLocks noChangeArrowheads="1"/>
          </p:cNvSpPr>
          <p:nvPr/>
        </p:nvSpPr>
        <p:spPr bwMode="auto">
          <a:xfrm>
            <a:off x="685800" y="2895600"/>
            <a:ext cx="2971800" cy="273050"/>
          </a:xfrm>
          <a:prstGeom prst="rect">
            <a:avLst/>
          </a:prstGeom>
          <a:noFill/>
          <a:ln w="9525">
            <a:noFill/>
            <a:miter lim="800000"/>
            <a:headEnd/>
            <a:tailEnd/>
          </a:ln>
        </p:spPr>
        <p:txBody>
          <a:bodyPr lIns="90000" tIns="46800" rIns="90000" bIns="46800">
            <a:prstTxWarp prst="textNoShape">
              <a:avLst/>
            </a:prstTxWarp>
            <a:spAutoFit/>
          </a:bodyPr>
          <a:lstStyle/>
          <a:p>
            <a:pPr>
              <a:lnSpc>
                <a:spcPct val="99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200" b="1">
                <a:latin typeface="Verdana" pitchFamily="-112" charset="0"/>
              </a:rPr>
              <a:t>Diafragma en forma de embudo</a:t>
            </a:r>
          </a:p>
        </p:txBody>
      </p:sp>
      <p:sp>
        <p:nvSpPr>
          <p:cNvPr id="36870" name="Line 6"/>
          <p:cNvSpPr>
            <a:spLocks noChangeShapeType="1"/>
          </p:cNvSpPr>
          <p:nvPr/>
        </p:nvSpPr>
        <p:spPr bwMode="auto">
          <a:xfrm>
            <a:off x="790575" y="3200400"/>
            <a:ext cx="3700463" cy="1588"/>
          </a:xfrm>
          <a:prstGeom prst="line">
            <a:avLst/>
          </a:prstGeom>
          <a:noFill/>
          <a:ln w="15875">
            <a:solidFill>
              <a:srgbClr val="80060D"/>
            </a:solidFill>
            <a:round/>
            <a:headEnd/>
            <a:tailEnd type="triangle" w="lg" len="lg"/>
          </a:ln>
        </p:spPr>
        <p:txBody>
          <a:bodyPr>
            <a:prstTxWarp prst="textNoShape">
              <a:avLst/>
            </a:prstTxWarp>
          </a:bodyPr>
          <a:lstStyle/>
          <a:p>
            <a:endParaRPr lang="it-IT"/>
          </a:p>
        </p:txBody>
      </p:sp>
      <p:sp>
        <p:nvSpPr>
          <p:cNvPr id="36871" name="Text Box 7"/>
          <p:cNvSpPr txBox="1">
            <a:spLocks noChangeArrowheads="1"/>
          </p:cNvSpPr>
          <p:nvPr/>
        </p:nvSpPr>
        <p:spPr bwMode="auto">
          <a:xfrm>
            <a:off x="685800" y="3276600"/>
            <a:ext cx="2971800" cy="457200"/>
          </a:xfrm>
          <a:prstGeom prst="rect">
            <a:avLst/>
          </a:prstGeom>
          <a:noFill/>
          <a:ln w="9525">
            <a:noFill/>
            <a:miter lim="800000"/>
            <a:headEnd/>
            <a:tailEnd/>
          </a:ln>
        </p:spPr>
        <p:txBody>
          <a:bodyPr lIns="90000" tIns="46800" rIns="90000" bIns="46800">
            <a:prstTxWarp prst="textNoShape">
              <a:avLst/>
            </a:prstTxWarp>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sz="1200" b="1">
                <a:solidFill>
                  <a:schemeClr val="tx1"/>
                </a:solidFill>
                <a:latin typeface="Verdana" pitchFamily="-112" charset="0"/>
              </a:rPr>
              <a:t>Zona de acumulación del</a:t>
            </a:r>
          </a:p>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sz="1200" b="1">
                <a:solidFill>
                  <a:schemeClr val="tx1"/>
                </a:solidFill>
                <a:latin typeface="Verdana" pitchFamily="-112" charset="0"/>
              </a:rPr>
              <a:t>CO</a:t>
            </a:r>
            <a:r>
              <a:rPr lang="it-IT" sz="1200" b="1" baseline="-25000">
                <a:solidFill>
                  <a:schemeClr val="tx1"/>
                </a:solidFill>
                <a:latin typeface="Verdana" pitchFamily="-112" charset="0"/>
              </a:rPr>
              <a:t>2 </a:t>
            </a:r>
            <a:r>
              <a:rPr lang="it-IT" sz="1200" b="1">
                <a:solidFill>
                  <a:schemeClr val="tx1"/>
                </a:solidFill>
                <a:latin typeface="Verdana" pitchFamily="-112" charset="0"/>
              </a:rPr>
              <a:t>de fementación</a:t>
            </a:r>
            <a:endParaRPr lang="en-GB" sz="1200" b="1">
              <a:latin typeface="Verdana" pitchFamily="-112" charset="0"/>
            </a:endParaRPr>
          </a:p>
        </p:txBody>
      </p:sp>
      <p:sp>
        <p:nvSpPr>
          <p:cNvPr id="36872" name="Text Box 8"/>
          <p:cNvSpPr txBox="1">
            <a:spLocks noChangeArrowheads="1"/>
          </p:cNvSpPr>
          <p:nvPr/>
        </p:nvSpPr>
        <p:spPr bwMode="auto">
          <a:xfrm>
            <a:off x="676275" y="1371600"/>
            <a:ext cx="2971800" cy="730250"/>
          </a:xfrm>
          <a:prstGeom prst="rect">
            <a:avLst/>
          </a:prstGeom>
          <a:noFill/>
          <a:ln w="9525">
            <a:noFill/>
            <a:miter lim="800000"/>
            <a:headEnd/>
            <a:tailEnd/>
          </a:ln>
        </p:spPr>
        <p:txBody>
          <a:bodyPr lIns="90000" tIns="46800" rIns="90000" bIns="46800">
            <a:prstTxWarp prst="textNoShape">
              <a:avLst/>
            </a:prstTxWarp>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sz="1200" b="1">
                <a:solidFill>
                  <a:schemeClr val="tx1"/>
                </a:solidFill>
                <a:latin typeface="Verdana" pitchFamily="-112" charset="0"/>
              </a:rPr>
              <a:t>Vano superior</a:t>
            </a:r>
          </a:p>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sz="900">
                <a:solidFill>
                  <a:schemeClr val="tx1"/>
                </a:solidFill>
                <a:latin typeface="Verdana" pitchFamily="-112" charset="0"/>
              </a:rPr>
              <a:t>(directamente comunicado con el vano inferior a través del cuello del diafragma)</a:t>
            </a:r>
          </a:p>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200" b="1">
              <a:latin typeface="Verdana" pitchFamily="-112" charset="0"/>
            </a:endParaRPr>
          </a:p>
        </p:txBody>
      </p:sp>
      <p:sp>
        <p:nvSpPr>
          <p:cNvPr id="36873" name="Line 9"/>
          <p:cNvSpPr>
            <a:spLocks noChangeShapeType="1"/>
          </p:cNvSpPr>
          <p:nvPr/>
        </p:nvSpPr>
        <p:spPr bwMode="auto">
          <a:xfrm>
            <a:off x="762000" y="1905000"/>
            <a:ext cx="3352800" cy="1588"/>
          </a:xfrm>
          <a:prstGeom prst="line">
            <a:avLst/>
          </a:prstGeom>
          <a:noFill/>
          <a:ln w="15840">
            <a:solidFill>
              <a:srgbClr val="80060D"/>
            </a:solidFill>
            <a:round/>
            <a:headEnd/>
            <a:tailEnd type="triangle" w="lg" len="lg"/>
          </a:ln>
        </p:spPr>
        <p:txBody>
          <a:bodyPr>
            <a:prstTxWarp prst="textNoShape">
              <a:avLst/>
            </a:prstTxWarp>
          </a:bodyPr>
          <a:lstStyle/>
          <a:p>
            <a:endParaRPr lang="it-IT"/>
          </a:p>
        </p:txBody>
      </p:sp>
      <p:sp>
        <p:nvSpPr>
          <p:cNvPr id="36874" name="Line 10"/>
          <p:cNvSpPr>
            <a:spLocks noChangeShapeType="1"/>
          </p:cNvSpPr>
          <p:nvPr/>
        </p:nvSpPr>
        <p:spPr bwMode="auto">
          <a:xfrm>
            <a:off x="836613" y="3733800"/>
            <a:ext cx="3430587" cy="0"/>
          </a:xfrm>
          <a:prstGeom prst="line">
            <a:avLst/>
          </a:prstGeom>
          <a:noFill/>
          <a:ln w="15875">
            <a:solidFill>
              <a:srgbClr val="80060D"/>
            </a:solidFill>
            <a:round/>
            <a:headEnd/>
            <a:tailEnd type="triangle" w="lg" len="lg"/>
          </a:ln>
        </p:spPr>
        <p:txBody>
          <a:bodyPr>
            <a:prstTxWarp prst="textNoShape">
              <a:avLst/>
            </a:prstTxWarp>
          </a:bodyPr>
          <a:lstStyle/>
          <a:p>
            <a:endParaRPr lang="it-IT"/>
          </a:p>
        </p:txBody>
      </p:sp>
      <p:sp>
        <p:nvSpPr>
          <p:cNvPr id="36875" name="Line 11"/>
          <p:cNvSpPr>
            <a:spLocks noChangeShapeType="1"/>
          </p:cNvSpPr>
          <p:nvPr/>
        </p:nvSpPr>
        <p:spPr bwMode="auto">
          <a:xfrm>
            <a:off x="781050" y="4570413"/>
            <a:ext cx="3352800" cy="1587"/>
          </a:xfrm>
          <a:prstGeom prst="line">
            <a:avLst/>
          </a:prstGeom>
          <a:noFill/>
          <a:ln w="15840">
            <a:solidFill>
              <a:srgbClr val="80060D"/>
            </a:solidFill>
            <a:round/>
            <a:headEnd/>
            <a:tailEnd type="triangle" w="lg" len="lg"/>
          </a:ln>
        </p:spPr>
        <p:txBody>
          <a:bodyPr>
            <a:prstTxWarp prst="textNoShape">
              <a:avLst/>
            </a:prstTxWarp>
          </a:bodyPr>
          <a:lstStyle/>
          <a:p>
            <a:endParaRPr lang="it-IT"/>
          </a:p>
        </p:txBody>
      </p:sp>
      <p:pic>
        <p:nvPicPr>
          <p:cNvPr id="36876" name="Picture 12" descr="PICT0099"/>
          <p:cNvPicPr>
            <a:picLocks noChangeAspect="1" noChangeArrowheads="1"/>
          </p:cNvPicPr>
          <p:nvPr/>
        </p:nvPicPr>
        <p:blipFill>
          <a:blip r:embed="rId4"/>
          <a:srcRect/>
          <a:stretch>
            <a:fillRect/>
          </a:stretch>
        </p:blipFill>
        <p:spPr bwMode="auto">
          <a:xfrm>
            <a:off x="6553200" y="1085850"/>
            <a:ext cx="2438400" cy="1828800"/>
          </a:xfrm>
          <a:prstGeom prst="rect">
            <a:avLst/>
          </a:prstGeom>
          <a:noFill/>
          <a:ln w="15875">
            <a:solidFill>
              <a:srgbClr val="000000"/>
            </a:solidFill>
            <a:miter lim="800000"/>
            <a:headEnd/>
            <a:tailEnd/>
          </a:ln>
        </p:spPr>
      </p:pic>
      <p:pic>
        <p:nvPicPr>
          <p:cNvPr id="36877" name="Picture 13" descr="PICT0118"/>
          <p:cNvPicPr>
            <a:picLocks noChangeAspect="1" noChangeArrowheads="1"/>
          </p:cNvPicPr>
          <p:nvPr/>
        </p:nvPicPr>
        <p:blipFill>
          <a:blip r:embed="rId5"/>
          <a:srcRect/>
          <a:stretch>
            <a:fillRect/>
          </a:stretch>
        </p:blipFill>
        <p:spPr bwMode="auto">
          <a:xfrm>
            <a:off x="6553200" y="2971800"/>
            <a:ext cx="2438400" cy="1828800"/>
          </a:xfrm>
          <a:prstGeom prst="rect">
            <a:avLst/>
          </a:prstGeom>
          <a:noFill/>
          <a:ln w="15875">
            <a:solidFill>
              <a:srgbClr val="000000"/>
            </a:solidFill>
            <a:miter lim="800000"/>
            <a:headEnd/>
            <a:tailEnd/>
          </a:ln>
        </p:spPr>
      </p:pic>
      <p:pic>
        <p:nvPicPr>
          <p:cNvPr id="36878" name="Picture 14" descr="Ganimede"/>
          <p:cNvPicPr>
            <a:picLocks noChangeAspect="1" noChangeArrowheads="1"/>
          </p:cNvPicPr>
          <p:nvPr/>
        </p:nvPicPr>
        <p:blipFill>
          <a:blip r:embed="rId6"/>
          <a:srcRect/>
          <a:stretch>
            <a:fillRect/>
          </a:stretch>
        </p:blipFill>
        <p:spPr bwMode="auto">
          <a:xfrm>
            <a:off x="6553200" y="4876800"/>
            <a:ext cx="2438400" cy="1870075"/>
          </a:xfrm>
          <a:prstGeom prst="rect">
            <a:avLst/>
          </a:prstGeom>
          <a:noFill/>
          <a:ln w="15875">
            <a:solidFill>
              <a:srgbClr val="000000"/>
            </a:solidFill>
            <a:miter lim="800000"/>
            <a:headEnd/>
            <a:tailEnd/>
          </a:ln>
        </p:spPr>
      </p:pic>
      <p:sp>
        <p:nvSpPr>
          <p:cNvPr id="36879" name="Line 15"/>
          <p:cNvSpPr>
            <a:spLocks noChangeShapeType="1"/>
          </p:cNvSpPr>
          <p:nvPr/>
        </p:nvSpPr>
        <p:spPr bwMode="auto">
          <a:xfrm>
            <a:off x="781050" y="2817813"/>
            <a:ext cx="2757488" cy="1587"/>
          </a:xfrm>
          <a:prstGeom prst="line">
            <a:avLst/>
          </a:prstGeom>
          <a:noFill/>
          <a:ln w="15875">
            <a:solidFill>
              <a:srgbClr val="80060D"/>
            </a:solidFill>
            <a:round/>
            <a:headEnd/>
            <a:tailEnd type="triangle" w="lg" len="lg"/>
          </a:ln>
        </p:spPr>
        <p:txBody>
          <a:bodyPr>
            <a:prstTxWarp prst="textNoShape">
              <a:avLst/>
            </a:prstTxWarp>
          </a:bodyPr>
          <a:lstStyle/>
          <a:p>
            <a:endParaRPr lang="it-IT"/>
          </a:p>
        </p:txBody>
      </p:sp>
      <p:sp>
        <p:nvSpPr>
          <p:cNvPr id="36880" name="Rectangle 16"/>
          <p:cNvSpPr>
            <a:spLocks noChangeArrowheads="1"/>
          </p:cNvSpPr>
          <p:nvPr/>
        </p:nvSpPr>
        <p:spPr bwMode="auto">
          <a:xfrm>
            <a:off x="685800" y="4648200"/>
            <a:ext cx="2001838" cy="457200"/>
          </a:xfrm>
          <a:prstGeom prst="rect">
            <a:avLst/>
          </a:prstGeom>
          <a:noFill/>
          <a:ln w="9525">
            <a:noFill/>
            <a:miter lim="800000"/>
            <a:headEnd/>
            <a:tailEnd/>
          </a:ln>
        </p:spPr>
        <p:txBody>
          <a:bodyPr wrap="none">
            <a:prstTxWarp prst="textNoShape">
              <a:avLst/>
            </a:prstTxWarp>
            <a:spAutoFit/>
          </a:bodyPr>
          <a:lstStyle/>
          <a:p>
            <a:r>
              <a:rPr lang="it-IT" sz="1200" b="1">
                <a:solidFill>
                  <a:schemeClr val="tx1"/>
                </a:solidFill>
                <a:latin typeface="Verdana" pitchFamily="-112" charset="0"/>
              </a:rPr>
              <a:t>Válvula para inyectar</a:t>
            </a:r>
          </a:p>
          <a:p>
            <a:r>
              <a:rPr lang="it-IT" sz="1200" b="1">
                <a:solidFill>
                  <a:schemeClr val="tx1"/>
                </a:solidFill>
                <a:latin typeface="Verdana" pitchFamily="-112" charset="0"/>
              </a:rPr>
              <a:t>los gases técnicos</a:t>
            </a:r>
          </a:p>
        </p:txBody>
      </p:sp>
      <p:sp>
        <p:nvSpPr>
          <p:cNvPr id="36881" name="Line 17"/>
          <p:cNvSpPr>
            <a:spLocks noChangeShapeType="1"/>
          </p:cNvSpPr>
          <p:nvPr/>
        </p:nvSpPr>
        <p:spPr bwMode="auto">
          <a:xfrm>
            <a:off x="838200" y="5105400"/>
            <a:ext cx="2819400" cy="0"/>
          </a:xfrm>
          <a:prstGeom prst="line">
            <a:avLst/>
          </a:prstGeom>
          <a:noFill/>
          <a:ln w="15840">
            <a:solidFill>
              <a:srgbClr val="80060D"/>
            </a:solidFill>
            <a:round/>
            <a:headEnd/>
            <a:tailEnd type="triangle" w="lg" len="lg"/>
          </a:ln>
        </p:spPr>
        <p:txBody>
          <a:bodyPr>
            <a:prstTxWarp prst="textNoShape">
              <a:avLst/>
            </a:prstTxWarp>
          </a:bodyPr>
          <a:lstStyle/>
          <a:p>
            <a:endParaRPr lang="it-IT"/>
          </a:p>
        </p:txBody>
      </p:sp>
      <p:sp>
        <p:nvSpPr>
          <p:cNvPr id="36882" name="Rectangle 18"/>
          <p:cNvSpPr>
            <a:spLocks noChangeArrowheads="1"/>
          </p:cNvSpPr>
          <p:nvPr/>
        </p:nvSpPr>
        <p:spPr bwMode="auto">
          <a:xfrm>
            <a:off x="1349375" y="685800"/>
            <a:ext cx="2547938" cy="273050"/>
          </a:xfrm>
          <a:prstGeom prst="rect">
            <a:avLst/>
          </a:prstGeom>
          <a:noFill/>
          <a:ln w="9525">
            <a:noFill/>
            <a:miter lim="800000"/>
            <a:headEnd/>
            <a:tailEnd/>
          </a:ln>
        </p:spPr>
        <p:txBody>
          <a:bodyPr wrap="none">
            <a:prstTxWarp prst="textNoShape">
              <a:avLst/>
            </a:prstTxWarp>
            <a:spAutoFit/>
          </a:bodyPr>
          <a:lstStyle/>
          <a:p>
            <a:pPr>
              <a:lnSpc>
                <a:spcPct val="99000"/>
              </a:lnSpc>
              <a:buClr>
                <a:srgbClr val="000000"/>
              </a:buClr>
              <a:buFont typeface="Times" pitchFamily="-112" charset="0"/>
              <a:buNone/>
            </a:pPr>
            <a:r>
              <a:rPr lang="en-GB" sz="1200" b="1">
                <a:solidFill>
                  <a:srgbClr val="FF0066"/>
                </a:solidFill>
                <a:latin typeface="Verdana" pitchFamily="-112" charset="0"/>
              </a:rPr>
              <a:t>Cuba abierta (no a presión)</a:t>
            </a:r>
          </a:p>
        </p:txBody>
      </p:sp>
      <p:sp>
        <p:nvSpPr>
          <p:cNvPr id="36883" name="Line 19"/>
          <p:cNvSpPr>
            <a:spLocks noChangeShapeType="1"/>
          </p:cNvSpPr>
          <p:nvPr/>
        </p:nvSpPr>
        <p:spPr bwMode="auto">
          <a:xfrm>
            <a:off x="1433513" y="990600"/>
            <a:ext cx="2757487" cy="1588"/>
          </a:xfrm>
          <a:prstGeom prst="line">
            <a:avLst/>
          </a:prstGeom>
          <a:noFill/>
          <a:ln w="15875">
            <a:solidFill>
              <a:srgbClr val="80060D"/>
            </a:solidFill>
            <a:round/>
            <a:headEnd/>
            <a:tailEnd type="triangle" w="lg" len="lg"/>
          </a:ln>
        </p:spPr>
        <p:txBody>
          <a:bodyPr>
            <a:prstTxWarp prst="textNoShape">
              <a:avLst/>
            </a:prstTxWarp>
          </a:bodyPr>
          <a:lstStyle/>
          <a:p>
            <a:endParaRPr lang="it-IT"/>
          </a:p>
        </p:txBody>
      </p:sp>
    </p:spTree>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pic>
        <p:nvPicPr>
          <p:cNvPr id="38914" name="Picture 2050" descr="\\Server\ganimede server\DOCnew\GANIMEDE\METODOGANIMEDE\pubblicità, articoli,  inviti cataloghi immagini\Foto e immagini Ganimede\Immagini fasi Cat.Gani\Immagini\Ganimede_3D_Gas.jpg"/>
          <p:cNvPicPr>
            <a:picLocks noChangeAspect="1" noChangeArrowheads="1"/>
          </p:cNvPicPr>
          <p:nvPr/>
        </p:nvPicPr>
        <p:blipFill>
          <a:blip r:embed="rId3"/>
          <a:srcRect/>
          <a:stretch>
            <a:fillRect/>
          </a:stretch>
        </p:blipFill>
        <p:spPr bwMode="auto">
          <a:xfrm>
            <a:off x="976313" y="566738"/>
            <a:ext cx="2452687" cy="5986462"/>
          </a:xfrm>
          <a:prstGeom prst="rect">
            <a:avLst/>
          </a:prstGeom>
          <a:noFill/>
          <a:ln w="9525">
            <a:noFill/>
            <a:miter lim="800000"/>
            <a:headEnd/>
            <a:tailEnd/>
          </a:ln>
        </p:spPr>
      </p:pic>
      <p:sp>
        <p:nvSpPr>
          <p:cNvPr id="38915" name="Rectangle 2051"/>
          <p:cNvSpPr>
            <a:spLocks noChangeArrowheads="1"/>
          </p:cNvSpPr>
          <p:nvPr/>
        </p:nvSpPr>
        <p:spPr bwMode="auto">
          <a:xfrm>
            <a:off x="6324600" y="5867400"/>
            <a:ext cx="2667000" cy="990600"/>
          </a:xfrm>
          <a:prstGeom prst="rect">
            <a:avLst/>
          </a:prstGeom>
          <a:solidFill>
            <a:schemeClr val="bg1"/>
          </a:solidFill>
          <a:ln w="9525">
            <a:noFill/>
            <a:miter lim="800000"/>
            <a:headEnd/>
            <a:tailEnd/>
          </a:ln>
        </p:spPr>
        <p:txBody>
          <a:bodyPr wrap="none" anchor="ctr">
            <a:prstTxWarp prst="textNoShape">
              <a:avLst/>
            </a:prstTxWarp>
            <a:spAutoFit/>
          </a:bodyPr>
          <a:lstStyle/>
          <a:p>
            <a:endParaRPr lang="it-IT"/>
          </a:p>
        </p:txBody>
      </p:sp>
      <p:pic>
        <p:nvPicPr>
          <p:cNvPr id="38916" name="Picture 4" descr="/Users/Alberto/Desktop/Presentazioni 2012/Video Pwp/Model 2.AVI">
            <a:hlinkClick r:id="" action="ppaction://media"/>
          </p:cNvPr>
          <p:cNvPicPr/>
          <p:nvPr>
            <a:videoFile r:link="rId1"/>
          </p:nvPr>
        </p:nvPicPr>
        <p:blipFill>
          <a:blip r:embed="rId4"/>
          <a:srcRect/>
          <a:stretch>
            <a:fillRect/>
          </a:stretch>
        </p:blipFill>
        <p:spPr bwMode="auto">
          <a:xfrm>
            <a:off x="3563938" y="1844675"/>
            <a:ext cx="5364162" cy="4022725"/>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1" fill="hold"/>
                                        <p:tgtEl>
                                          <p:spTgt spid="3891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8916"/>
                </p:tgtEl>
              </p:cMediaNode>
            </p:video>
            <p:seq concurrent="1" nextAc="seek">
              <p:cTn id="8" restart="whenNotActive" fill="hold" evtFilter="cancelBubble" nodeType="interactiveSeq">
                <p:stCondLst>
                  <p:cond evt="onClick" delay="0">
                    <p:tgtEl>
                      <p:spTgt spid="38916"/>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2" presetClass="mediacall" presetSubtype="0" fill="hold" nodeType="clickEffect">
                                  <p:stCondLst>
                                    <p:cond delay="0"/>
                                  </p:stCondLst>
                                  <p:childTnLst>
                                    <p:cmd type="call" cmd="togglePause">
                                      <p:cBhvr>
                                        <p:cTn id="12" dur="1" fill="hold"/>
                                        <p:tgtEl>
                                          <p:spTgt spid="38916"/>
                                        </p:tgtEl>
                                      </p:cBhvr>
                                    </p:cmd>
                                  </p:childTnLst>
                                </p:cTn>
                              </p:par>
                            </p:childTnLst>
                          </p:cTn>
                        </p:par>
                      </p:childTnLst>
                    </p:cTn>
                  </p:par>
                </p:childTnLst>
              </p:cTn>
              <p:nextCondLst>
                <p:cond evt="onClick" delay="0">
                  <p:tgtEl>
                    <p:spTgt spid="38916"/>
                  </p:tgtEl>
                </p:cond>
              </p:nextCondLst>
            </p:seq>
          </p:childTnLst>
        </p:cTn>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9938" name="Picture 2"/>
          <p:cNvPicPr>
            <a:picLocks noChangeAspect="1" noChangeArrowheads="1"/>
          </p:cNvPicPr>
          <p:nvPr/>
        </p:nvPicPr>
        <p:blipFill>
          <a:blip r:embed="rId4"/>
          <a:srcRect/>
          <a:stretch>
            <a:fillRect/>
          </a:stretch>
        </p:blipFill>
        <p:spPr bwMode="auto">
          <a:xfrm>
            <a:off x="176213" y="2057400"/>
            <a:ext cx="2019300" cy="4318000"/>
          </a:xfrm>
          <a:prstGeom prst="rect">
            <a:avLst/>
          </a:prstGeom>
          <a:noFill/>
          <a:ln w="9525">
            <a:noFill/>
            <a:miter lim="800000"/>
            <a:headEnd/>
            <a:tailEnd/>
          </a:ln>
        </p:spPr>
      </p:pic>
      <p:sp>
        <p:nvSpPr>
          <p:cNvPr id="39939" name="Text Box 3"/>
          <p:cNvSpPr txBox="1">
            <a:spLocks noChangeArrowheads="1"/>
          </p:cNvSpPr>
          <p:nvPr/>
        </p:nvSpPr>
        <p:spPr bwMode="auto">
          <a:xfrm>
            <a:off x="1066800" y="762000"/>
            <a:ext cx="5791200" cy="246063"/>
          </a:xfrm>
          <a:prstGeom prst="rect">
            <a:avLst/>
          </a:prstGeom>
          <a:noFill/>
          <a:ln w="9525">
            <a:noFill/>
            <a:miter lim="800000"/>
            <a:headEnd/>
            <a:tailEnd/>
          </a:ln>
        </p:spPr>
        <p:txBody>
          <a:bodyPr>
            <a:prstTxWarp prst="textNoShape">
              <a:avLst/>
            </a:prstTxWarp>
            <a:spAutoFit/>
          </a:bodyPr>
          <a:lstStyle/>
          <a:p>
            <a:pPr>
              <a:spcBef>
                <a:spcPct val="50000"/>
              </a:spcBef>
            </a:pPr>
            <a:r>
              <a:rPr lang="it-IT" sz="1000" b="1">
                <a:solidFill>
                  <a:srgbClr val="80060D"/>
                </a:solidFill>
                <a:latin typeface="Verdana" pitchFamily="-112" charset="0"/>
              </a:rPr>
              <a:t>3.Metodo Ganimede</a:t>
            </a:r>
            <a:r>
              <a:rPr lang="it-IT" sz="1000" b="1" baseline="30000">
                <a:solidFill>
                  <a:srgbClr val="80060D"/>
                </a:solidFill>
                <a:latin typeface="Verdana" pitchFamily="-112" charset="0"/>
              </a:rPr>
              <a:t>®</a:t>
            </a:r>
            <a:endParaRPr lang="it-IT" sz="1200" b="1">
              <a:solidFill>
                <a:srgbClr val="80060D"/>
              </a:solidFill>
              <a:latin typeface="Verdana" pitchFamily="-112" charset="0"/>
            </a:endParaRPr>
          </a:p>
        </p:txBody>
      </p:sp>
      <p:sp>
        <p:nvSpPr>
          <p:cNvPr id="39940" name="Text Box 4"/>
          <p:cNvSpPr txBox="1">
            <a:spLocks noChangeArrowheads="1"/>
          </p:cNvSpPr>
          <p:nvPr/>
        </p:nvSpPr>
        <p:spPr bwMode="auto">
          <a:xfrm>
            <a:off x="304800" y="1143000"/>
            <a:ext cx="6248400" cy="244475"/>
          </a:xfrm>
          <a:prstGeom prst="rect">
            <a:avLst/>
          </a:prstGeom>
          <a:noFill/>
          <a:ln w="9525">
            <a:noFill/>
            <a:miter lim="800000"/>
            <a:headEnd/>
            <a:tailEnd/>
          </a:ln>
        </p:spPr>
        <p:txBody>
          <a:bodyPr>
            <a:prstTxWarp prst="textNoShape">
              <a:avLst/>
            </a:prstTxWarp>
            <a:spAutoFit/>
          </a:bodyPr>
          <a:lstStyle/>
          <a:p>
            <a:pPr>
              <a:lnSpc>
                <a:spcPts val="1200"/>
              </a:lnSpc>
              <a:spcBef>
                <a:spcPct val="50000"/>
              </a:spcBef>
            </a:pPr>
            <a:r>
              <a:rPr lang="it-IT" sz="1500" b="1">
                <a:solidFill>
                  <a:srgbClr val="80060D"/>
                </a:solidFill>
                <a:latin typeface="Verdana" pitchFamily="-112" charset="0"/>
              </a:rPr>
              <a:t>Porqué no se inunda el vano en el </a:t>
            </a:r>
            <a:r>
              <a:rPr lang="it-IT" sz="1500" b="1">
                <a:solidFill>
                  <a:schemeClr val="tx1"/>
                </a:solidFill>
                <a:latin typeface="Verdana" pitchFamily="-112" charset="0"/>
              </a:rPr>
              <a:t>Ganimede</a:t>
            </a:r>
            <a:r>
              <a:rPr lang="it-IT" sz="1500" b="1" baseline="30000">
                <a:solidFill>
                  <a:schemeClr val="tx1"/>
                </a:solidFill>
                <a:latin typeface="Verdana" pitchFamily="-112" charset="0"/>
              </a:rPr>
              <a:t>®</a:t>
            </a:r>
            <a:r>
              <a:rPr lang="it-IT" sz="1500" b="1">
                <a:solidFill>
                  <a:srgbClr val="700D13"/>
                </a:solidFill>
                <a:latin typeface="Verdana" pitchFamily="-112" charset="0"/>
              </a:rPr>
              <a:t>?</a:t>
            </a:r>
            <a:endParaRPr lang="it-IT" sz="1200" b="1" baseline="26000">
              <a:solidFill>
                <a:srgbClr val="80060D"/>
              </a:solidFill>
              <a:latin typeface="Verdana" pitchFamily="-112" charset="0"/>
            </a:endParaRPr>
          </a:p>
        </p:txBody>
      </p:sp>
      <p:sp>
        <p:nvSpPr>
          <p:cNvPr id="39941" name="Rectangle 5"/>
          <p:cNvSpPr>
            <a:spLocks noChangeArrowheads="1"/>
          </p:cNvSpPr>
          <p:nvPr/>
        </p:nvSpPr>
        <p:spPr bwMode="auto">
          <a:xfrm>
            <a:off x="0" y="2895600"/>
            <a:ext cx="625475" cy="336550"/>
          </a:xfrm>
          <a:prstGeom prst="rect">
            <a:avLst/>
          </a:prstGeom>
          <a:noFill/>
          <a:ln w="9525">
            <a:noFill/>
            <a:miter lim="800000"/>
            <a:headEnd/>
            <a:tailEnd/>
          </a:ln>
        </p:spPr>
        <p:txBody>
          <a:bodyPr wrap="none">
            <a:prstTxWarp prst="textNoShape">
              <a:avLst/>
            </a:prstTxWarp>
            <a:spAutoFit/>
          </a:bodyPr>
          <a:lstStyle/>
          <a:p>
            <a:r>
              <a:rPr lang="it-IT" sz="800" b="1">
                <a:solidFill>
                  <a:schemeClr val="tx1"/>
                </a:solidFill>
                <a:latin typeface="Verdana" pitchFamily="-112" charset="0"/>
              </a:rPr>
              <a:t>By Pass</a:t>
            </a:r>
          </a:p>
          <a:p>
            <a:r>
              <a:rPr lang="it-IT" sz="800" b="1">
                <a:solidFill>
                  <a:schemeClr val="tx1"/>
                </a:solidFill>
                <a:latin typeface="Verdana" pitchFamily="-112" charset="0"/>
              </a:rPr>
              <a:t>cerrado</a:t>
            </a:r>
          </a:p>
        </p:txBody>
      </p:sp>
      <p:sp>
        <p:nvSpPr>
          <p:cNvPr id="39942" name="Text Box 6"/>
          <p:cNvSpPr>
            <a:spLocks noGrp="1" noChangeArrowheads="1"/>
          </p:cNvSpPr>
          <p:nvPr>
            <p:ph type="ctrTitle"/>
          </p:nvPr>
        </p:nvSpPr>
        <p:spPr>
          <a:xfrm>
            <a:off x="6553200" y="1268413"/>
            <a:ext cx="2590800" cy="5159375"/>
          </a:xfrm>
        </p:spPr>
        <p:txBody>
          <a:bodyPr lIns="91440" tIns="45720" rIns="91440" bIns="45720" anchor="t"/>
          <a:lstStyle/>
          <a:p>
            <a:pPr algn="l">
              <a:lnSpc>
                <a:spcPct val="110000"/>
              </a:lnSpc>
              <a:buFont typeface="Times New Roman" pitchFamily="-112" charset="0"/>
              <a:buNone/>
            </a:pPr>
            <a:r>
              <a:rPr lang="it-IT" sz="1000">
                <a:solidFill>
                  <a:schemeClr val="bg2"/>
                </a:solidFill>
                <a:latin typeface="Verdana" pitchFamily="-112" charset="0"/>
              </a:rPr>
              <a:t>La revolucionaria presencia del </a:t>
            </a:r>
            <a:r>
              <a:rPr lang="it-IT" sz="1000" b="1">
                <a:solidFill>
                  <a:schemeClr val="bg2"/>
                </a:solidFill>
                <a:latin typeface="Verdana" pitchFamily="-112" charset="0"/>
              </a:rPr>
              <a:t>diafragma en forma de embudo </a:t>
            </a:r>
            <a:r>
              <a:rPr lang="it-IT" sz="1000">
                <a:solidFill>
                  <a:schemeClr val="bg2"/>
                </a:solidFill>
                <a:latin typeface="Verdana" pitchFamily="-112" charset="0"/>
              </a:rPr>
              <a:t>en el interior del fermentador </a:t>
            </a:r>
            <a:r>
              <a:rPr lang="it-IT" sz="1000" b="1">
                <a:solidFill>
                  <a:schemeClr val="bg2"/>
                </a:solidFill>
                <a:latin typeface="Verdana" pitchFamily="-112" charset="0"/>
              </a:rPr>
              <a:t>Ganimede</a:t>
            </a:r>
            <a:r>
              <a:rPr lang="it-IT" sz="1000" b="1" baseline="30000">
                <a:solidFill>
                  <a:schemeClr val="bg2"/>
                </a:solidFill>
                <a:latin typeface="Verdana" pitchFamily="-112" charset="0"/>
              </a:rPr>
              <a:t>®</a:t>
            </a:r>
            <a:r>
              <a:rPr lang="it-IT" sz="1000">
                <a:solidFill>
                  <a:schemeClr val="bg2"/>
                </a:solidFill>
                <a:latin typeface="Verdana" pitchFamily="-112" charset="0"/>
              </a:rPr>
              <a:t> crea </a:t>
            </a:r>
            <a:r>
              <a:rPr lang="it-IT" sz="1000" b="1">
                <a:solidFill>
                  <a:schemeClr val="bg2"/>
                </a:solidFill>
                <a:latin typeface="Verdana" pitchFamily="-112" charset="0"/>
              </a:rPr>
              <a:t>un vano en el cual se acumulará el CO</a:t>
            </a:r>
            <a:r>
              <a:rPr lang="it-IT" sz="1000" b="1" baseline="-25000">
                <a:solidFill>
                  <a:schemeClr val="bg2"/>
                </a:solidFill>
                <a:latin typeface="Verdana" pitchFamily="-112" charset="0"/>
              </a:rPr>
              <a:t>2</a:t>
            </a:r>
            <a:r>
              <a:rPr lang="it-IT" sz="1000" b="1">
                <a:solidFill>
                  <a:schemeClr val="bg2"/>
                </a:solidFill>
                <a:latin typeface="Verdana" pitchFamily="-112" charset="0"/>
              </a:rPr>
              <a:t> durante la fermentación.</a:t>
            </a:r>
            <a:br>
              <a:rPr lang="it-IT" sz="1000" b="1">
                <a:solidFill>
                  <a:schemeClr val="bg2"/>
                </a:solidFill>
                <a:latin typeface="Verdana" pitchFamily="-112" charset="0"/>
              </a:rPr>
            </a:br>
            <a:r>
              <a:rPr lang="it-IT" sz="1000" b="1">
                <a:solidFill>
                  <a:schemeClr val="bg2"/>
                </a:solidFill>
                <a:latin typeface="Verdana" pitchFamily="-112" charset="0"/>
              </a:rPr>
              <a:t/>
            </a:r>
            <a:br>
              <a:rPr lang="it-IT" sz="1000" b="1">
                <a:solidFill>
                  <a:schemeClr val="bg2"/>
                </a:solidFill>
                <a:latin typeface="Verdana" pitchFamily="-112" charset="0"/>
              </a:rPr>
            </a:br>
            <a:r>
              <a:rPr lang="it-IT" sz="1000">
                <a:solidFill>
                  <a:schemeClr val="bg2"/>
                </a:solidFill>
                <a:latin typeface="Verdana" pitchFamily="-112" charset="0"/>
              </a:rPr>
              <a:t>En el momento del llenado, cuando el liquido supera el cuello del diafragma, el aire del vano no puede salir, comprimida por el líquido que llena el tanque.</a:t>
            </a:r>
            <a:br>
              <a:rPr lang="it-IT" sz="1000">
                <a:solidFill>
                  <a:schemeClr val="bg2"/>
                </a:solidFill>
                <a:latin typeface="Verdana" pitchFamily="-112" charset="0"/>
              </a:rPr>
            </a:br>
            <a:r>
              <a:rPr lang="it-IT" sz="1000">
                <a:solidFill>
                  <a:schemeClr val="bg2"/>
                </a:solidFill>
                <a:latin typeface="Verdana" pitchFamily="-112" charset="0"/>
              </a:rPr>
              <a:t>El liquido, por lo tanto, no pudiendo ocupar el vano, no puede hacer otra cosa que no sea ascender por el diafragma y continuar llenando el vano superior.</a:t>
            </a:r>
            <a:br>
              <a:rPr lang="it-IT" sz="1000">
                <a:solidFill>
                  <a:schemeClr val="bg2"/>
                </a:solidFill>
                <a:latin typeface="Verdana" pitchFamily="-112" charset="0"/>
              </a:rPr>
            </a:br>
            <a:r>
              <a:rPr lang="it-IT" sz="1000">
                <a:solidFill>
                  <a:schemeClr val="bg2"/>
                </a:solidFill>
                <a:latin typeface="Verdana" pitchFamily="-112" charset="0"/>
              </a:rPr>
              <a:t/>
            </a:r>
            <a:br>
              <a:rPr lang="it-IT" sz="1000">
                <a:solidFill>
                  <a:schemeClr val="bg2"/>
                </a:solidFill>
                <a:latin typeface="Verdana" pitchFamily="-112" charset="0"/>
              </a:rPr>
            </a:br>
            <a:r>
              <a:rPr lang="it-IT" sz="1000">
                <a:solidFill>
                  <a:schemeClr val="bg2"/>
                </a:solidFill>
                <a:latin typeface="Verdana" pitchFamily="-112" charset="0"/>
              </a:rPr>
              <a:t>Para comprender el concepto, es suficiente pensar en una copa introducida al revés en el interior de un líquido: debido a la presión, el agua no puede entrar por cuanto el aire existente en el interior no puede salir!</a:t>
            </a:r>
            <a:r>
              <a:rPr lang="it-IT" sz="1100">
                <a:solidFill>
                  <a:schemeClr val="bg2"/>
                </a:solidFill>
                <a:latin typeface="Verdana" pitchFamily="-112" charset="0"/>
              </a:rPr>
              <a:t> </a:t>
            </a:r>
            <a:r>
              <a:rPr lang="it-IT" sz="1000">
                <a:solidFill>
                  <a:schemeClr val="bg2"/>
                </a:solidFill>
                <a:latin typeface="Verdana" pitchFamily="-112" charset="0"/>
              </a:rPr>
              <a:t/>
            </a:r>
            <a:br>
              <a:rPr lang="it-IT" sz="1000">
                <a:solidFill>
                  <a:schemeClr val="bg2"/>
                </a:solidFill>
                <a:latin typeface="Verdana" pitchFamily="-112" charset="0"/>
              </a:rPr>
            </a:br>
            <a:endParaRPr lang="it-IT" sz="1000">
              <a:solidFill>
                <a:schemeClr val="bg2"/>
              </a:solidFill>
              <a:latin typeface="Verdana" pitchFamily="-112" charset="0"/>
            </a:endParaRPr>
          </a:p>
        </p:txBody>
      </p:sp>
      <p:sp>
        <p:nvSpPr>
          <p:cNvPr id="39943" name="Text Box 7"/>
          <p:cNvSpPr txBox="1">
            <a:spLocks noChangeArrowheads="1"/>
          </p:cNvSpPr>
          <p:nvPr/>
        </p:nvSpPr>
        <p:spPr bwMode="auto">
          <a:xfrm>
            <a:off x="2667000" y="5791200"/>
            <a:ext cx="1828800" cy="825500"/>
          </a:xfrm>
          <a:prstGeom prst="rect">
            <a:avLst/>
          </a:prstGeom>
          <a:noFill/>
          <a:ln w="9525">
            <a:noFill/>
            <a:miter lim="800000"/>
            <a:headEnd/>
            <a:tailEnd/>
          </a:ln>
        </p:spPr>
        <p:txBody>
          <a:bodyPr>
            <a:prstTxWarp prst="textNoShape">
              <a:avLst/>
            </a:prstTxWarp>
            <a:spAutoFit/>
          </a:bodyPr>
          <a:lstStyle/>
          <a:p>
            <a:pPr>
              <a:spcBef>
                <a:spcPct val="50000"/>
              </a:spcBef>
            </a:pPr>
            <a:r>
              <a:rPr lang="it-IT" sz="800">
                <a:solidFill>
                  <a:schemeClr val="tx1"/>
                </a:solidFill>
                <a:latin typeface="Verdana" pitchFamily="-112" charset="0"/>
              </a:rPr>
              <a:t>El aire (u otro gas presente en el vano), no puede pasar a través del by pass cerrado y queda almacenada debajo del diafragma, oponiendose al impulso del líquido.</a:t>
            </a:r>
          </a:p>
        </p:txBody>
      </p:sp>
      <p:sp>
        <p:nvSpPr>
          <p:cNvPr id="39944" name="Line 8"/>
          <p:cNvSpPr>
            <a:spLocks noChangeShapeType="1"/>
          </p:cNvSpPr>
          <p:nvPr/>
        </p:nvSpPr>
        <p:spPr bwMode="auto">
          <a:xfrm>
            <a:off x="2590800" y="5715000"/>
            <a:ext cx="0" cy="457200"/>
          </a:xfrm>
          <a:prstGeom prst="line">
            <a:avLst/>
          </a:prstGeom>
          <a:noFill/>
          <a:ln w="38100">
            <a:solidFill>
              <a:srgbClr val="2394FF"/>
            </a:solidFill>
            <a:round/>
            <a:headEnd/>
            <a:tailEnd type="triangle" w="med" len="med"/>
          </a:ln>
        </p:spPr>
        <p:txBody>
          <a:bodyPr wrap="none" anchor="ctr">
            <a:prstTxWarp prst="textNoShape">
              <a:avLst/>
            </a:prstTxWarp>
          </a:bodyPr>
          <a:lstStyle/>
          <a:p>
            <a:endParaRPr lang="it-IT"/>
          </a:p>
        </p:txBody>
      </p:sp>
      <p:sp>
        <p:nvSpPr>
          <p:cNvPr id="39945" name="Line 9"/>
          <p:cNvSpPr>
            <a:spLocks noChangeShapeType="1"/>
          </p:cNvSpPr>
          <p:nvPr/>
        </p:nvSpPr>
        <p:spPr bwMode="auto">
          <a:xfrm rot="10800000">
            <a:off x="4724400" y="5715000"/>
            <a:ext cx="0" cy="457200"/>
          </a:xfrm>
          <a:prstGeom prst="line">
            <a:avLst/>
          </a:prstGeom>
          <a:noFill/>
          <a:ln w="38100">
            <a:solidFill>
              <a:srgbClr val="CA188D"/>
            </a:solidFill>
            <a:round/>
            <a:headEnd/>
            <a:tailEnd type="triangle" w="med" len="med"/>
          </a:ln>
        </p:spPr>
        <p:txBody>
          <a:bodyPr wrap="none" anchor="ctr">
            <a:prstTxWarp prst="textNoShape">
              <a:avLst/>
            </a:prstTxWarp>
          </a:bodyPr>
          <a:lstStyle/>
          <a:p>
            <a:endParaRPr lang="it-IT"/>
          </a:p>
        </p:txBody>
      </p:sp>
      <p:sp>
        <p:nvSpPr>
          <p:cNvPr id="39946" name="Text Box 10"/>
          <p:cNvSpPr txBox="1">
            <a:spLocks noChangeArrowheads="1"/>
          </p:cNvSpPr>
          <p:nvPr/>
        </p:nvSpPr>
        <p:spPr bwMode="auto">
          <a:xfrm>
            <a:off x="4800600" y="5791200"/>
            <a:ext cx="1676400" cy="825500"/>
          </a:xfrm>
          <a:prstGeom prst="rect">
            <a:avLst/>
          </a:prstGeom>
          <a:noFill/>
          <a:ln w="9525">
            <a:noFill/>
            <a:miter lim="800000"/>
            <a:headEnd/>
            <a:tailEnd/>
          </a:ln>
        </p:spPr>
        <p:txBody>
          <a:bodyPr>
            <a:prstTxWarp prst="textNoShape">
              <a:avLst/>
            </a:prstTxWarp>
            <a:spAutoFit/>
          </a:bodyPr>
          <a:lstStyle/>
          <a:p>
            <a:pPr>
              <a:spcBef>
                <a:spcPct val="50000"/>
              </a:spcBef>
            </a:pPr>
            <a:r>
              <a:rPr lang="it-IT" sz="800">
                <a:solidFill>
                  <a:schemeClr val="tx1"/>
                </a:solidFill>
                <a:latin typeface="Verdana" pitchFamily="-112" charset="0"/>
              </a:rPr>
              <a:t>El líquido, no llega a inundar el espacio bajo el diafragma (ocupado por el aire) y sale, a través del cuello del diafragma, hacia el vano superior.</a:t>
            </a:r>
          </a:p>
        </p:txBody>
      </p:sp>
      <p:pic>
        <p:nvPicPr>
          <p:cNvPr id="39947" name="Picture 11" descr="/Users/Alberto/Desktop/Presentazioni 2012/Video Pwp/Filmato 1.mpg">
            <a:hlinkClick r:id="" action="ppaction://media"/>
          </p:cNvPr>
          <p:cNvPicPr/>
          <p:nvPr>
            <a:videoFile r:link="rId1"/>
          </p:nvPr>
        </p:nvPicPr>
        <p:blipFill>
          <a:blip r:embed="rId5"/>
          <a:srcRect/>
          <a:stretch>
            <a:fillRect/>
          </a:stretch>
        </p:blipFill>
        <p:spPr bwMode="auto">
          <a:xfrm>
            <a:off x="2514600" y="2286000"/>
            <a:ext cx="3886200" cy="2914650"/>
          </a:xfrm>
          <a:prstGeom prst="rect">
            <a:avLst/>
          </a:prstGeom>
          <a:noFill/>
          <a:ln w="12700">
            <a:solidFill>
              <a:schemeClr val="tx1"/>
            </a:solidFill>
            <a:miter lim="800000"/>
            <a:headEnd/>
            <a:tailEnd/>
          </a:ln>
        </p:spPr>
      </p:pic>
      <p:sp>
        <p:nvSpPr>
          <p:cNvPr id="39948" name="Text Box 12"/>
          <p:cNvSpPr txBox="1">
            <a:spLocks noChangeArrowheads="1"/>
          </p:cNvSpPr>
          <p:nvPr/>
        </p:nvSpPr>
        <p:spPr bwMode="auto">
          <a:xfrm>
            <a:off x="228600" y="6477000"/>
            <a:ext cx="457200" cy="244475"/>
          </a:xfrm>
          <a:prstGeom prst="rect">
            <a:avLst/>
          </a:prstGeom>
          <a:noFill/>
          <a:ln w="9525">
            <a:noFill/>
            <a:miter lim="800000"/>
            <a:headEnd/>
            <a:tailEnd/>
          </a:ln>
        </p:spPr>
        <p:txBody>
          <a:bodyPr>
            <a:prstTxWarp prst="textNoShape">
              <a:avLst/>
            </a:prstTxWarp>
            <a:spAutoFit/>
          </a:bodyPr>
          <a:lstStyle/>
          <a:p>
            <a:pPr>
              <a:spcBef>
                <a:spcPct val="50000"/>
              </a:spcBef>
            </a:pPr>
            <a:fld id="{1549FF8B-9C68-DA44-A1DB-57CC2AB9FB71}" type="slidenum">
              <a:rPr lang="it-IT" sz="1000" b="1">
                <a:solidFill>
                  <a:srgbClr val="80060D"/>
                </a:solidFill>
                <a:latin typeface="Verdana" pitchFamily="-112" charset="0"/>
              </a:rPr>
              <a:pPr>
                <a:spcBef>
                  <a:spcPct val="50000"/>
                </a:spcBef>
              </a:pPr>
              <a:t>13</a:t>
            </a:fld>
            <a:endParaRPr lang="it-IT" sz="1200" b="1">
              <a:solidFill>
                <a:srgbClr val="80060D"/>
              </a:solidFill>
              <a:latin typeface="Verdana" pitchFamily="-112" charset="0"/>
            </a:endParaRPr>
          </a:p>
        </p:txBody>
      </p:sp>
      <p:sp>
        <p:nvSpPr>
          <p:cNvPr id="39949" name="Rectangle 13"/>
          <p:cNvSpPr>
            <a:spLocks noChangeArrowheads="1"/>
          </p:cNvSpPr>
          <p:nvPr/>
        </p:nvSpPr>
        <p:spPr bwMode="auto">
          <a:xfrm>
            <a:off x="2403475" y="5251450"/>
            <a:ext cx="536575" cy="214313"/>
          </a:xfrm>
          <a:prstGeom prst="rect">
            <a:avLst/>
          </a:prstGeom>
          <a:noFill/>
          <a:ln w="9525">
            <a:noFill/>
            <a:miter lim="800000"/>
            <a:headEnd/>
            <a:tailEnd/>
          </a:ln>
        </p:spPr>
        <p:txBody>
          <a:bodyPr wrap="none">
            <a:prstTxWarp prst="textNoShape">
              <a:avLst/>
            </a:prstTxWarp>
            <a:spAutoFit/>
          </a:bodyPr>
          <a:lstStyle/>
          <a:p>
            <a:r>
              <a:rPr lang="it-IT" sz="800" b="1">
                <a:solidFill>
                  <a:srgbClr val="80060D"/>
                </a:solidFill>
                <a:latin typeface="Verdana" pitchFamily="-112" charset="0"/>
              </a:rPr>
              <a:t>Film 1</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1" fill="hold"/>
                                        <p:tgtEl>
                                          <p:spTgt spid="3994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39947"/>
                </p:tgtEl>
              </p:cMediaNode>
            </p:video>
            <p:seq concurrent="1" nextAc="seek">
              <p:cTn id="8" restart="whenNotActive" fill="hold" evtFilter="cancelBubble" nodeType="interactiveSeq">
                <p:stCondLst>
                  <p:cond evt="onClick" delay="0">
                    <p:tgtEl>
                      <p:spTgt spid="39947"/>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2" presetClass="mediacall" presetSubtype="0" fill="hold" nodeType="clickEffect">
                                  <p:stCondLst>
                                    <p:cond delay="0"/>
                                  </p:stCondLst>
                                  <p:childTnLst>
                                    <p:cmd type="call" cmd="togglePause">
                                      <p:cBhvr>
                                        <p:cTn id="12" dur="1" fill="hold"/>
                                        <p:tgtEl>
                                          <p:spTgt spid="39947"/>
                                        </p:tgtEl>
                                      </p:cBhvr>
                                    </p:cmd>
                                  </p:childTnLst>
                                </p:cTn>
                              </p:par>
                            </p:childTnLst>
                          </p:cTn>
                        </p:par>
                      </p:childTnLst>
                    </p:cTn>
                  </p:par>
                </p:childTnLst>
              </p:cTn>
              <p:nextCondLst>
                <p:cond evt="onClick" delay="0">
                  <p:tgtEl>
                    <p:spTgt spid="39947"/>
                  </p:tgtEl>
                </p:cond>
              </p:nextCondLst>
            </p:seq>
          </p:childTnLst>
        </p:cTn>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1986" name="Text Box 2"/>
          <p:cNvSpPr txBox="1">
            <a:spLocks noChangeArrowheads="1"/>
          </p:cNvSpPr>
          <p:nvPr/>
        </p:nvSpPr>
        <p:spPr bwMode="auto">
          <a:xfrm>
            <a:off x="1066800" y="762000"/>
            <a:ext cx="5791200" cy="246063"/>
          </a:xfrm>
          <a:prstGeom prst="rect">
            <a:avLst/>
          </a:prstGeom>
          <a:noFill/>
          <a:ln w="9525">
            <a:noFill/>
            <a:miter lim="800000"/>
            <a:headEnd/>
            <a:tailEnd/>
          </a:ln>
        </p:spPr>
        <p:txBody>
          <a:bodyPr>
            <a:prstTxWarp prst="textNoShape">
              <a:avLst/>
            </a:prstTxWarp>
            <a:spAutoFit/>
          </a:bodyPr>
          <a:lstStyle/>
          <a:p>
            <a:pPr>
              <a:spcBef>
                <a:spcPct val="50000"/>
              </a:spcBef>
            </a:pPr>
            <a:r>
              <a:rPr lang="it-IT" sz="1000" b="1">
                <a:solidFill>
                  <a:srgbClr val="80060D"/>
                </a:solidFill>
                <a:latin typeface="Verdana" pitchFamily="-112" charset="0"/>
              </a:rPr>
              <a:t>3.Metodo Ganimede</a:t>
            </a:r>
            <a:r>
              <a:rPr lang="it-IT" sz="1000" b="1" baseline="30000">
                <a:solidFill>
                  <a:srgbClr val="80060D"/>
                </a:solidFill>
                <a:latin typeface="Verdana" pitchFamily="-112" charset="0"/>
              </a:rPr>
              <a:t>®</a:t>
            </a:r>
            <a:endParaRPr lang="it-IT" sz="1200" b="1">
              <a:solidFill>
                <a:srgbClr val="80060D"/>
              </a:solidFill>
              <a:latin typeface="Verdana" pitchFamily="-112" charset="0"/>
            </a:endParaRPr>
          </a:p>
        </p:txBody>
      </p:sp>
      <p:sp>
        <p:nvSpPr>
          <p:cNvPr id="41987" name="Text Box 3"/>
          <p:cNvSpPr txBox="1">
            <a:spLocks noChangeArrowheads="1"/>
          </p:cNvSpPr>
          <p:nvPr/>
        </p:nvSpPr>
        <p:spPr bwMode="auto">
          <a:xfrm>
            <a:off x="304800" y="1295400"/>
            <a:ext cx="6248400" cy="244475"/>
          </a:xfrm>
          <a:prstGeom prst="rect">
            <a:avLst/>
          </a:prstGeom>
          <a:noFill/>
          <a:ln w="9525">
            <a:noFill/>
            <a:miter lim="800000"/>
            <a:headEnd/>
            <a:tailEnd/>
          </a:ln>
        </p:spPr>
        <p:txBody>
          <a:bodyPr>
            <a:prstTxWarp prst="textNoShape">
              <a:avLst/>
            </a:prstTxWarp>
            <a:spAutoFit/>
          </a:bodyPr>
          <a:lstStyle/>
          <a:p>
            <a:pPr>
              <a:lnSpc>
                <a:spcPts val="1200"/>
              </a:lnSpc>
              <a:spcBef>
                <a:spcPct val="50000"/>
              </a:spcBef>
            </a:pPr>
            <a:r>
              <a:rPr lang="it-IT" sz="1500" b="1">
                <a:solidFill>
                  <a:srgbClr val="80060D"/>
                </a:solidFill>
                <a:latin typeface="Verdana" pitchFamily="-112" charset="0"/>
              </a:rPr>
              <a:t>Cómo funciona </a:t>
            </a:r>
            <a:r>
              <a:rPr lang="it-IT" sz="1500" b="1">
                <a:solidFill>
                  <a:schemeClr val="tx1"/>
                </a:solidFill>
                <a:latin typeface="Verdana" pitchFamily="-112" charset="0"/>
              </a:rPr>
              <a:t>Ganimede</a:t>
            </a:r>
            <a:r>
              <a:rPr lang="it-IT" sz="1500" b="1" baseline="30000">
                <a:solidFill>
                  <a:schemeClr val="tx1"/>
                </a:solidFill>
                <a:latin typeface="Verdana" pitchFamily="-112" charset="0"/>
              </a:rPr>
              <a:t>®</a:t>
            </a:r>
            <a:r>
              <a:rPr lang="it-IT" sz="1500" b="1">
                <a:solidFill>
                  <a:srgbClr val="700D13"/>
                </a:solidFill>
                <a:latin typeface="Verdana" pitchFamily="-112" charset="0"/>
              </a:rPr>
              <a:t>?</a:t>
            </a:r>
            <a:endParaRPr lang="it-IT" sz="1200" b="1" baseline="26000">
              <a:solidFill>
                <a:srgbClr val="80060D"/>
              </a:solidFill>
              <a:latin typeface="Verdana" pitchFamily="-112" charset="0"/>
            </a:endParaRPr>
          </a:p>
        </p:txBody>
      </p:sp>
      <p:pic>
        <p:nvPicPr>
          <p:cNvPr id="41988" name="Picture 4"/>
          <p:cNvPicPr>
            <a:picLocks noChangeAspect="1" noChangeArrowheads="1"/>
          </p:cNvPicPr>
          <p:nvPr/>
        </p:nvPicPr>
        <p:blipFill>
          <a:blip r:embed="rId3"/>
          <a:srcRect/>
          <a:stretch>
            <a:fillRect/>
          </a:stretch>
        </p:blipFill>
        <p:spPr bwMode="auto">
          <a:xfrm>
            <a:off x="609600" y="1676400"/>
            <a:ext cx="1682750" cy="3595688"/>
          </a:xfrm>
          <a:prstGeom prst="rect">
            <a:avLst/>
          </a:prstGeom>
          <a:noFill/>
          <a:ln w="9525">
            <a:noFill/>
            <a:miter lim="800000"/>
            <a:headEnd/>
            <a:tailEnd/>
          </a:ln>
        </p:spPr>
      </p:pic>
      <p:pic>
        <p:nvPicPr>
          <p:cNvPr id="41989" name="Picture 5"/>
          <p:cNvPicPr>
            <a:picLocks noChangeAspect="1" noChangeArrowheads="1"/>
          </p:cNvPicPr>
          <p:nvPr/>
        </p:nvPicPr>
        <p:blipFill>
          <a:blip r:embed="rId4"/>
          <a:srcRect/>
          <a:stretch>
            <a:fillRect/>
          </a:stretch>
        </p:blipFill>
        <p:spPr bwMode="auto">
          <a:xfrm>
            <a:off x="3455988" y="1676400"/>
            <a:ext cx="1649412" cy="3595688"/>
          </a:xfrm>
          <a:prstGeom prst="rect">
            <a:avLst/>
          </a:prstGeom>
          <a:noFill/>
          <a:ln w="9525">
            <a:noFill/>
            <a:miter lim="800000"/>
            <a:headEnd/>
            <a:tailEnd/>
          </a:ln>
        </p:spPr>
      </p:pic>
      <p:pic>
        <p:nvPicPr>
          <p:cNvPr id="41990" name="Picture 6"/>
          <p:cNvPicPr>
            <a:picLocks noChangeAspect="1" noChangeArrowheads="1"/>
          </p:cNvPicPr>
          <p:nvPr/>
        </p:nvPicPr>
        <p:blipFill>
          <a:blip r:embed="rId5"/>
          <a:srcRect/>
          <a:stretch>
            <a:fillRect/>
          </a:stretch>
        </p:blipFill>
        <p:spPr bwMode="auto">
          <a:xfrm>
            <a:off x="6224588" y="1676400"/>
            <a:ext cx="1700212" cy="3595688"/>
          </a:xfrm>
          <a:prstGeom prst="rect">
            <a:avLst/>
          </a:prstGeom>
          <a:noFill/>
          <a:ln w="9525">
            <a:noFill/>
            <a:miter lim="800000"/>
            <a:headEnd/>
            <a:tailEnd/>
          </a:ln>
        </p:spPr>
      </p:pic>
      <p:sp>
        <p:nvSpPr>
          <p:cNvPr id="41991" name="Rectangle 7"/>
          <p:cNvSpPr>
            <a:spLocks noChangeArrowheads="1"/>
          </p:cNvSpPr>
          <p:nvPr/>
        </p:nvSpPr>
        <p:spPr bwMode="auto">
          <a:xfrm>
            <a:off x="304800" y="2362200"/>
            <a:ext cx="625475" cy="336550"/>
          </a:xfrm>
          <a:prstGeom prst="rect">
            <a:avLst/>
          </a:prstGeom>
          <a:noFill/>
          <a:ln w="9525">
            <a:noFill/>
            <a:miter lim="800000"/>
            <a:headEnd/>
            <a:tailEnd/>
          </a:ln>
        </p:spPr>
        <p:txBody>
          <a:bodyPr wrap="none">
            <a:prstTxWarp prst="textNoShape">
              <a:avLst/>
            </a:prstTxWarp>
            <a:spAutoFit/>
          </a:bodyPr>
          <a:lstStyle/>
          <a:p>
            <a:r>
              <a:rPr lang="it-IT" sz="800" b="1">
                <a:solidFill>
                  <a:schemeClr val="tx1"/>
                </a:solidFill>
                <a:latin typeface="Verdana" pitchFamily="-112" charset="0"/>
              </a:rPr>
              <a:t>By Pass</a:t>
            </a:r>
          </a:p>
          <a:p>
            <a:r>
              <a:rPr lang="it-IT" sz="800" b="1">
                <a:solidFill>
                  <a:schemeClr val="tx1"/>
                </a:solidFill>
                <a:latin typeface="Verdana" pitchFamily="-112" charset="0"/>
              </a:rPr>
              <a:t>cerrado</a:t>
            </a:r>
          </a:p>
        </p:txBody>
      </p:sp>
      <p:sp>
        <p:nvSpPr>
          <p:cNvPr id="41992" name="Rectangle 8"/>
          <p:cNvSpPr>
            <a:spLocks noChangeArrowheads="1"/>
          </p:cNvSpPr>
          <p:nvPr/>
        </p:nvSpPr>
        <p:spPr bwMode="auto">
          <a:xfrm>
            <a:off x="2254250" y="5029200"/>
            <a:ext cx="635000" cy="214313"/>
          </a:xfrm>
          <a:prstGeom prst="rect">
            <a:avLst/>
          </a:prstGeom>
          <a:noFill/>
          <a:ln w="9525">
            <a:noFill/>
            <a:miter lim="800000"/>
            <a:headEnd/>
            <a:tailEnd/>
          </a:ln>
        </p:spPr>
        <p:txBody>
          <a:bodyPr wrap="none">
            <a:prstTxWarp prst="textNoShape">
              <a:avLst/>
            </a:prstTxWarp>
            <a:spAutoFit/>
          </a:bodyPr>
          <a:lstStyle/>
          <a:p>
            <a:r>
              <a:rPr lang="it-IT" sz="800" b="1">
                <a:solidFill>
                  <a:schemeClr val="tx1"/>
                </a:solidFill>
                <a:latin typeface="Verdana" pitchFamily="-112" charset="0"/>
              </a:rPr>
              <a:t>Llenado</a:t>
            </a:r>
          </a:p>
        </p:txBody>
      </p:sp>
      <p:sp>
        <p:nvSpPr>
          <p:cNvPr id="41993" name="Rectangle 9"/>
          <p:cNvSpPr>
            <a:spLocks noChangeArrowheads="1"/>
          </p:cNvSpPr>
          <p:nvPr/>
        </p:nvSpPr>
        <p:spPr bwMode="auto">
          <a:xfrm>
            <a:off x="3184525" y="2362200"/>
            <a:ext cx="625475" cy="336550"/>
          </a:xfrm>
          <a:prstGeom prst="rect">
            <a:avLst/>
          </a:prstGeom>
          <a:noFill/>
          <a:ln w="9525">
            <a:noFill/>
            <a:miter lim="800000"/>
            <a:headEnd/>
            <a:tailEnd/>
          </a:ln>
        </p:spPr>
        <p:txBody>
          <a:bodyPr wrap="none">
            <a:prstTxWarp prst="textNoShape">
              <a:avLst/>
            </a:prstTxWarp>
            <a:spAutoFit/>
          </a:bodyPr>
          <a:lstStyle/>
          <a:p>
            <a:r>
              <a:rPr lang="it-IT" sz="800" b="1">
                <a:solidFill>
                  <a:schemeClr val="tx1"/>
                </a:solidFill>
                <a:latin typeface="Verdana" pitchFamily="-112" charset="0"/>
              </a:rPr>
              <a:t>By Pass</a:t>
            </a:r>
          </a:p>
          <a:p>
            <a:r>
              <a:rPr lang="it-IT" sz="800" b="1">
                <a:solidFill>
                  <a:schemeClr val="tx1"/>
                </a:solidFill>
                <a:latin typeface="Verdana" pitchFamily="-112" charset="0"/>
              </a:rPr>
              <a:t>cerrado</a:t>
            </a:r>
          </a:p>
        </p:txBody>
      </p:sp>
      <p:sp>
        <p:nvSpPr>
          <p:cNvPr id="41994" name="Rectangle 10"/>
          <p:cNvSpPr>
            <a:spLocks noChangeArrowheads="1"/>
          </p:cNvSpPr>
          <p:nvPr/>
        </p:nvSpPr>
        <p:spPr bwMode="auto">
          <a:xfrm>
            <a:off x="6003925" y="2362200"/>
            <a:ext cx="625475" cy="336550"/>
          </a:xfrm>
          <a:prstGeom prst="rect">
            <a:avLst/>
          </a:prstGeom>
          <a:noFill/>
          <a:ln w="9525">
            <a:noFill/>
            <a:miter lim="800000"/>
            <a:headEnd/>
            <a:tailEnd/>
          </a:ln>
        </p:spPr>
        <p:txBody>
          <a:bodyPr wrap="none">
            <a:prstTxWarp prst="textNoShape">
              <a:avLst/>
            </a:prstTxWarp>
            <a:spAutoFit/>
          </a:bodyPr>
          <a:lstStyle/>
          <a:p>
            <a:r>
              <a:rPr lang="it-IT" sz="800" b="1">
                <a:solidFill>
                  <a:schemeClr val="tx1"/>
                </a:solidFill>
                <a:latin typeface="Verdana" pitchFamily="-112" charset="0"/>
              </a:rPr>
              <a:t>By Pass</a:t>
            </a:r>
          </a:p>
          <a:p>
            <a:r>
              <a:rPr lang="it-IT" sz="800" b="1">
                <a:solidFill>
                  <a:schemeClr val="tx1"/>
                </a:solidFill>
                <a:latin typeface="Verdana" pitchFamily="-112" charset="0"/>
              </a:rPr>
              <a:t>abierto</a:t>
            </a:r>
          </a:p>
        </p:txBody>
      </p:sp>
      <p:sp>
        <p:nvSpPr>
          <p:cNvPr id="41995" name="Text Box 11"/>
          <p:cNvSpPr txBox="1">
            <a:spLocks noChangeArrowheads="1"/>
          </p:cNvSpPr>
          <p:nvPr/>
        </p:nvSpPr>
        <p:spPr bwMode="auto">
          <a:xfrm>
            <a:off x="304800" y="5257800"/>
            <a:ext cx="2590800" cy="1257300"/>
          </a:xfrm>
          <a:prstGeom prst="rect">
            <a:avLst/>
          </a:prstGeom>
          <a:noFill/>
          <a:ln w="9525">
            <a:noFill/>
            <a:miter lim="800000"/>
            <a:headEnd/>
            <a:tailEnd/>
          </a:ln>
        </p:spPr>
        <p:txBody>
          <a:bodyPr>
            <a:prstTxWarp prst="textNoShape">
              <a:avLst/>
            </a:prstTxWarp>
            <a:spAutoFit/>
          </a:bodyPr>
          <a:lstStyle/>
          <a:p>
            <a:pPr>
              <a:spcBef>
                <a:spcPct val="50000"/>
              </a:spcBef>
            </a:pPr>
            <a:r>
              <a:rPr lang="it-IT" sz="1000" b="1">
                <a:solidFill>
                  <a:schemeClr val="tx1"/>
                </a:solidFill>
                <a:latin typeface="Verdana" pitchFamily="-112" charset="0"/>
              </a:rPr>
              <a:t>Fase 1</a:t>
            </a:r>
            <a:endParaRPr lang="it-IT" sz="700">
              <a:solidFill>
                <a:schemeClr val="tx1"/>
              </a:solidFill>
              <a:latin typeface="Verdana" pitchFamily="-112" charset="0"/>
            </a:endParaRPr>
          </a:p>
          <a:p>
            <a:pPr algn="just">
              <a:spcBef>
                <a:spcPct val="50000"/>
              </a:spcBef>
            </a:pPr>
            <a:r>
              <a:rPr lang="it-IT" sz="700">
                <a:solidFill>
                  <a:schemeClr val="tx1"/>
                </a:solidFill>
                <a:latin typeface="Arial" pitchFamily="-112" charset="0"/>
                <a:ea typeface="Arial" pitchFamily="-112" charset="0"/>
                <a:cs typeface="Arial" pitchFamily="-112" charset="0"/>
              </a:rPr>
              <a:t>La carga puede ser hecha por arriba, por la válvula de descarga total o parcial.</a:t>
            </a:r>
            <a:endParaRPr lang="it-IT" sz="700" b="1">
              <a:solidFill>
                <a:schemeClr val="tx1"/>
              </a:solidFill>
              <a:latin typeface="Verdana" pitchFamily="-112" charset="0"/>
            </a:endParaRPr>
          </a:p>
          <a:p>
            <a:pPr algn="just">
              <a:spcBef>
                <a:spcPct val="50000"/>
              </a:spcBef>
            </a:pPr>
            <a:r>
              <a:rPr lang="it-IT" sz="700">
                <a:solidFill>
                  <a:schemeClr val="tx1"/>
                </a:solidFill>
                <a:latin typeface="Arial" pitchFamily="-112" charset="0"/>
                <a:ea typeface="Arial" pitchFamily="-112" charset="0"/>
                <a:cs typeface="Arial" pitchFamily="-112" charset="0"/>
              </a:rPr>
              <a:t>Al ascender el nivel de mosto, el vano situado entre la virola y el diafragma en forma de embudo permanece vacio, ya que el aire presente, no pudiendo salir al exterior a través del By-pass, impide la inundación.</a:t>
            </a:r>
            <a:endParaRPr lang="it-IT" sz="700" b="1">
              <a:solidFill>
                <a:schemeClr val="tx1"/>
              </a:solidFill>
              <a:latin typeface="Verdana" pitchFamily="-112" charset="0"/>
            </a:endParaRPr>
          </a:p>
          <a:p>
            <a:pPr>
              <a:spcBef>
                <a:spcPct val="50000"/>
              </a:spcBef>
            </a:pPr>
            <a:r>
              <a:rPr lang="it-IT" sz="700" b="1">
                <a:solidFill>
                  <a:schemeClr val="tx1"/>
                </a:solidFill>
                <a:latin typeface="Arial" pitchFamily="-112" charset="0"/>
                <a:ea typeface="Arial" pitchFamily="-112" charset="0"/>
                <a:cs typeface="Arial" pitchFamily="-112" charset="0"/>
              </a:rPr>
              <a:t>Los orujos se agrupan en la superficie formando el sombrero.</a:t>
            </a:r>
            <a:r>
              <a:rPr lang="es-ES" sz="700">
                <a:solidFill>
                  <a:schemeClr val="tx1"/>
                </a:solidFill>
                <a:latin typeface="Verdana" pitchFamily="-112" charset="0"/>
              </a:rPr>
              <a:t> </a:t>
            </a:r>
            <a:endParaRPr lang="it-IT" sz="700">
              <a:solidFill>
                <a:schemeClr val="tx1"/>
              </a:solidFill>
              <a:latin typeface="Verdana" pitchFamily="-112" charset="0"/>
            </a:endParaRPr>
          </a:p>
        </p:txBody>
      </p:sp>
      <p:sp>
        <p:nvSpPr>
          <p:cNvPr id="41996" name="Text Box 12"/>
          <p:cNvSpPr txBox="1">
            <a:spLocks noChangeArrowheads="1"/>
          </p:cNvSpPr>
          <p:nvPr/>
        </p:nvSpPr>
        <p:spPr bwMode="auto">
          <a:xfrm>
            <a:off x="2895600" y="5411788"/>
            <a:ext cx="3124200" cy="990600"/>
          </a:xfrm>
          <a:prstGeom prst="rect">
            <a:avLst/>
          </a:prstGeom>
          <a:noFill/>
          <a:ln w="9525">
            <a:noFill/>
            <a:miter lim="800000"/>
            <a:headEnd/>
            <a:tailEnd/>
          </a:ln>
        </p:spPr>
        <p:txBody>
          <a:bodyPr>
            <a:prstTxWarp prst="textNoShape">
              <a:avLst/>
            </a:prstTxWarp>
            <a:spAutoFit/>
          </a:bodyPr>
          <a:lstStyle/>
          <a:p>
            <a:pPr>
              <a:spcBef>
                <a:spcPct val="50000"/>
              </a:spcBef>
            </a:pPr>
            <a:r>
              <a:rPr lang="it-IT" sz="1000" b="1">
                <a:solidFill>
                  <a:schemeClr val="tx1"/>
                </a:solidFill>
                <a:latin typeface="Verdana" pitchFamily="-112" charset="0"/>
              </a:rPr>
              <a:t>Fase 2</a:t>
            </a:r>
            <a:endParaRPr lang="it-IT" sz="700">
              <a:solidFill>
                <a:schemeClr val="tx1"/>
              </a:solidFill>
              <a:latin typeface="Verdana" pitchFamily="-112" charset="0"/>
            </a:endParaRPr>
          </a:p>
          <a:p>
            <a:pPr algn="just">
              <a:spcBef>
                <a:spcPct val="50000"/>
              </a:spcBef>
            </a:pPr>
            <a:r>
              <a:rPr lang="it-IT" sz="700">
                <a:solidFill>
                  <a:schemeClr val="tx1"/>
                </a:solidFill>
                <a:latin typeface="Arial" pitchFamily="-112" charset="0"/>
                <a:ea typeface="Arial" pitchFamily="-112" charset="0"/>
                <a:cs typeface="Arial" pitchFamily="-112" charset="0"/>
              </a:rPr>
              <a:t>El aire acumulado en el vano va cediendo espacio al anhídrido carbónico producido por la fermentación.</a:t>
            </a:r>
            <a:endParaRPr lang="it-IT" sz="700" b="1">
              <a:solidFill>
                <a:schemeClr val="tx1"/>
              </a:solidFill>
              <a:latin typeface="Verdana" pitchFamily="-112" charset="0"/>
            </a:endParaRPr>
          </a:p>
          <a:p>
            <a:pPr>
              <a:spcBef>
                <a:spcPct val="50000"/>
              </a:spcBef>
            </a:pPr>
            <a:r>
              <a:rPr lang="it-IT" sz="700" b="1">
                <a:solidFill>
                  <a:schemeClr val="tx1"/>
                </a:solidFill>
                <a:latin typeface="Arial" pitchFamily="-112" charset="0"/>
                <a:ea typeface="Arial" pitchFamily="-112" charset="0"/>
                <a:cs typeface="Arial" pitchFamily="-112" charset="0"/>
              </a:rPr>
              <a:t>Cuando el ambiente está saturado, el exceso de gas sale a presión a través del diafragma, produciendo una mezcla continua de los orujos y la caida por gravedad de las pepitas, éstas, se depositarán en el fondo del fermentador.</a:t>
            </a:r>
            <a:r>
              <a:rPr lang="es-ES" sz="700" b="1">
                <a:solidFill>
                  <a:schemeClr val="tx1"/>
                </a:solidFill>
                <a:latin typeface="Verdana" pitchFamily="-112" charset="0"/>
              </a:rPr>
              <a:t> </a:t>
            </a:r>
            <a:endParaRPr lang="it-IT" sz="700" b="1">
              <a:solidFill>
                <a:schemeClr val="tx1"/>
              </a:solidFill>
              <a:latin typeface="Verdana" pitchFamily="-112" charset="0"/>
            </a:endParaRPr>
          </a:p>
        </p:txBody>
      </p:sp>
      <p:sp>
        <p:nvSpPr>
          <p:cNvPr id="41997" name="Rectangle 13"/>
          <p:cNvSpPr>
            <a:spLocks noChangeArrowheads="1"/>
          </p:cNvSpPr>
          <p:nvPr/>
        </p:nvSpPr>
        <p:spPr bwMode="auto">
          <a:xfrm>
            <a:off x="6248400" y="5791200"/>
            <a:ext cx="2819400" cy="990600"/>
          </a:xfrm>
          <a:prstGeom prst="rect">
            <a:avLst/>
          </a:prstGeom>
          <a:solidFill>
            <a:schemeClr val="bg1"/>
          </a:solidFill>
          <a:ln w="9525">
            <a:noFill/>
            <a:miter lim="800000"/>
            <a:headEnd/>
            <a:tailEnd/>
          </a:ln>
        </p:spPr>
        <p:txBody>
          <a:bodyPr wrap="none" anchor="ctr">
            <a:prstTxWarp prst="textNoShape">
              <a:avLst/>
            </a:prstTxWarp>
          </a:bodyPr>
          <a:lstStyle/>
          <a:p>
            <a:endParaRPr lang="it-IT"/>
          </a:p>
        </p:txBody>
      </p:sp>
      <p:sp>
        <p:nvSpPr>
          <p:cNvPr id="41998" name="Text Box 14"/>
          <p:cNvSpPr txBox="1">
            <a:spLocks noChangeArrowheads="1"/>
          </p:cNvSpPr>
          <p:nvPr/>
        </p:nvSpPr>
        <p:spPr bwMode="auto">
          <a:xfrm>
            <a:off x="6096000" y="5411788"/>
            <a:ext cx="2895600" cy="1257300"/>
          </a:xfrm>
          <a:prstGeom prst="rect">
            <a:avLst/>
          </a:prstGeom>
          <a:noFill/>
          <a:ln w="9525">
            <a:noFill/>
            <a:miter lim="800000"/>
            <a:headEnd/>
            <a:tailEnd/>
          </a:ln>
        </p:spPr>
        <p:txBody>
          <a:bodyPr>
            <a:prstTxWarp prst="textNoShape">
              <a:avLst/>
            </a:prstTxWarp>
            <a:spAutoFit/>
          </a:bodyPr>
          <a:lstStyle/>
          <a:p>
            <a:pPr>
              <a:spcBef>
                <a:spcPct val="50000"/>
              </a:spcBef>
            </a:pPr>
            <a:r>
              <a:rPr lang="it-IT" sz="1000" b="1">
                <a:solidFill>
                  <a:schemeClr val="tx1"/>
                </a:solidFill>
                <a:latin typeface="Verdana" pitchFamily="-112" charset="0"/>
              </a:rPr>
              <a:t>Fase 3</a:t>
            </a:r>
            <a:endParaRPr lang="it-IT" sz="700">
              <a:solidFill>
                <a:schemeClr val="tx1"/>
              </a:solidFill>
              <a:latin typeface="Verdana" pitchFamily="-112" charset="0"/>
            </a:endParaRPr>
          </a:p>
          <a:p>
            <a:pPr algn="just">
              <a:spcBef>
                <a:spcPct val="50000"/>
              </a:spcBef>
            </a:pPr>
            <a:r>
              <a:rPr lang="it-IT" sz="700">
                <a:solidFill>
                  <a:schemeClr val="tx1"/>
                </a:solidFill>
                <a:latin typeface="Arial" pitchFamily="-112" charset="0"/>
                <a:ea typeface="Arial" pitchFamily="-112" charset="0"/>
                <a:cs typeface="Arial" pitchFamily="-112" charset="0"/>
              </a:rPr>
              <a:t>La apertura del Bypass produce una acción total, el gas acumulado sale a presión en la parte superior del vano, inundando todos los hollejos, mezclandolos total pero suavemente,eliminando cualquier compactación y evitando acciones mecánicas que puedan producir gran cantidad de borras.</a:t>
            </a:r>
            <a:endParaRPr lang="it-IT" sz="700" b="1">
              <a:solidFill>
                <a:schemeClr val="tx1"/>
              </a:solidFill>
              <a:latin typeface="Verdana" pitchFamily="-112" charset="0"/>
            </a:endParaRPr>
          </a:p>
          <a:p>
            <a:pPr algn="just">
              <a:spcBef>
                <a:spcPct val="50000"/>
              </a:spcBef>
            </a:pPr>
            <a:r>
              <a:rPr lang="it-IT" sz="700">
                <a:solidFill>
                  <a:schemeClr val="tx1"/>
                </a:solidFill>
                <a:latin typeface="Arial" pitchFamily="-112" charset="0"/>
                <a:ea typeface="Arial" pitchFamily="-112" charset="0"/>
                <a:cs typeface="Arial" pitchFamily="-112" charset="0"/>
              </a:rPr>
              <a:t> </a:t>
            </a:r>
            <a:endParaRPr lang="it-IT" sz="700" b="1">
              <a:solidFill>
                <a:schemeClr val="tx1"/>
              </a:solidFill>
              <a:latin typeface="Verdana" pitchFamily="-112" charset="0"/>
            </a:endParaRPr>
          </a:p>
          <a:p>
            <a:pPr>
              <a:spcBef>
                <a:spcPct val="50000"/>
              </a:spcBef>
            </a:pPr>
            <a:r>
              <a:rPr lang="it-IT" sz="700" b="1">
                <a:solidFill>
                  <a:schemeClr val="tx1"/>
                </a:solidFill>
                <a:latin typeface="Arial" pitchFamily="-112" charset="0"/>
                <a:ea typeface="Arial" pitchFamily="-112" charset="0"/>
                <a:cs typeface="Arial" pitchFamily="-112" charset="0"/>
              </a:rPr>
              <a:t>Las pepitas sueltas, podrán ser extraidas en gran cantidad por la válvula de descarga total.</a:t>
            </a:r>
            <a:r>
              <a:rPr lang="es-ES" sz="700" b="1">
                <a:solidFill>
                  <a:schemeClr val="tx1"/>
                </a:solidFill>
                <a:latin typeface="Verdana" pitchFamily="-112" charset="0"/>
              </a:rPr>
              <a:t> </a:t>
            </a:r>
            <a:endParaRPr lang="it-IT" sz="700" b="1">
              <a:solidFill>
                <a:schemeClr val="tx1"/>
              </a:solidFill>
              <a:latin typeface="Verdana" pitchFamily="-112" charset="0"/>
            </a:endParaRPr>
          </a:p>
        </p:txBody>
      </p:sp>
      <p:sp>
        <p:nvSpPr>
          <p:cNvPr id="41999" name="Rectangle 15"/>
          <p:cNvSpPr>
            <a:spLocks noChangeArrowheads="1"/>
          </p:cNvSpPr>
          <p:nvPr/>
        </p:nvSpPr>
        <p:spPr bwMode="auto">
          <a:xfrm>
            <a:off x="3930650" y="5257800"/>
            <a:ext cx="536575" cy="214313"/>
          </a:xfrm>
          <a:prstGeom prst="rect">
            <a:avLst/>
          </a:prstGeom>
          <a:noFill/>
          <a:ln w="9525">
            <a:noFill/>
            <a:miter lim="800000"/>
            <a:headEnd/>
            <a:tailEnd/>
          </a:ln>
        </p:spPr>
        <p:txBody>
          <a:bodyPr wrap="none">
            <a:prstTxWarp prst="textNoShape">
              <a:avLst/>
            </a:prstTxWarp>
            <a:spAutoFit/>
          </a:bodyPr>
          <a:lstStyle/>
          <a:p>
            <a:r>
              <a:rPr lang="it-IT" sz="800" b="1">
                <a:solidFill>
                  <a:srgbClr val="80060D"/>
                </a:solidFill>
                <a:latin typeface="Verdana" pitchFamily="-112" charset="0"/>
              </a:rPr>
              <a:t>Film 2</a:t>
            </a:r>
          </a:p>
        </p:txBody>
      </p:sp>
      <p:pic>
        <p:nvPicPr>
          <p:cNvPr id="42000" name="Picture 16" descr="videoss">
            <a:hlinkClick r:id="rId6" action="ppaction://hlinksldjump"/>
          </p:cNvPr>
          <p:cNvPicPr>
            <a:picLocks noChangeAspect="1" noChangeArrowheads="1"/>
          </p:cNvPicPr>
          <p:nvPr/>
        </p:nvPicPr>
        <p:blipFill>
          <a:blip r:embed="rId7"/>
          <a:srcRect/>
          <a:stretch>
            <a:fillRect/>
          </a:stretch>
        </p:blipFill>
        <p:spPr bwMode="auto">
          <a:xfrm>
            <a:off x="7454900" y="5143500"/>
            <a:ext cx="250825" cy="304800"/>
          </a:xfrm>
          <a:prstGeom prst="rect">
            <a:avLst/>
          </a:prstGeom>
          <a:noFill/>
          <a:ln w="9525">
            <a:noFill/>
            <a:miter lim="800000"/>
            <a:headEnd/>
            <a:tailEnd/>
          </a:ln>
        </p:spPr>
      </p:pic>
      <p:sp>
        <p:nvSpPr>
          <p:cNvPr id="42001" name="Rectangle 17"/>
          <p:cNvSpPr>
            <a:spLocks noChangeArrowheads="1"/>
          </p:cNvSpPr>
          <p:nvPr/>
        </p:nvSpPr>
        <p:spPr bwMode="auto">
          <a:xfrm>
            <a:off x="6784975" y="5251450"/>
            <a:ext cx="536575" cy="214313"/>
          </a:xfrm>
          <a:prstGeom prst="rect">
            <a:avLst/>
          </a:prstGeom>
          <a:noFill/>
          <a:ln w="9525">
            <a:noFill/>
            <a:miter lim="800000"/>
            <a:headEnd/>
            <a:tailEnd/>
          </a:ln>
        </p:spPr>
        <p:txBody>
          <a:bodyPr wrap="none">
            <a:prstTxWarp prst="textNoShape">
              <a:avLst/>
            </a:prstTxWarp>
            <a:spAutoFit/>
          </a:bodyPr>
          <a:lstStyle/>
          <a:p>
            <a:r>
              <a:rPr lang="it-IT" sz="800" b="1">
                <a:solidFill>
                  <a:srgbClr val="80060D"/>
                </a:solidFill>
                <a:latin typeface="Verdana" pitchFamily="-112" charset="0"/>
              </a:rPr>
              <a:t>Film 3</a:t>
            </a:r>
          </a:p>
        </p:txBody>
      </p:sp>
      <p:pic>
        <p:nvPicPr>
          <p:cNvPr id="42002" name="Picture 18" descr="videoss">
            <a:hlinkClick r:id="rId8" action="ppaction://hlinksldjump"/>
          </p:cNvPr>
          <p:cNvPicPr>
            <a:picLocks noChangeAspect="1" noChangeArrowheads="1"/>
          </p:cNvPicPr>
          <p:nvPr/>
        </p:nvPicPr>
        <p:blipFill>
          <a:blip r:embed="rId7"/>
          <a:srcRect/>
          <a:stretch>
            <a:fillRect/>
          </a:stretch>
        </p:blipFill>
        <p:spPr bwMode="auto">
          <a:xfrm>
            <a:off x="4600575" y="5137150"/>
            <a:ext cx="250825" cy="304800"/>
          </a:xfrm>
          <a:prstGeom prst="rect">
            <a:avLst/>
          </a:prstGeom>
          <a:noFill/>
          <a:ln w="9525">
            <a:noFill/>
            <a:miter lim="800000"/>
            <a:headEnd/>
            <a:tailEnd/>
          </a:ln>
        </p:spPr>
      </p:pic>
      <p:sp>
        <p:nvSpPr>
          <p:cNvPr id="42003" name="Text Box 19"/>
          <p:cNvSpPr txBox="1">
            <a:spLocks noChangeArrowheads="1"/>
          </p:cNvSpPr>
          <p:nvPr/>
        </p:nvSpPr>
        <p:spPr bwMode="auto">
          <a:xfrm>
            <a:off x="228600" y="6461125"/>
            <a:ext cx="457200" cy="244475"/>
          </a:xfrm>
          <a:prstGeom prst="rect">
            <a:avLst/>
          </a:prstGeom>
          <a:noFill/>
          <a:ln w="9525">
            <a:noFill/>
            <a:miter lim="800000"/>
            <a:headEnd/>
            <a:tailEnd/>
          </a:ln>
        </p:spPr>
        <p:txBody>
          <a:bodyPr>
            <a:prstTxWarp prst="textNoShape">
              <a:avLst/>
            </a:prstTxWarp>
            <a:spAutoFit/>
          </a:bodyPr>
          <a:lstStyle/>
          <a:p>
            <a:pPr>
              <a:spcBef>
                <a:spcPct val="50000"/>
              </a:spcBef>
            </a:pPr>
            <a:fld id="{108D21C0-DFF2-2744-BF2B-4790E79DDE7F}" type="slidenum">
              <a:rPr lang="it-IT" sz="1000" b="1">
                <a:solidFill>
                  <a:srgbClr val="80060D"/>
                </a:solidFill>
                <a:latin typeface="Verdana" pitchFamily="-112" charset="0"/>
              </a:rPr>
              <a:pPr>
                <a:spcBef>
                  <a:spcPct val="50000"/>
                </a:spcBef>
              </a:pPr>
              <a:t>14</a:t>
            </a:fld>
            <a:endParaRPr lang="it-IT" sz="1200" b="1">
              <a:solidFill>
                <a:srgbClr val="80060D"/>
              </a:solidFill>
              <a:latin typeface="Verdana" pitchFamily="-112"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4034" name="Picture 2"/>
          <p:cNvPicPr>
            <a:picLocks noChangeAspect="1" noChangeArrowheads="1"/>
          </p:cNvPicPr>
          <p:nvPr/>
        </p:nvPicPr>
        <p:blipFill>
          <a:blip r:embed="rId3"/>
          <a:srcRect/>
          <a:stretch>
            <a:fillRect/>
          </a:stretch>
        </p:blipFill>
        <p:spPr bwMode="auto">
          <a:xfrm>
            <a:off x="6364288" y="1698625"/>
            <a:ext cx="1636712" cy="3559175"/>
          </a:xfrm>
          <a:prstGeom prst="rect">
            <a:avLst/>
          </a:prstGeom>
          <a:noFill/>
          <a:ln w="9525">
            <a:noFill/>
            <a:miter lim="800000"/>
            <a:headEnd/>
            <a:tailEnd/>
          </a:ln>
        </p:spPr>
      </p:pic>
      <p:pic>
        <p:nvPicPr>
          <p:cNvPr id="44035" name="Picture 3"/>
          <p:cNvPicPr>
            <a:picLocks noChangeAspect="1" noChangeArrowheads="1"/>
          </p:cNvPicPr>
          <p:nvPr/>
        </p:nvPicPr>
        <p:blipFill>
          <a:blip r:embed="rId4"/>
          <a:srcRect/>
          <a:stretch>
            <a:fillRect/>
          </a:stretch>
        </p:blipFill>
        <p:spPr bwMode="auto">
          <a:xfrm>
            <a:off x="3581400" y="1676400"/>
            <a:ext cx="1636713" cy="3559175"/>
          </a:xfrm>
          <a:prstGeom prst="rect">
            <a:avLst/>
          </a:prstGeom>
          <a:noFill/>
          <a:ln w="9525">
            <a:noFill/>
            <a:miter lim="800000"/>
            <a:headEnd/>
            <a:tailEnd/>
          </a:ln>
        </p:spPr>
      </p:pic>
      <p:pic>
        <p:nvPicPr>
          <p:cNvPr id="44036" name="Picture 4"/>
          <p:cNvPicPr>
            <a:picLocks noChangeAspect="1" noChangeArrowheads="1"/>
          </p:cNvPicPr>
          <p:nvPr/>
        </p:nvPicPr>
        <p:blipFill>
          <a:blip r:embed="rId5"/>
          <a:srcRect/>
          <a:stretch>
            <a:fillRect/>
          </a:stretch>
        </p:blipFill>
        <p:spPr bwMode="auto">
          <a:xfrm>
            <a:off x="609600" y="1676400"/>
            <a:ext cx="1698625" cy="3592513"/>
          </a:xfrm>
          <a:prstGeom prst="rect">
            <a:avLst/>
          </a:prstGeom>
          <a:noFill/>
          <a:ln w="9525">
            <a:noFill/>
            <a:miter lim="800000"/>
            <a:headEnd/>
            <a:tailEnd/>
          </a:ln>
        </p:spPr>
      </p:pic>
      <p:sp>
        <p:nvSpPr>
          <p:cNvPr id="44037" name="Text Box 5"/>
          <p:cNvSpPr txBox="1">
            <a:spLocks noChangeArrowheads="1"/>
          </p:cNvSpPr>
          <p:nvPr/>
        </p:nvSpPr>
        <p:spPr bwMode="auto">
          <a:xfrm>
            <a:off x="1066800" y="762000"/>
            <a:ext cx="5791200" cy="246063"/>
          </a:xfrm>
          <a:prstGeom prst="rect">
            <a:avLst/>
          </a:prstGeom>
          <a:noFill/>
          <a:ln w="9525">
            <a:noFill/>
            <a:miter lim="800000"/>
            <a:headEnd/>
            <a:tailEnd/>
          </a:ln>
        </p:spPr>
        <p:txBody>
          <a:bodyPr>
            <a:prstTxWarp prst="textNoShape">
              <a:avLst/>
            </a:prstTxWarp>
            <a:spAutoFit/>
          </a:bodyPr>
          <a:lstStyle/>
          <a:p>
            <a:pPr>
              <a:spcBef>
                <a:spcPct val="50000"/>
              </a:spcBef>
            </a:pPr>
            <a:r>
              <a:rPr lang="it-IT" sz="1000" b="1">
                <a:solidFill>
                  <a:srgbClr val="80060D"/>
                </a:solidFill>
                <a:latin typeface="Verdana" pitchFamily="-112" charset="0"/>
              </a:rPr>
              <a:t>3.Metodo Ganimede</a:t>
            </a:r>
            <a:r>
              <a:rPr lang="it-IT" sz="1000" b="1" baseline="30000">
                <a:solidFill>
                  <a:srgbClr val="80060D"/>
                </a:solidFill>
                <a:latin typeface="Verdana" pitchFamily="-112" charset="0"/>
              </a:rPr>
              <a:t>®</a:t>
            </a:r>
            <a:endParaRPr lang="it-IT" sz="1200" b="1">
              <a:solidFill>
                <a:srgbClr val="80060D"/>
              </a:solidFill>
              <a:latin typeface="Verdana" pitchFamily="-112" charset="0"/>
            </a:endParaRPr>
          </a:p>
        </p:txBody>
      </p:sp>
      <p:sp>
        <p:nvSpPr>
          <p:cNvPr id="44038" name="Text Box 6"/>
          <p:cNvSpPr txBox="1">
            <a:spLocks noChangeArrowheads="1"/>
          </p:cNvSpPr>
          <p:nvPr/>
        </p:nvSpPr>
        <p:spPr bwMode="auto">
          <a:xfrm>
            <a:off x="304800" y="1295400"/>
            <a:ext cx="6248400" cy="244475"/>
          </a:xfrm>
          <a:prstGeom prst="rect">
            <a:avLst/>
          </a:prstGeom>
          <a:noFill/>
          <a:ln w="9525">
            <a:noFill/>
            <a:miter lim="800000"/>
            <a:headEnd/>
            <a:tailEnd/>
          </a:ln>
        </p:spPr>
        <p:txBody>
          <a:bodyPr>
            <a:prstTxWarp prst="textNoShape">
              <a:avLst/>
            </a:prstTxWarp>
            <a:spAutoFit/>
          </a:bodyPr>
          <a:lstStyle/>
          <a:p>
            <a:pPr>
              <a:lnSpc>
                <a:spcPts val="1200"/>
              </a:lnSpc>
              <a:spcBef>
                <a:spcPct val="50000"/>
              </a:spcBef>
            </a:pPr>
            <a:r>
              <a:rPr lang="it-IT" sz="1500" b="1">
                <a:solidFill>
                  <a:srgbClr val="80060D"/>
                </a:solidFill>
                <a:latin typeface="Verdana" pitchFamily="-112" charset="0"/>
              </a:rPr>
              <a:t>Cómo funciona </a:t>
            </a:r>
            <a:r>
              <a:rPr lang="it-IT" sz="1500" b="1">
                <a:solidFill>
                  <a:schemeClr val="tx1"/>
                </a:solidFill>
                <a:latin typeface="Verdana" pitchFamily="-112" charset="0"/>
              </a:rPr>
              <a:t>Ganimede</a:t>
            </a:r>
            <a:r>
              <a:rPr lang="it-IT" sz="1500" b="1" baseline="30000">
                <a:solidFill>
                  <a:schemeClr val="tx1"/>
                </a:solidFill>
                <a:latin typeface="Verdana" pitchFamily="-112" charset="0"/>
              </a:rPr>
              <a:t>®</a:t>
            </a:r>
            <a:r>
              <a:rPr lang="it-IT" sz="1500" b="1">
                <a:solidFill>
                  <a:srgbClr val="700D13"/>
                </a:solidFill>
                <a:latin typeface="Verdana" pitchFamily="-112" charset="0"/>
              </a:rPr>
              <a:t>?</a:t>
            </a:r>
            <a:endParaRPr lang="it-IT" sz="1200" b="1" baseline="26000">
              <a:solidFill>
                <a:srgbClr val="80060D"/>
              </a:solidFill>
              <a:latin typeface="Verdana" pitchFamily="-112" charset="0"/>
            </a:endParaRPr>
          </a:p>
        </p:txBody>
      </p:sp>
      <p:sp>
        <p:nvSpPr>
          <p:cNvPr id="44039" name="Rectangle 7"/>
          <p:cNvSpPr>
            <a:spLocks noChangeArrowheads="1"/>
          </p:cNvSpPr>
          <p:nvPr/>
        </p:nvSpPr>
        <p:spPr bwMode="auto">
          <a:xfrm>
            <a:off x="304800" y="2362200"/>
            <a:ext cx="625475" cy="336550"/>
          </a:xfrm>
          <a:prstGeom prst="rect">
            <a:avLst/>
          </a:prstGeom>
          <a:noFill/>
          <a:ln w="9525">
            <a:noFill/>
            <a:miter lim="800000"/>
            <a:headEnd/>
            <a:tailEnd/>
          </a:ln>
        </p:spPr>
        <p:txBody>
          <a:bodyPr wrap="none">
            <a:prstTxWarp prst="textNoShape">
              <a:avLst/>
            </a:prstTxWarp>
            <a:spAutoFit/>
          </a:bodyPr>
          <a:lstStyle/>
          <a:p>
            <a:r>
              <a:rPr lang="it-IT" sz="800" b="1">
                <a:solidFill>
                  <a:schemeClr val="tx1"/>
                </a:solidFill>
                <a:latin typeface="Verdana" pitchFamily="-112" charset="0"/>
              </a:rPr>
              <a:t>By Pass</a:t>
            </a:r>
          </a:p>
          <a:p>
            <a:r>
              <a:rPr lang="it-IT" sz="800" b="1">
                <a:solidFill>
                  <a:schemeClr val="tx1"/>
                </a:solidFill>
                <a:latin typeface="Verdana" pitchFamily="-112" charset="0"/>
              </a:rPr>
              <a:t>cerrado</a:t>
            </a:r>
          </a:p>
        </p:txBody>
      </p:sp>
      <p:sp>
        <p:nvSpPr>
          <p:cNvPr id="44040" name="Rectangle 8"/>
          <p:cNvSpPr>
            <a:spLocks noChangeArrowheads="1"/>
          </p:cNvSpPr>
          <p:nvPr/>
        </p:nvSpPr>
        <p:spPr bwMode="auto">
          <a:xfrm>
            <a:off x="2254250" y="4876800"/>
            <a:ext cx="1244600" cy="214313"/>
          </a:xfrm>
          <a:prstGeom prst="rect">
            <a:avLst/>
          </a:prstGeom>
          <a:noFill/>
          <a:ln w="9525">
            <a:noFill/>
            <a:miter lim="800000"/>
            <a:headEnd/>
            <a:tailEnd/>
          </a:ln>
        </p:spPr>
        <p:txBody>
          <a:bodyPr wrap="none">
            <a:prstTxWarp prst="textNoShape">
              <a:avLst/>
            </a:prstTxWarp>
            <a:spAutoFit/>
          </a:bodyPr>
          <a:lstStyle/>
          <a:p>
            <a:r>
              <a:rPr lang="it-IT" sz="800" b="1">
                <a:solidFill>
                  <a:schemeClr val="tx1"/>
                </a:solidFill>
                <a:latin typeface="Verdana" pitchFamily="-112" charset="0"/>
              </a:rPr>
              <a:t>Extracción Pepitas</a:t>
            </a:r>
          </a:p>
        </p:txBody>
      </p:sp>
      <p:sp>
        <p:nvSpPr>
          <p:cNvPr id="44041" name="Rectangle 9"/>
          <p:cNvSpPr>
            <a:spLocks noChangeArrowheads="1"/>
          </p:cNvSpPr>
          <p:nvPr/>
        </p:nvSpPr>
        <p:spPr bwMode="auto">
          <a:xfrm>
            <a:off x="3184525" y="2362200"/>
            <a:ext cx="625475" cy="336550"/>
          </a:xfrm>
          <a:prstGeom prst="rect">
            <a:avLst/>
          </a:prstGeom>
          <a:noFill/>
          <a:ln w="9525">
            <a:noFill/>
            <a:miter lim="800000"/>
            <a:headEnd/>
            <a:tailEnd/>
          </a:ln>
        </p:spPr>
        <p:txBody>
          <a:bodyPr wrap="none">
            <a:prstTxWarp prst="textNoShape">
              <a:avLst/>
            </a:prstTxWarp>
            <a:spAutoFit/>
          </a:bodyPr>
          <a:lstStyle/>
          <a:p>
            <a:r>
              <a:rPr lang="it-IT" sz="800" b="1">
                <a:solidFill>
                  <a:schemeClr val="tx1"/>
                </a:solidFill>
                <a:latin typeface="Verdana" pitchFamily="-112" charset="0"/>
              </a:rPr>
              <a:t>By Pass</a:t>
            </a:r>
          </a:p>
          <a:p>
            <a:r>
              <a:rPr lang="it-IT" sz="800" b="1">
                <a:solidFill>
                  <a:schemeClr val="tx1"/>
                </a:solidFill>
                <a:latin typeface="Verdana" pitchFamily="-112" charset="0"/>
              </a:rPr>
              <a:t>cerrado</a:t>
            </a:r>
          </a:p>
        </p:txBody>
      </p:sp>
      <p:sp>
        <p:nvSpPr>
          <p:cNvPr id="44042" name="Rectangle 10"/>
          <p:cNvSpPr>
            <a:spLocks noChangeArrowheads="1"/>
          </p:cNvSpPr>
          <p:nvPr/>
        </p:nvSpPr>
        <p:spPr bwMode="auto">
          <a:xfrm>
            <a:off x="6003925" y="2362200"/>
            <a:ext cx="625475" cy="336550"/>
          </a:xfrm>
          <a:prstGeom prst="rect">
            <a:avLst/>
          </a:prstGeom>
          <a:noFill/>
          <a:ln w="9525">
            <a:noFill/>
            <a:miter lim="800000"/>
            <a:headEnd/>
            <a:tailEnd/>
          </a:ln>
        </p:spPr>
        <p:txBody>
          <a:bodyPr wrap="none">
            <a:prstTxWarp prst="textNoShape">
              <a:avLst/>
            </a:prstTxWarp>
            <a:spAutoFit/>
          </a:bodyPr>
          <a:lstStyle/>
          <a:p>
            <a:r>
              <a:rPr lang="it-IT" sz="800" b="1">
                <a:solidFill>
                  <a:schemeClr val="tx1"/>
                </a:solidFill>
                <a:latin typeface="Verdana" pitchFamily="-112" charset="0"/>
              </a:rPr>
              <a:t>By Pass</a:t>
            </a:r>
          </a:p>
          <a:p>
            <a:r>
              <a:rPr lang="it-IT" sz="800" b="1">
                <a:solidFill>
                  <a:schemeClr val="tx1"/>
                </a:solidFill>
                <a:latin typeface="Verdana" pitchFamily="-112" charset="0"/>
              </a:rPr>
              <a:t>cerrado</a:t>
            </a:r>
          </a:p>
        </p:txBody>
      </p:sp>
      <p:sp>
        <p:nvSpPr>
          <p:cNvPr id="44043" name="Text Box 11"/>
          <p:cNvSpPr txBox="1">
            <a:spLocks noChangeArrowheads="1"/>
          </p:cNvSpPr>
          <p:nvPr/>
        </p:nvSpPr>
        <p:spPr bwMode="auto">
          <a:xfrm>
            <a:off x="76200" y="5487988"/>
            <a:ext cx="3581400" cy="1258887"/>
          </a:xfrm>
          <a:prstGeom prst="rect">
            <a:avLst/>
          </a:prstGeom>
          <a:noFill/>
          <a:ln w="9525">
            <a:noFill/>
            <a:miter lim="800000"/>
            <a:headEnd/>
            <a:tailEnd/>
          </a:ln>
        </p:spPr>
        <p:txBody>
          <a:bodyPr>
            <a:prstTxWarp prst="textNoShape">
              <a:avLst/>
            </a:prstTxWarp>
            <a:spAutoFit/>
          </a:bodyPr>
          <a:lstStyle/>
          <a:p>
            <a:pPr>
              <a:spcBef>
                <a:spcPct val="50000"/>
              </a:spcBef>
            </a:pPr>
            <a:r>
              <a:rPr lang="it-IT" sz="1000" b="1">
                <a:solidFill>
                  <a:schemeClr val="tx1"/>
                </a:solidFill>
                <a:latin typeface="Verdana" pitchFamily="-112" charset="0"/>
              </a:rPr>
              <a:t>Fase 4 DELESTAGE</a:t>
            </a:r>
            <a:endParaRPr lang="it-IT" sz="700">
              <a:solidFill>
                <a:schemeClr val="tx1"/>
              </a:solidFill>
              <a:latin typeface="Verdana" pitchFamily="-112" charset="0"/>
            </a:endParaRPr>
          </a:p>
          <a:p>
            <a:pPr algn="just">
              <a:spcBef>
                <a:spcPct val="50000"/>
              </a:spcBef>
            </a:pPr>
            <a:r>
              <a:rPr lang="it-IT" sz="700">
                <a:solidFill>
                  <a:schemeClr val="tx1"/>
                </a:solidFill>
                <a:latin typeface="Arial" pitchFamily="-112" charset="0"/>
                <a:ea typeface="Arial" pitchFamily="-112" charset="0"/>
                <a:cs typeface="Arial" pitchFamily="-112" charset="0"/>
              </a:rPr>
              <a:t> </a:t>
            </a:r>
            <a:endParaRPr lang="it-IT" sz="700" b="1">
              <a:solidFill>
                <a:schemeClr val="tx1"/>
              </a:solidFill>
              <a:latin typeface="Verdana" pitchFamily="-112" charset="0"/>
            </a:endParaRPr>
          </a:p>
          <a:p>
            <a:pPr algn="just">
              <a:spcBef>
                <a:spcPct val="50000"/>
              </a:spcBef>
            </a:pPr>
            <a:r>
              <a:rPr lang="it-IT" sz="700">
                <a:solidFill>
                  <a:schemeClr val="tx1"/>
                </a:solidFill>
                <a:latin typeface="Arial" pitchFamily="-112" charset="0"/>
                <a:ea typeface="Arial" pitchFamily="-112" charset="0"/>
                <a:cs typeface="Arial" pitchFamily="-112" charset="0"/>
              </a:rPr>
              <a:t>Cuando todo el gas haya salido al exterior, el vano estará inundado de mosto. El hollejo mezclado y saturado de líquido emergerá chorreando ( lixiviación ), cediendo sus sustancias.</a:t>
            </a:r>
            <a:endParaRPr lang="it-IT" sz="700" b="1">
              <a:solidFill>
                <a:schemeClr val="tx1"/>
              </a:solidFill>
              <a:latin typeface="Verdana" pitchFamily="-112" charset="0"/>
            </a:endParaRPr>
          </a:p>
          <a:p>
            <a:pPr algn="just">
              <a:spcBef>
                <a:spcPct val="50000"/>
              </a:spcBef>
            </a:pPr>
            <a:r>
              <a:rPr lang="it-IT" sz="700">
                <a:solidFill>
                  <a:schemeClr val="tx1"/>
                </a:solidFill>
                <a:latin typeface="Arial" pitchFamily="-112" charset="0"/>
                <a:ea typeface="Arial" pitchFamily="-112" charset="0"/>
                <a:cs typeface="Arial" pitchFamily="-112" charset="0"/>
              </a:rPr>
              <a:t>Las pepitas acumuladas pueden ser descargadas con facilidad por la válvula inferior.</a:t>
            </a:r>
            <a:endParaRPr lang="it-IT" sz="700" b="1">
              <a:solidFill>
                <a:schemeClr val="tx1"/>
              </a:solidFill>
              <a:latin typeface="Verdana" pitchFamily="-112" charset="0"/>
            </a:endParaRPr>
          </a:p>
          <a:p>
            <a:pPr algn="just">
              <a:spcBef>
                <a:spcPct val="50000"/>
              </a:spcBef>
            </a:pPr>
            <a:r>
              <a:rPr lang="it-IT" sz="700" b="1">
                <a:solidFill>
                  <a:schemeClr val="tx1"/>
                </a:solidFill>
                <a:latin typeface="Verdana" pitchFamily="-112" charset="0"/>
              </a:rPr>
              <a:t> </a:t>
            </a:r>
          </a:p>
          <a:p>
            <a:pPr algn="just">
              <a:spcBef>
                <a:spcPct val="50000"/>
              </a:spcBef>
            </a:pPr>
            <a:r>
              <a:rPr lang="it-IT" sz="700" b="1">
                <a:solidFill>
                  <a:schemeClr val="tx1"/>
                </a:solidFill>
                <a:latin typeface="Verdana" pitchFamily="-112" charset="0"/>
              </a:rPr>
              <a:t>.</a:t>
            </a:r>
          </a:p>
        </p:txBody>
      </p:sp>
      <p:sp>
        <p:nvSpPr>
          <p:cNvPr id="44044" name="Text Box 12"/>
          <p:cNvSpPr txBox="1">
            <a:spLocks noChangeArrowheads="1"/>
          </p:cNvSpPr>
          <p:nvPr/>
        </p:nvSpPr>
        <p:spPr bwMode="auto">
          <a:xfrm>
            <a:off x="3657600" y="5257800"/>
            <a:ext cx="2514600" cy="1530350"/>
          </a:xfrm>
          <a:prstGeom prst="rect">
            <a:avLst/>
          </a:prstGeom>
          <a:noFill/>
          <a:ln w="9525">
            <a:noFill/>
            <a:miter lim="800000"/>
            <a:headEnd/>
            <a:tailEnd/>
          </a:ln>
        </p:spPr>
        <p:txBody>
          <a:bodyPr>
            <a:prstTxWarp prst="textNoShape">
              <a:avLst/>
            </a:prstTxWarp>
            <a:spAutoFit/>
          </a:bodyPr>
          <a:lstStyle/>
          <a:p>
            <a:pPr>
              <a:spcBef>
                <a:spcPct val="50000"/>
              </a:spcBef>
            </a:pPr>
            <a:r>
              <a:rPr lang="it-IT" sz="1000" b="1">
                <a:solidFill>
                  <a:schemeClr val="tx1"/>
                </a:solidFill>
                <a:latin typeface="Verdana" pitchFamily="-112" charset="0"/>
              </a:rPr>
              <a:t>Fase 5</a:t>
            </a:r>
            <a:endParaRPr lang="it-IT" sz="700">
              <a:solidFill>
                <a:schemeClr val="tx1"/>
              </a:solidFill>
              <a:latin typeface="Verdana" pitchFamily="-112" charset="0"/>
            </a:endParaRPr>
          </a:p>
          <a:p>
            <a:pPr>
              <a:spcBef>
                <a:spcPct val="50000"/>
              </a:spcBef>
            </a:pPr>
            <a:r>
              <a:rPr lang="it-IT" sz="800" b="1">
                <a:solidFill>
                  <a:schemeClr val="tx1"/>
                </a:solidFill>
                <a:latin typeface="Verdana" pitchFamily="-112" charset="0"/>
              </a:rPr>
              <a:t>Cerrado el by pass, la continua producción de CO</a:t>
            </a:r>
            <a:r>
              <a:rPr lang="it-IT" sz="800" b="1" baseline="-25000">
                <a:solidFill>
                  <a:schemeClr val="tx1"/>
                </a:solidFill>
                <a:latin typeface="Verdana" pitchFamily="-112" charset="0"/>
              </a:rPr>
              <a:t>2</a:t>
            </a:r>
            <a:r>
              <a:rPr lang="it-IT" sz="800" b="1">
                <a:solidFill>
                  <a:schemeClr val="tx1"/>
                </a:solidFill>
                <a:latin typeface="Verdana" pitchFamily="-112" charset="0"/>
              </a:rPr>
              <a:t> en fermentación satura nuevamente el vano con gran rapidez, elevando el nivel del sombrero.</a:t>
            </a:r>
            <a:br>
              <a:rPr lang="it-IT" sz="800" b="1">
                <a:solidFill>
                  <a:schemeClr val="tx1"/>
                </a:solidFill>
                <a:latin typeface="Verdana" pitchFamily="-112" charset="0"/>
              </a:rPr>
            </a:br>
            <a:endParaRPr lang="it-IT" sz="800" b="1">
              <a:solidFill>
                <a:schemeClr val="tx1"/>
              </a:solidFill>
              <a:latin typeface="Verdana" pitchFamily="-112" charset="0"/>
            </a:endParaRPr>
          </a:p>
          <a:p>
            <a:pPr>
              <a:spcBef>
                <a:spcPct val="50000"/>
              </a:spcBef>
            </a:pPr>
            <a:r>
              <a:rPr lang="it-IT" sz="800" b="1">
                <a:solidFill>
                  <a:schemeClr val="tx1"/>
                </a:solidFill>
                <a:latin typeface="Verdana" pitchFamily="-112" charset="0"/>
              </a:rPr>
              <a:t>No produciéndose todavia burbujas que muevan el sombrero, se realiza también en esta el proceso de escurrido estático.</a:t>
            </a:r>
          </a:p>
          <a:p>
            <a:pPr>
              <a:spcBef>
                <a:spcPct val="50000"/>
              </a:spcBef>
            </a:pPr>
            <a:endParaRPr lang="it-IT" sz="800" b="1">
              <a:solidFill>
                <a:schemeClr val="tx1"/>
              </a:solidFill>
              <a:latin typeface="Verdana" pitchFamily="-112" charset="0"/>
            </a:endParaRPr>
          </a:p>
        </p:txBody>
      </p:sp>
      <p:sp>
        <p:nvSpPr>
          <p:cNvPr id="44045" name="Rectangle 13"/>
          <p:cNvSpPr>
            <a:spLocks noChangeArrowheads="1"/>
          </p:cNvSpPr>
          <p:nvPr/>
        </p:nvSpPr>
        <p:spPr bwMode="auto">
          <a:xfrm>
            <a:off x="6248400" y="5791200"/>
            <a:ext cx="2819400" cy="990600"/>
          </a:xfrm>
          <a:prstGeom prst="rect">
            <a:avLst/>
          </a:prstGeom>
          <a:solidFill>
            <a:schemeClr val="bg1"/>
          </a:solidFill>
          <a:ln w="9525">
            <a:noFill/>
            <a:miter lim="800000"/>
            <a:headEnd/>
            <a:tailEnd/>
          </a:ln>
        </p:spPr>
        <p:txBody>
          <a:bodyPr wrap="none" anchor="ctr">
            <a:prstTxWarp prst="textNoShape">
              <a:avLst/>
            </a:prstTxWarp>
          </a:bodyPr>
          <a:lstStyle/>
          <a:p>
            <a:endParaRPr lang="it-IT"/>
          </a:p>
        </p:txBody>
      </p:sp>
      <p:sp>
        <p:nvSpPr>
          <p:cNvPr id="44046" name="Text Box 14"/>
          <p:cNvSpPr txBox="1">
            <a:spLocks noChangeArrowheads="1"/>
          </p:cNvSpPr>
          <p:nvPr/>
        </p:nvSpPr>
        <p:spPr bwMode="auto">
          <a:xfrm>
            <a:off x="6172200" y="5443538"/>
            <a:ext cx="2819400" cy="1417637"/>
          </a:xfrm>
          <a:prstGeom prst="rect">
            <a:avLst/>
          </a:prstGeom>
          <a:noFill/>
          <a:ln w="9525">
            <a:noFill/>
            <a:miter lim="800000"/>
            <a:headEnd/>
            <a:tailEnd/>
          </a:ln>
        </p:spPr>
        <p:txBody>
          <a:bodyPr>
            <a:prstTxWarp prst="textNoShape">
              <a:avLst/>
            </a:prstTxWarp>
            <a:spAutoFit/>
          </a:bodyPr>
          <a:lstStyle/>
          <a:p>
            <a:pPr>
              <a:spcBef>
                <a:spcPct val="50000"/>
              </a:spcBef>
            </a:pPr>
            <a:r>
              <a:rPr lang="it-IT" sz="1000" b="1">
                <a:solidFill>
                  <a:schemeClr val="tx1"/>
                </a:solidFill>
                <a:latin typeface="Verdana" pitchFamily="-112" charset="0"/>
              </a:rPr>
              <a:t>Fase 6 continua el proceso.</a:t>
            </a:r>
            <a:endParaRPr lang="it-IT" sz="700">
              <a:solidFill>
                <a:schemeClr val="tx1"/>
              </a:solidFill>
              <a:latin typeface="Verdana" pitchFamily="-112" charset="0"/>
            </a:endParaRPr>
          </a:p>
          <a:p>
            <a:pPr algn="just">
              <a:spcBef>
                <a:spcPct val="50000"/>
              </a:spcBef>
            </a:pPr>
            <a:r>
              <a:rPr lang="it-IT" sz="700">
                <a:solidFill>
                  <a:schemeClr val="tx1"/>
                </a:solidFill>
                <a:latin typeface="Arial" pitchFamily="-112" charset="0"/>
                <a:ea typeface="Arial" pitchFamily="-112" charset="0"/>
                <a:cs typeface="Arial" pitchFamily="-112" charset="0"/>
              </a:rPr>
              <a:t> </a:t>
            </a:r>
            <a:endParaRPr lang="it-IT" sz="700" b="1">
              <a:solidFill>
                <a:schemeClr val="tx1"/>
              </a:solidFill>
              <a:latin typeface="Verdana" pitchFamily="-112" charset="0"/>
            </a:endParaRPr>
          </a:p>
          <a:p>
            <a:pPr algn="just">
              <a:spcBef>
                <a:spcPct val="50000"/>
              </a:spcBef>
            </a:pPr>
            <a:r>
              <a:rPr lang="it-IT" sz="700">
                <a:solidFill>
                  <a:schemeClr val="tx1"/>
                </a:solidFill>
                <a:latin typeface="Arial" pitchFamily="-112" charset="0"/>
                <a:ea typeface="Arial" pitchFamily="-112" charset="0"/>
                <a:cs typeface="Arial" pitchFamily="-112" charset="0"/>
              </a:rPr>
              <a:t>Cerrado el By-pass, el gas de fermentación comienza de nuevo a acumularse en el vano empujando el mosto que a traves del diafragma aumenta el nivel mientras que los hollejos, todavia llenos de líquido y agrupados mayormente en la superficie, continuan el proceso de cesión de sustancias al mosto.</a:t>
            </a:r>
            <a:endParaRPr lang="it-IT" sz="700" b="1">
              <a:solidFill>
                <a:schemeClr val="tx1"/>
              </a:solidFill>
              <a:latin typeface="Verdana" pitchFamily="-112" charset="0"/>
            </a:endParaRPr>
          </a:p>
          <a:p>
            <a:pPr algn="just">
              <a:spcBef>
                <a:spcPct val="50000"/>
              </a:spcBef>
            </a:pPr>
            <a:r>
              <a:rPr lang="it-IT" sz="700">
                <a:solidFill>
                  <a:schemeClr val="tx1"/>
                </a:solidFill>
                <a:latin typeface="Arial" pitchFamily="-112" charset="0"/>
                <a:ea typeface="Arial" pitchFamily="-112" charset="0"/>
                <a:cs typeface="Arial" pitchFamily="-112" charset="0"/>
              </a:rPr>
              <a:t>El gas saturará de nuevo el vano dando comienzo a un ciclo de trabajo (fase 2).</a:t>
            </a:r>
            <a:endParaRPr lang="it-IT" sz="700" b="1">
              <a:solidFill>
                <a:schemeClr val="tx1"/>
              </a:solidFill>
              <a:latin typeface="Verdana" pitchFamily="-112" charset="0"/>
            </a:endParaRPr>
          </a:p>
          <a:p>
            <a:pPr algn="just">
              <a:spcBef>
                <a:spcPct val="50000"/>
              </a:spcBef>
            </a:pPr>
            <a:r>
              <a:rPr lang="it-IT" sz="700" b="1">
                <a:solidFill>
                  <a:schemeClr val="tx1"/>
                </a:solidFill>
                <a:latin typeface="Verdana" pitchFamily="-112" charset="0"/>
              </a:rPr>
              <a:t> </a:t>
            </a:r>
          </a:p>
        </p:txBody>
      </p:sp>
      <p:sp>
        <p:nvSpPr>
          <p:cNvPr id="44047" name="Rectangle 15"/>
          <p:cNvSpPr>
            <a:spLocks noChangeArrowheads="1"/>
          </p:cNvSpPr>
          <p:nvPr/>
        </p:nvSpPr>
        <p:spPr bwMode="auto">
          <a:xfrm>
            <a:off x="1066800" y="2590800"/>
            <a:ext cx="1066800" cy="214313"/>
          </a:xfrm>
          <a:prstGeom prst="rect">
            <a:avLst/>
          </a:prstGeom>
          <a:noFill/>
          <a:ln w="9525">
            <a:noFill/>
            <a:miter lim="800000"/>
            <a:headEnd/>
            <a:tailEnd/>
          </a:ln>
        </p:spPr>
        <p:txBody>
          <a:bodyPr>
            <a:prstTxWarp prst="textNoShape">
              <a:avLst/>
            </a:prstTxWarp>
            <a:spAutoFit/>
          </a:bodyPr>
          <a:lstStyle/>
          <a:p>
            <a:pPr algn="ctr"/>
            <a:r>
              <a:rPr lang="it-IT" sz="800" b="1">
                <a:solidFill>
                  <a:schemeClr val="tx1"/>
                </a:solidFill>
                <a:latin typeface="Verdana" pitchFamily="-112" charset="0"/>
              </a:rPr>
              <a:t>DELESTAGE</a:t>
            </a:r>
          </a:p>
        </p:txBody>
      </p:sp>
      <p:sp>
        <p:nvSpPr>
          <p:cNvPr id="44048" name="Text Box 16"/>
          <p:cNvSpPr txBox="1">
            <a:spLocks noChangeArrowheads="1"/>
          </p:cNvSpPr>
          <p:nvPr/>
        </p:nvSpPr>
        <p:spPr bwMode="auto">
          <a:xfrm>
            <a:off x="228600" y="6613525"/>
            <a:ext cx="457200" cy="244475"/>
          </a:xfrm>
          <a:prstGeom prst="rect">
            <a:avLst/>
          </a:prstGeom>
          <a:noFill/>
          <a:ln w="9525">
            <a:noFill/>
            <a:miter lim="800000"/>
            <a:headEnd/>
            <a:tailEnd/>
          </a:ln>
        </p:spPr>
        <p:txBody>
          <a:bodyPr>
            <a:prstTxWarp prst="textNoShape">
              <a:avLst/>
            </a:prstTxWarp>
            <a:spAutoFit/>
          </a:bodyPr>
          <a:lstStyle/>
          <a:p>
            <a:pPr>
              <a:spcBef>
                <a:spcPct val="50000"/>
              </a:spcBef>
            </a:pPr>
            <a:fld id="{FA479E53-DE91-BD43-B38E-E5FA89970EA4}" type="slidenum">
              <a:rPr lang="it-IT" sz="1000" b="1">
                <a:solidFill>
                  <a:srgbClr val="80060D"/>
                </a:solidFill>
                <a:latin typeface="Verdana" pitchFamily="-112" charset="0"/>
              </a:rPr>
              <a:pPr>
                <a:spcBef>
                  <a:spcPct val="50000"/>
                </a:spcBef>
              </a:pPr>
              <a:t>15</a:t>
            </a:fld>
            <a:endParaRPr lang="it-IT" sz="1200" b="1">
              <a:solidFill>
                <a:srgbClr val="80060D"/>
              </a:solidFill>
              <a:latin typeface="Verdana" pitchFamily="-112"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6082" name="Picture 2" descr="/Users/Alberto/Desktop/Presentazioni 2012/Video Pwp/Filmato 2.mpg">
            <a:hlinkClick r:id="" action="ppaction://ole?verb=0"/>
          </p:cNvPr>
          <p:cNvPicPr/>
          <p:nvPr>
            <a:videoFile r:link="rId1"/>
          </p:nvPr>
        </p:nvPicPr>
        <p:blipFill>
          <a:blip r:embed="rId4"/>
          <a:srcRect/>
          <a:stretch>
            <a:fillRect/>
          </a:stretch>
        </p:blipFill>
        <p:spPr bwMode="auto">
          <a:xfrm>
            <a:off x="3886200" y="4495800"/>
            <a:ext cx="2590800" cy="1943100"/>
          </a:xfrm>
          <a:prstGeom prst="rect">
            <a:avLst/>
          </a:prstGeom>
          <a:noFill/>
          <a:ln w="9525">
            <a:noFill/>
            <a:miter lim="800000"/>
            <a:headEnd/>
            <a:tailEnd/>
          </a:ln>
        </p:spPr>
      </p:pic>
      <p:pic>
        <p:nvPicPr>
          <p:cNvPr id="46083" name="Picture 3"/>
          <p:cNvPicPr>
            <a:picLocks noChangeAspect="1" noChangeArrowheads="1"/>
          </p:cNvPicPr>
          <p:nvPr/>
        </p:nvPicPr>
        <p:blipFill>
          <a:blip r:embed="rId5"/>
          <a:srcRect/>
          <a:stretch>
            <a:fillRect/>
          </a:stretch>
        </p:blipFill>
        <p:spPr bwMode="auto">
          <a:xfrm>
            <a:off x="152400" y="2200275"/>
            <a:ext cx="2044700" cy="4324350"/>
          </a:xfrm>
          <a:prstGeom prst="rect">
            <a:avLst/>
          </a:prstGeom>
          <a:noFill/>
          <a:ln w="9525">
            <a:noFill/>
            <a:miter lim="800000"/>
            <a:headEnd/>
            <a:tailEnd/>
          </a:ln>
        </p:spPr>
      </p:pic>
      <p:sp>
        <p:nvSpPr>
          <p:cNvPr id="46084" name="Text Box 4"/>
          <p:cNvSpPr txBox="1">
            <a:spLocks noChangeArrowheads="1"/>
          </p:cNvSpPr>
          <p:nvPr/>
        </p:nvSpPr>
        <p:spPr bwMode="auto">
          <a:xfrm>
            <a:off x="1066800" y="762000"/>
            <a:ext cx="5791200" cy="246063"/>
          </a:xfrm>
          <a:prstGeom prst="rect">
            <a:avLst/>
          </a:prstGeom>
          <a:noFill/>
          <a:ln w="9525">
            <a:noFill/>
            <a:miter lim="800000"/>
            <a:headEnd/>
            <a:tailEnd/>
          </a:ln>
        </p:spPr>
        <p:txBody>
          <a:bodyPr>
            <a:prstTxWarp prst="textNoShape">
              <a:avLst/>
            </a:prstTxWarp>
            <a:spAutoFit/>
          </a:bodyPr>
          <a:lstStyle/>
          <a:p>
            <a:pPr>
              <a:spcBef>
                <a:spcPct val="50000"/>
              </a:spcBef>
            </a:pPr>
            <a:r>
              <a:rPr lang="it-IT" sz="1000" b="1">
                <a:solidFill>
                  <a:srgbClr val="80060D"/>
                </a:solidFill>
                <a:latin typeface="Verdana" pitchFamily="-112" charset="0"/>
              </a:rPr>
              <a:t>3.Metodo Ganimede</a:t>
            </a:r>
            <a:r>
              <a:rPr lang="it-IT" sz="1000" b="1" baseline="30000">
                <a:solidFill>
                  <a:srgbClr val="80060D"/>
                </a:solidFill>
                <a:latin typeface="Verdana" pitchFamily="-112" charset="0"/>
              </a:rPr>
              <a:t>®</a:t>
            </a:r>
            <a:endParaRPr lang="it-IT" sz="1200" b="1">
              <a:solidFill>
                <a:srgbClr val="80060D"/>
              </a:solidFill>
              <a:latin typeface="Verdana" pitchFamily="-112" charset="0"/>
            </a:endParaRPr>
          </a:p>
        </p:txBody>
      </p:sp>
      <p:sp>
        <p:nvSpPr>
          <p:cNvPr id="46085" name="Text Box 5"/>
          <p:cNvSpPr txBox="1">
            <a:spLocks noChangeArrowheads="1"/>
          </p:cNvSpPr>
          <p:nvPr/>
        </p:nvSpPr>
        <p:spPr bwMode="auto">
          <a:xfrm>
            <a:off x="304800" y="1020763"/>
            <a:ext cx="6248400" cy="1389062"/>
          </a:xfrm>
          <a:prstGeom prst="rect">
            <a:avLst/>
          </a:prstGeom>
          <a:noFill/>
          <a:ln w="9525">
            <a:noFill/>
            <a:miter lim="800000"/>
            <a:headEnd/>
            <a:tailEnd/>
          </a:ln>
        </p:spPr>
        <p:txBody>
          <a:bodyPr>
            <a:prstTxWarp prst="textNoShape">
              <a:avLst/>
            </a:prstTxWarp>
            <a:spAutoFit/>
          </a:bodyPr>
          <a:lstStyle/>
          <a:p>
            <a:pPr>
              <a:lnSpc>
                <a:spcPts val="1800"/>
              </a:lnSpc>
              <a:spcBef>
                <a:spcPct val="50000"/>
              </a:spcBef>
            </a:pPr>
            <a:r>
              <a:rPr lang="it-IT" sz="1600" b="1">
                <a:solidFill>
                  <a:srgbClr val="80060D"/>
                </a:solidFill>
                <a:latin typeface="Verdana" pitchFamily="-112" charset="0"/>
              </a:rPr>
              <a:t>Extracción de las pepitas del proceso de vinificación. Una exclusiva </a:t>
            </a:r>
            <a:r>
              <a:rPr lang="it-IT" sz="1600" b="1">
                <a:solidFill>
                  <a:schemeClr val="tx1"/>
                </a:solidFill>
                <a:latin typeface="Verdana" pitchFamily="-112" charset="0"/>
              </a:rPr>
              <a:t>Ganimede</a:t>
            </a:r>
            <a:r>
              <a:rPr lang="it-IT" sz="1600" b="1" baseline="30000">
                <a:solidFill>
                  <a:schemeClr val="tx1"/>
                </a:solidFill>
                <a:latin typeface="Verdana" pitchFamily="-112" charset="0"/>
              </a:rPr>
              <a:t>®</a:t>
            </a:r>
            <a:r>
              <a:rPr lang="it-IT" sz="1600" b="1">
                <a:solidFill>
                  <a:schemeClr val="tx1"/>
                </a:solidFill>
                <a:latin typeface="Verdana" pitchFamily="-112" charset="0"/>
              </a:rPr>
              <a:t>.</a:t>
            </a:r>
          </a:p>
          <a:p>
            <a:pPr>
              <a:lnSpc>
                <a:spcPts val="1800"/>
              </a:lnSpc>
              <a:spcBef>
                <a:spcPct val="50000"/>
              </a:spcBef>
            </a:pPr>
            <a:r>
              <a:rPr lang="it-IT" sz="1200" b="1">
                <a:solidFill>
                  <a:schemeClr val="tx1"/>
                </a:solidFill>
                <a:latin typeface="Verdana" pitchFamily="-112" charset="0"/>
              </a:rPr>
              <a:t>Ganimede®</a:t>
            </a:r>
            <a:r>
              <a:rPr lang="it-IT" sz="1200">
                <a:solidFill>
                  <a:schemeClr val="tx1"/>
                </a:solidFill>
                <a:latin typeface="Verdana" pitchFamily="-112" charset="0"/>
              </a:rPr>
              <a:t> </a:t>
            </a:r>
            <a:r>
              <a:rPr lang="it-IT" sz="1200" b="1">
                <a:solidFill>
                  <a:schemeClr val="tx1"/>
                </a:solidFill>
                <a:latin typeface="Verdana" pitchFamily="-112" charset="0"/>
              </a:rPr>
              <a:t>confirma SU ACTITUD PARA FACILITAR  LA EXTRACCIÓN SELECTIVA de sólo las sustancias nobles presentes en el hollejo.</a:t>
            </a:r>
          </a:p>
          <a:p>
            <a:pPr>
              <a:lnSpc>
                <a:spcPts val="1800"/>
              </a:lnSpc>
              <a:spcBef>
                <a:spcPct val="50000"/>
              </a:spcBef>
            </a:pPr>
            <a:endParaRPr lang="it-IT" sz="1200" b="1" baseline="26000">
              <a:solidFill>
                <a:srgbClr val="80060D"/>
              </a:solidFill>
              <a:latin typeface="Verdana" pitchFamily="-112" charset="0"/>
            </a:endParaRPr>
          </a:p>
        </p:txBody>
      </p:sp>
      <p:sp>
        <p:nvSpPr>
          <p:cNvPr id="46086" name="Rectangle 6"/>
          <p:cNvSpPr>
            <a:spLocks noChangeArrowheads="1"/>
          </p:cNvSpPr>
          <p:nvPr/>
        </p:nvSpPr>
        <p:spPr bwMode="auto">
          <a:xfrm>
            <a:off x="58738" y="2940050"/>
            <a:ext cx="625475" cy="336550"/>
          </a:xfrm>
          <a:prstGeom prst="rect">
            <a:avLst/>
          </a:prstGeom>
          <a:noFill/>
          <a:ln w="9525">
            <a:noFill/>
            <a:miter lim="800000"/>
            <a:headEnd/>
            <a:tailEnd/>
          </a:ln>
        </p:spPr>
        <p:txBody>
          <a:bodyPr wrap="none">
            <a:prstTxWarp prst="textNoShape">
              <a:avLst/>
            </a:prstTxWarp>
            <a:spAutoFit/>
          </a:bodyPr>
          <a:lstStyle/>
          <a:p>
            <a:r>
              <a:rPr lang="it-IT" sz="800" b="1">
                <a:solidFill>
                  <a:schemeClr val="tx1"/>
                </a:solidFill>
                <a:latin typeface="Verdana" pitchFamily="-112" charset="0"/>
              </a:rPr>
              <a:t>By Pass</a:t>
            </a:r>
          </a:p>
          <a:p>
            <a:r>
              <a:rPr lang="it-IT" sz="800" b="1">
                <a:solidFill>
                  <a:schemeClr val="tx1"/>
                </a:solidFill>
                <a:latin typeface="Verdana" pitchFamily="-112" charset="0"/>
              </a:rPr>
              <a:t>cerrado</a:t>
            </a:r>
          </a:p>
        </p:txBody>
      </p:sp>
      <p:sp>
        <p:nvSpPr>
          <p:cNvPr id="46087" name="Text Box 7"/>
          <p:cNvSpPr>
            <a:spLocks noGrp="1" noChangeArrowheads="1"/>
          </p:cNvSpPr>
          <p:nvPr>
            <p:ph type="ctrTitle"/>
          </p:nvPr>
        </p:nvSpPr>
        <p:spPr>
          <a:xfrm>
            <a:off x="6553200" y="1295400"/>
            <a:ext cx="2590800" cy="5029200"/>
          </a:xfrm>
        </p:spPr>
        <p:txBody>
          <a:bodyPr lIns="91440" tIns="45720" rIns="91440" bIns="45720" anchor="t"/>
          <a:lstStyle/>
          <a:p>
            <a:pPr algn="l">
              <a:lnSpc>
                <a:spcPct val="110000"/>
              </a:lnSpc>
              <a:buFont typeface="Times New Roman" pitchFamily="-112" charset="0"/>
              <a:buNone/>
            </a:pPr>
            <a:r>
              <a:rPr lang="it-IT" sz="1000" b="1">
                <a:solidFill>
                  <a:schemeClr val="bg2"/>
                </a:solidFill>
                <a:latin typeface="Verdana" pitchFamily="-112" charset="0"/>
              </a:rPr>
              <a:t>Ganimede</a:t>
            </a:r>
            <a:r>
              <a:rPr lang="it-IT" sz="1000" b="1" baseline="30000">
                <a:solidFill>
                  <a:schemeClr val="bg2"/>
                </a:solidFill>
                <a:latin typeface="Verdana" pitchFamily="-112" charset="0"/>
              </a:rPr>
              <a:t>®</a:t>
            </a:r>
            <a:r>
              <a:rPr lang="it-IT" sz="1000">
                <a:solidFill>
                  <a:schemeClr val="bg2"/>
                </a:solidFill>
                <a:latin typeface="Verdana" pitchFamily="-112" charset="0"/>
              </a:rPr>
              <a:t>  </a:t>
            </a:r>
            <a:r>
              <a:rPr lang="it-IT" sz="1000" b="1">
                <a:solidFill>
                  <a:schemeClr val="bg2"/>
                </a:solidFill>
                <a:latin typeface="Verdana" pitchFamily="-112" charset="0"/>
              </a:rPr>
              <a:t>es el único fermentador en el mundo que resuelve el problema de las pepitas en vinificación.</a:t>
            </a:r>
            <a:r>
              <a:rPr lang="it-IT" sz="1000">
                <a:solidFill>
                  <a:schemeClr val="bg2"/>
                </a:solidFill>
                <a:latin typeface="Verdana" pitchFamily="-112" charset="0"/>
              </a:rPr>
              <a:t/>
            </a:r>
            <a:br>
              <a:rPr lang="it-IT" sz="1000">
                <a:solidFill>
                  <a:schemeClr val="bg2"/>
                </a:solidFill>
                <a:latin typeface="Verdana" pitchFamily="-112" charset="0"/>
              </a:rPr>
            </a:br>
            <a:r>
              <a:rPr lang="it-IT" sz="1000">
                <a:solidFill>
                  <a:schemeClr val="bg2"/>
                </a:solidFill>
                <a:latin typeface="Verdana" pitchFamily="-112" charset="0"/>
              </a:rPr>
              <a:t/>
            </a:r>
            <a:br>
              <a:rPr lang="it-IT" sz="1000">
                <a:solidFill>
                  <a:schemeClr val="bg2"/>
                </a:solidFill>
                <a:latin typeface="Verdana" pitchFamily="-112" charset="0"/>
              </a:rPr>
            </a:br>
            <a:endParaRPr lang="it-IT" sz="1000">
              <a:solidFill>
                <a:schemeClr val="bg2"/>
              </a:solidFill>
              <a:latin typeface="Verdana" pitchFamily="-112" charset="0"/>
            </a:endParaRPr>
          </a:p>
        </p:txBody>
      </p:sp>
      <p:sp>
        <p:nvSpPr>
          <p:cNvPr id="46088" name="Rectangle 8"/>
          <p:cNvSpPr>
            <a:spLocks noChangeArrowheads="1"/>
          </p:cNvSpPr>
          <p:nvPr/>
        </p:nvSpPr>
        <p:spPr bwMode="auto">
          <a:xfrm>
            <a:off x="2438400" y="5486400"/>
            <a:ext cx="1244600" cy="214313"/>
          </a:xfrm>
          <a:prstGeom prst="rect">
            <a:avLst/>
          </a:prstGeom>
          <a:noFill/>
          <a:ln w="9525">
            <a:noFill/>
            <a:miter lim="800000"/>
            <a:headEnd/>
            <a:tailEnd/>
          </a:ln>
        </p:spPr>
        <p:txBody>
          <a:bodyPr wrap="none">
            <a:prstTxWarp prst="textNoShape">
              <a:avLst/>
            </a:prstTxWarp>
            <a:spAutoFit/>
          </a:bodyPr>
          <a:lstStyle/>
          <a:p>
            <a:r>
              <a:rPr lang="it-IT" sz="800" b="1">
                <a:solidFill>
                  <a:schemeClr val="tx1"/>
                </a:solidFill>
                <a:latin typeface="Verdana" pitchFamily="-112" charset="0"/>
              </a:rPr>
              <a:t>Extracción Pepitas</a:t>
            </a:r>
          </a:p>
        </p:txBody>
      </p:sp>
      <p:pic>
        <p:nvPicPr>
          <p:cNvPr id="46089" name="Picture 9"/>
          <p:cNvPicPr>
            <a:picLocks noChangeAspect="1" noChangeArrowheads="1"/>
          </p:cNvPicPr>
          <p:nvPr/>
        </p:nvPicPr>
        <p:blipFill>
          <a:blip r:embed="rId6"/>
          <a:srcRect/>
          <a:stretch>
            <a:fillRect/>
          </a:stretch>
        </p:blipFill>
        <p:spPr bwMode="auto">
          <a:xfrm>
            <a:off x="3886200" y="2271713"/>
            <a:ext cx="2590800" cy="2071687"/>
          </a:xfrm>
          <a:prstGeom prst="rect">
            <a:avLst/>
          </a:prstGeom>
          <a:noFill/>
          <a:ln w="9525">
            <a:noFill/>
            <a:miter lim="800000"/>
            <a:headEnd/>
            <a:tailEnd/>
          </a:ln>
        </p:spPr>
      </p:pic>
      <p:sp>
        <p:nvSpPr>
          <p:cNvPr id="46090" name="Text Box 10"/>
          <p:cNvSpPr txBox="1">
            <a:spLocks noChangeArrowheads="1"/>
          </p:cNvSpPr>
          <p:nvPr/>
        </p:nvSpPr>
        <p:spPr bwMode="auto">
          <a:xfrm>
            <a:off x="2286000" y="2205038"/>
            <a:ext cx="1524000" cy="1990725"/>
          </a:xfrm>
          <a:prstGeom prst="rect">
            <a:avLst/>
          </a:prstGeom>
          <a:noFill/>
          <a:ln w="9525">
            <a:noFill/>
            <a:miter lim="800000"/>
            <a:headEnd/>
            <a:tailEnd/>
          </a:ln>
        </p:spPr>
        <p:txBody>
          <a:bodyPr>
            <a:prstTxWarp prst="textNoShape">
              <a:avLst/>
            </a:prstTxWarp>
            <a:spAutoFit/>
          </a:bodyPr>
          <a:lstStyle/>
          <a:p>
            <a:pPr>
              <a:lnSpc>
                <a:spcPct val="120000"/>
              </a:lnSpc>
              <a:spcBef>
                <a:spcPct val="50000"/>
              </a:spcBef>
            </a:pPr>
            <a:r>
              <a:rPr lang="it-IT" sz="800">
                <a:solidFill>
                  <a:schemeClr val="tx1"/>
                </a:solidFill>
                <a:latin typeface="Verdana" pitchFamily="-112" charset="0"/>
              </a:rPr>
              <a:t>La turbulencia típica del sistema </a:t>
            </a:r>
            <a:r>
              <a:rPr lang="it-IT" sz="800" b="1">
                <a:solidFill>
                  <a:schemeClr val="tx1"/>
                </a:solidFill>
                <a:latin typeface="Verdana" pitchFamily="-112" charset="0"/>
              </a:rPr>
              <a:t>Ganimede</a:t>
            </a:r>
            <a:r>
              <a:rPr lang="it-IT" sz="800" b="1" baseline="30000">
                <a:solidFill>
                  <a:schemeClr val="tx1"/>
                </a:solidFill>
                <a:latin typeface="Verdana" pitchFamily="-112" charset="0"/>
              </a:rPr>
              <a:t>®</a:t>
            </a:r>
            <a:r>
              <a:rPr lang="it-IT" sz="800">
                <a:solidFill>
                  <a:schemeClr val="tx1"/>
                </a:solidFill>
                <a:latin typeface="Verdana" pitchFamily="-112" charset="0"/>
              </a:rPr>
              <a:t> determina la caida por gravedad de las pepitas que se recogen en grandes cantidades en el fondo del fermentador, de donde, si el Enólogo lo considera oportuno, pueden ser fácilmente extraidas a través de la válvula colocada en el fondo.</a:t>
            </a:r>
          </a:p>
        </p:txBody>
      </p:sp>
      <p:sp>
        <p:nvSpPr>
          <p:cNvPr id="46091" name="Oval 11"/>
          <p:cNvSpPr>
            <a:spLocks noChangeArrowheads="1"/>
          </p:cNvSpPr>
          <p:nvPr/>
        </p:nvSpPr>
        <p:spPr bwMode="auto">
          <a:xfrm>
            <a:off x="457200" y="4800600"/>
            <a:ext cx="1828800" cy="1828800"/>
          </a:xfrm>
          <a:prstGeom prst="ellipse">
            <a:avLst/>
          </a:prstGeom>
          <a:noFill/>
          <a:ln w="57150" cap="rnd">
            <a:solidFill>
              <a:schemeClr val="folHlink"/>
            </a:solidFill>
            <a:prstDash val="sysDot"/>
            <a:round/>
            <a:headEnd/>
            <a:tailEnd/>
          </a:ln>
        </p:spPr>
        <p:txBody>
          <a:bodyPr wrap="none" anchor="ctr">
            <a:prstTxWarp prst="textNoShape">
              <a:avLst/>
            </a:prstTxWarp>
          </a:bodyPr>
          <a:lstStyle/>
          <a:p>
            <a:endParaRPr lang="it-IT"/>
          </a:p>
        </p:txBody>
      </p:sp>
      <p:sp>
        <p:nvSpPr>
          <p:cNvPr id="46092" name="Line 12"/>
          <p:cNvSpPr>
            <a:spLocks noChangeShapeType="1"/>
          </p:cNvSpPr>
          <p:nvPr/>
        </p:nvSpPr>
        <p:spPr bwMode="auto">
          <a:xfrm>
            <a:off x="2286000" y="5715000"/>
            <a:ext cx="2971800" cy="0"/>
          </a:xfrm>
          <a:prstGeom prst="line">
            <a:avLst/>
          </a:prstGeom>
          <a:noFill/>
          <a:ln w="57150" cap="rnd">
            <a:solidFill>
              <a:schemeClr val="folHlink"/>
            </a:solidFill>
            <a:prstDash val="sysDot"/>
            <a:round/>
            <a:headEnd/>
            <a:tailEnd/>
          </a:ln>
        </p:spPr>
        <p:txBody>
          <a:bodyPr wrap="none" anchor="ctr">
            <a:prstTxWarp prst="textNoShape">
              <a:avLst/>
            </a:prstTxWarp>
          </a:bodyPr>
          <a:lstStyle/>
          <a:p>
            <a:endParaRPr lang="it-IT"/>
          </a:p>
        </p:txBody>
      </p:sp>
      <p:sp>
        <p:nvSpPr>
          <p:cNvPr id="46093" name="Line 13"/>
          <p:cNvSpPr>
            <a:spLocks noChangeShapeType="1"/>
          </p:cNvSpPr>
          <p:nvPr/>
        </p:nvSpPr>
        <p:spPr bwMode="auto">
          <a:xfrm flipV="1">
            <a:off x="4191000" y="3657600"/>
            <a:ext cx="0" cy="2057400"/>
          </a:xfrm>
          <a:prstGeom prst="line">
            <a:avLst/>
          </a:prstGeom>
          <a:noFill/>
          <a:ln w="57150" cap="rnd">
            <a:solidFill>
              <a:schemeClr val="folHlink"/>
            </a:solidFill>
            <a:prstDash val="sysDot"/>
            <a:round/>
            <a:headEnd/>
            <a:tailEnd/>
          </a:ln>
        </p:spPr>
        <p:txBody>
          <a:bodyPr wrap="none" anchor="ctr">
            <a:prstTxWarp prst="textNoShape">
              <a:avLst/>
            </a:prstTxWarp>
          </a:bodyPr>
          <a:lstStyle/>
          <a:p>
            <a:endParaRPr lang="it-IT"/>
          </a:p>
        </p:txBody>
      </p:sp>
      <p:sp>
        <p:nvSpPr>
          <p:cNvPr id="46094" name="Line 14"/>
          <p:cNvSpPr>
            <a:spLocks noChangeShapeType="1"/>
          </p:cNvSpPr>
          <p:nvPr/>
        </p:nvSpPr>
        <p:spPr bwMode="auto">
          <a:xfrm>
            <a:off x="1219200" y="4335463"/>
            <a:ext cx="0" cy="914400"/>
          </a:xfrm>
          <a:prstGeom prst="line">
            <a:avLst/>
          </a:prstGeom>
          <a:noFill/>
          <a:ln w="22225" cap="rnd">
            <a:solidFill>
              <a:schemeClr val="folHlink"/>
            </a:solidFill>
            <a:prstDash val="sysDot"/>
            <a:round/>
            <a:headEnd/>
            <a:tailEnd type="triangle" w="med" len="med"/>
          </a:ln>
        </p:spPr>
        <p:txBody>
          <a:bodyPr wrap="none" anchor="ctr">
            <a:prstTxWarp prst="textNoShape">
              <a:avLst/>
            </a:prstTxWarp>
          </a:bodyPr>
          <a:lstStyle/>
          <a:p>
            <a:endParaRPr lang="it-IT"/>
          </a:p>
        </p:txBody>
      </p:sp>
      <p:sp>
        <p:nvSpPr>
          <p:cNvPr id="46095" name="Line 15"/>
          <p:cNvSpPr>
            <a:spLocks noChangeShapeType="1"/>
          </p:cNvSpPr>
          <p:nvPr/>
        </p:nvSpPr>
        <p:spPr bwMode="auto">
          <a:xfrm>
            <a:off x="1371600" y="4343400"/>
            <a:ext cx="0" cy="914400"/>
          </a:xfrm>
          <a:prstGeom prst="line">
            <a:avLst/>
          </a:prstGeom>
          <a:noFill/>
          <a:ln w="22225" cap="rnd">
            <a:solidFill>
              <a:schemeClr val="folHlink"/>
            </a:solidFill>
            <a:prstDash val="sysDot"/>
            <a:round/>
            <a:headEnd/>
            <a:tailEnd type="triangle" w="med" len="med"/>
          </a:ln>
        </p:spPr>
        <p:txBody>
          <a:bodyPr wrap="none" anchor="ctr">
            <a:prstTxWarp prst="textNoShape">
              <a:avLst/>
            </a:prstTxWarp>
          </a:bodyPr>
          <a:lstStyle/>
          <a:p>
            <a:endParaRPr lang="it-IT"/>
          </a:p>
        </p:txBody>
      </p:sp>
      <p:sp>
        <p:nvSpPr>
          <p:cNvPr id="46096" name="Line 16"/>
          <p:cNvSpPr>
            <a:spLocks noChangeShapeType="1"/>
          </p:cNvSpPr>
          <p:nvPr/>
        </p:nvSpPr>
        <p:spPr bwMode="auto">
          <a:xfrm>
            <a:off x="1524000" y="4335463"/>
            <a:ext cx="0" cy="914400"/>
          </a:xfrm>
          <a:prstGeom prst="line">
            <a:avLst/>
          </a:prstGeom>
          <a:noFill/>
          <a:ln w="22225" cap="rnd">
            <a:solidFill>
              <a:schemeClr val="folHlink"/>
            </a:solidFill>
            <a:prstDash val="sysDot"/>
            <a:round/>
            <a:headEnd/>
            <a:tailEnd type="triangle" w="med" len="med"/>
          </a:ln>
        </p:spPr>
        <p:txBody>
          <a:bodyPr wrap="none" anchor="ctr">
            <a:prstTxWarp prst="textNoShape">
              <a:avLst/>
            </a:prstTxWarp>
          </a:bodyPr>
          <a:lstStyle/>
          <a:p>
            <a:endParaRPr lang="it-IT"/>
          </a:p>
        </p:txBody>
      </p:sp>
      <p:sp>
        <p:nvSpPr>
          <p:cNvPr id="46097" name="Text Box 17"/>
          <p:cNvSpPr txBox="1">
            <a:spLocks noChangeArrowheads="1"/>
          </p:cNvSpPr>
          <p:nvPr/>
        </p:nvSpPr>
        <p:spPr bwMode="auto">
          <a:xfrm>
            <a:off x="228600" y="6537325"/>
            <a:ext cx="457200" cy="244475"/>
          </a:xfrm>
          <a:prstGeom prst="rect">
            <a:avLst/>
          </a:prstGeom>
          <a:noFill/>
          <a:ln w="9525">
            <a:noFill/>
            <a:miter lim="800000"/>
            <a:headEnd/>
            <a:tailEnd/>
          </a:ln>
        </p:spPr>
        <p:txBody>
          <a:bodyPr>
            <a:prstTxWarp prst="textNoShape">
              <a:avLst/>
            </a:prstTxWarp>
            <a:spAutoFit/>
          </a:bodyPr>
          <a:lstStyle/>
          <a:p>
            <a:pPr>
              <a:spcBef>
                <a:spcPct val="50000"/>
              </a:spcBef>
            </a:pPr>
            <a:fld id="{3D68FC4B-F070-3A44-9115-9B7896BE7333}" type="slidenum">
              <a:rPr lang="it-IT" sz="1000" b="1">
                <a:solidFill>
                  <a:srgbClr val="80060D"/>
                </a:solidFill>
                <a:latin typeface="Verdana" pitchFamily="-112" charset="0"/>
              </a:rPr>
              <a:pPr>
                <a:spcBef>
                  <a:spcPct val="50000"/>
                </a:spcBef>
              </a:pPr>
              <a:t>16</a:t>
            </a:fld>
            <a:endParaRPr lang="it-IT" sz="1200" b="1">
              <a:solidFill>
                <a:srgbClr val="80060D"/>
              </a:solidFill>
              <a:latin typeface="Verdana" pitchFamily="-112" charset="0"/>
            </a:endParaRPr>
          </a:p>
        </p:txBody>
      </p:sp>
      <p:sp>
        <p:nvSpPr>
          <p:cNvPr id="46098" name="Rectangle 18"/>
          <p:cNvSpPr>
            <a:spLocks noChangeArrowheads="1"/>
          </p:cNvSpPr>
          <p:nvPr/>
        </p:nvSpPr>
        <p:spPr bwMode="auto">
          <a:xfrm>
            <a:off x="3810000" y="6491288"/>
            <a:ext cx="536575" cy="214312"/>
          </a:xfrm>
          <a:prstGeom prst="rect">
            <a:avLst/>
          </a:prstGeom>
          <a:noFill/>
          <a:ln w="9525">
            <a:noFill/>
            <a:miter lim="800000"/>
            <a:headEnd/>
            <a:tailEnd/>
          </a:ln>
        </p:spPr>
        <p:txBody>
          <a:bodyPr wrap="none">
            <a:prstTxWarp prst="textNoShape">
              <a:avLst/>
            </a:prstTxWarp>
            <a:spAutoFit/>
          </a:bodyPr>
          <a:lstStyle/>
          <a:p>
            <a:r>
              <a:rPr lang="it-IT" sz="800" b="1">
                <a:solidFill>
                  <a:srgbClr val="80060D"/>
                </a:solidFill>
                <a:latin typeface="Verdana" pitchFamily="-112" charset="0"/>
              </a:rPr>
              <a:t>Film 4</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1" fill="hold"/>
                                        <p:tgtEl>
                                          <p:spTgt spid="4608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46082"/>
                </p:tgtEl>
              </p:cMediaNode>
            </p:video>
            <p:seq concurrent="1" nextAc="seek">
              <p:cTn id="8" restart="whenNotActive" fill="hold" evtFilter="cancelBubble" nodeType="interactiveSeq">
                <p:stCondLst>
                  <p:cond evt="onClick" delay="0">
                    <p:tgtEl>
                      <p:spTgt spid="46082"/>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2" presetClass="mediacall" presetSubtype="0" fill="hold" nodeType="clickEffect">
                                  <p:stCondLst>
                                    <p:cond delay="0"/>
                                  </p:stCondLst>
                                  <p:childTnLst>
                                    <p:cmd type="call" cmd="togglePause">
                                      <p:cBhvr>
                                        <p:cTn id="12" dur="1" fill="hold"/>
                                        <p:tgtEl>
                                          <p:spTgt spid="46082"/>
                                        </p:tgtEl>
                                      </p:cBhvr>
                                    </p:cmd>
                                  </p:childTnLst>
                                </p:cTn>
                              </p:par>
                            </p:childTnLst>
                          </p:cTn>
                        </p:par>
                      </p:childTnLst>
                    </p:cTn>
                  </p:par>
                </p:childTnLst>
              </p:cTn>
              <p:nextCondLst>
                <p:cond evt="onClick" delay="0">
                  <p:tgtEl>
                    <p:spTgt spid="46082"/>
                  </p:tgtEl>
                </p:cond>
              </p:nextCondLst>
            </p:seq>
          </p:childTnLst>
        </p:cTn>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48130" name="Text Box 1"/>
          <p:cNvSpPr txBox="1">
            <a:spLocks noChangeArrowheads="1"/>
          </p:cNvSpPr>
          <p:nvPr/>
        </p:nvSpPr>
        <p:spPr bwMode="auto">
          <a:xfrm>
            <a:off x="1066800" y="762000"/>
            <a:ext cx="5791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b="1">
                <a:solidFill>
                  <a:srgbClr val="80060D"/>
                </a:solidFill>
                <a:latin typeface="Verdana" pitchFamily="-112" charset="0"/>
              </a:rPr>
              <a:t>3.Metodo Ganimede</a:t>
            </a:r>
            <a:r>
              <a:rPr lang="en-GB" sz="1000" b="1" baseline="30000">
                <a:solidFill>
                  <a:srgbClr val="80060D"/>
                </a:solidFill>
                <a:latin typeface="Verdana" pitchFamily="-112" charset="0"/>
              </a:rPr>
              <a:t>®</a:t>
            </a:r>
          </a:p>
        </p:txBody>
      </p:sp>
      <p:sp>
        <p:nvSpPr>
          <p:cNvPr id="48131" name="Text Box 2"/>
          <p:cNvSpPr txBox="1">
            <a:spLocks noChangeArrowheads="1"/>
          </p:cNvSpPr>
          <p:nvPr/>
        </p:nvSpPr>
        <p:spPr bwMode="auto">
          <a:xfrm>
            <a:off x="228600" y="1143000"/>
            <a:ext cx="6248400" cy="706438"/>
          </a:xfrm>
          <a:prstGeom prst="rect">
            <a:avLst/>
          </a:prstGeom>
          <a:noFill/>
          <a:ln w="9525">
            <a:noFill/>
            <a:miter lim="800000"/>
            <a:headEnd/>
            <a:tailEnd/>
          </a:ln>
        </p:spPr>
        <p:txBody>
          <a:bodyPr lIns="90000" tIns="46800" rIns="90000" bIns="46800">
            <a:prstTxWarp prst="textNoShape">
              <a:avLst/>
            </a:prstTxWarp>
            <a:spAutoFit/>
          </a:bodyPr>
          <a:lstStyle/>
          <a:p>
            <a:pPr>
              <a:lnSpc>
                <a:spcPts val="2800"/>
              </a:lnSpc>
              <a:spcBef>
                <a:spcPts val="938"/>
              </a:spcBef>
              <a:buClr>
                <a:srgbClr val="000000"/>
              </a:buClr>
              <a:buSzPct val="29000"/>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b="1">
                <a:solidFill>
                  <a:srgbClr val="80060D"/>
                </a:solidFill>
                <a:latin typeface="Verdana" pitchFamily="-112" charset="0"/>
              </a:rPr>
              <a:t>Fermentadores Ganimede</a:t>
            </a:r>
            <a:r>
              <a:rPr lang="en-GB" sz="1600" b="1" baseline="28000">
                <a:solidFill>
                  <a:srgbClr val="80060D"/>
                </a:solidFill>
                <a:latin typeface="Verdana" pitchFamily="-112" charset="0"/>
              </a:rPr>
              <a:t>® </a:t>
            </a:r>
            <a:r>
              <a:rPr lang="en-GB" sz="1600" b="1">
                <a:solidFill>
                  <a:srgbClr val="80060D"/>
                </a:solidFill>
                <a:latin typeface="Verdana" pitchFamily="-112" charset="0"/>
              </a:rPr>
              <a:t>grandes y pequeños:</a:t>
            </a:r>
          </a:p>
          <a:p>
            <a:pPr>
              <a:lnSpc>
                <a:spcPct val="106000"/>
              </a:lnSpc>
              <a:buClr>
                <a:srgbClr val="000000"/>
              </a:buClr>
              <a:buSzPct val="29000"/>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b="1">
                <a:solidFill>
                  <a:srgbClr val="80060D"/>
                </a:solidFill>
                <a:latin typeface="Verdana" pitchFamily="-112" charset="0"/>
              </a:rPr>
              <a:t>¡Buen vino de un tanque grande!</a:t>
            </a:r>
          </a:p>
        </p:txBody>
      </p:sp>
      <p:pic>
        <p:nvPicPr>
          <p:cNvPr id="48132" name="Picture 4"/>
          <p:cNvPicPr>
            <a:picLocks noChangeAspect="1" noChangeArrowheads="1"/>
          </p:cNvPicPr>
          <p:nvPr/>
        </p:nvPicPr>
        <p:blipFill>
          <a:blip r:embed="rId4"/>
          <a:srcRect/>
          <a:stretch>
            <a:fillRect/>
          </a:stretch>
        </p:blipFill>
        <p:spPr bwMode="auto">
          <a:xfrm>
            <a:off x="304800" y="2286000"/>
            <a:ext cx="4800600" cy="3825875"/>
          </a:xfrm>
          <a:prstGeom prst="rect">
            <a:avLst/>
          </a:prstGeom>
          <a:noFill/>
          <a:ln w="9525">
            <a:noFill/>
            <a:miter lim="800000"/>
            <a:headEnd/>
            <a:tailEnd/>
          </a:ln>
        </p:spPr>
      </p:pic>
      <p:pic>
        <p:nvPicPr>
          <p:cNvPr id="48133" name="Picture 5"/>
          <p:cNvPicPr>
            <a:picLocks noChangeAspect="1" noChangeArrowheads="1"/>
          </p:cNvPicPr>
          <p:nvPr/>
        </p:nvPicPr>
        <p:blipFill>
          <a:blip r:embed="rId5"/>
          <a:srcRect/>
          <a:stretch>
            <a:fillRect/>
          </a:stretch>
        </p:blipFill>
        <p:spPr bwMode="auto">
          <a:xfrm>
            <a:off x="381000" y="1905000"/>
            <a:ext cx="1447800" cy="1373188"/>
          </a:xfrm>
          <a:prstGeom prst="rect">
            <a:avLst/>
          </a:prstGeom>
          <a:noFill/>
          <a:ln w="9525">
            <a:noFill/>
            <a:miter lim="800000"/>
            <a:headEnd/>
            <a:tailEnd/>
          </a:ln>
        </p:spPr>
      </p:pic>
      <p:sp>
        <p:nvSpPr>
          <p:cNvPr id="48134" name="Text Box 6"/>
          <p:cNvSpPr txBox="1">
            <a:spLocks noChangeArrowheads="1"/>
          </p:cNvSpPr>
          <p:nvPr/>
        </p:nvSpPr>
        <p:spPr bwMode="auto">
          <a:xfrm>
            <a:off x="228600" y="6248400"/>
            <a:ext cx="2903538" cy="401638"/>
          </a:xfrm>
          <a:prstGeom prst="rect">
            <a:avLst/>
          </a:prstGeom>
          <a:noFill/>
          <a:ln w="9525">
            <a:noFill/>
            <a:miter lim="800000"/>
            <a:headEnd/>
            <a:tailEnd/>
          </a:ln>
        </p:spPr>
        <p:txBody>
          <a:bodyPr lIns="90000" tIns="46800" rIns="90000" bIns="46800">
            <a:prstTxWarp prst="textNoShape">
              <a:avLst/>
            </a:prstTxWarp>
            <a:spAutoFit/>
          </a:bodyPr>
          <a:lstStyle/>
          <a:p>
            <a:pPr>
              <a:spcBef>
                <a:spcPts val="1163"/>
              </a:spcBef>
              <a:buClr>
                <a:srgbClr val="000000"/>
              </a:buClr>
              <a:buSzPct val="32000"/>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b="1">
                <a:solidFill>
                  <a:schemeClr val="tx1"/>
                </a:solidFill>
                <a:latin typeface="Verdana" pitchFamily="-112" charset="0"/>
              </a:rPr>
              <a:t>Desde 200…</a:t>
            </a:r>
          </a:p>
        </p:txBody>
      </p:sp>
      <p:sp>
        <p:nvSpPr>
          <p:cNvPr id="48135" name="Text Box 7"/>
          <p:cNvSpPr txBox="1">
            <a:spLocks noChangeArrowheads="1"/>
          </p:cNvSpPr>
          <p:nvPr/>
        </p:nvSpPr>
        <p:spPr bwMode="auto">
          <a:xfrm>
            <a:off x="3048000" y="6248400"/>
            <a:ext cx="3429000" cy="401638"/>
          </a:xfrm>
          <a:prstGeom prst="rect">
            <a:avLst/>
          </a:prstGeom>
          <a:noFill/>
          <a:ln w="9525">
            <a:noFill/>
            <a:miter lim="800000"/>
            <a:headEnd/>
            <a:tailEnd/>
          </a:ln>
        </p:spPr>
        <p:txBody>
          <a:bodyPr lIns="90000" tIns="46800" rIns="90000" bIns="46800">
            <a:prstTxWarp prst="textNoShape">
              <a:avLst/>
            </a:prstTxWarp>
            <a:spAutoFit/>
          </a:bodyPr>
          <a:lstStyle/>
          <a:p>
            <a:pPr>
              <a:spcBef>
                <a:spcPts val="1163"/>
              </a:spcBef>
              <a:buClr>
                <a:srgbClr val="000000"/>
              </a:buClr>
              <a:buSzPct val="32000"/>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b="1">
                <a:solidFill>
                  <a:schemeClr val="tx1"/>
                </a:solidFill>
                <a:latin typeface="Verdana" pitchFamily="-112" charset="0"/>
              </a:rPr>
              <a:t>hasta 225.000 litros !</a:t>
            </a:r>
          </a:p>
        </p:txBody>
      </p:sp>
      <p:sp>
        <p:nvSpPr>
          <p:cNvPr id="48136" name="Line 8"/>
          <p:cNvSpPr>
            <a:spLocks noChangeShapeType="1"/>
          </p:cNvSpPr>
          <p:nvPr/>
        </p:nvSpPr>
        <p:spPr bwMode="auto">
          <a:xfrm flipV="1">
            <a:off x="1066800" y="3570288"/>
            <a:ext cx="2743200" cy="1604962"/>
          </a:xfrm>
          <a:prstGeom prst="line">
            <a:avLst/>
          </a:prstGeom>
          <a:noFill/>
          <a:ln w="101520">
            <a:solidFill>
              <a:srgbClr val="2394FF"/>
            </a:solidFill>
            <a:round/>
            <a:headEnd/>
            <a:tailEnd type="triangle" w="lg" len="lg"/>
          </a:ln>
        </p:spPr>
        <p:txBody>
          <a:bodyPr>
            <a:prstTxWarp prst="textNoShape">
              <a:avLst/>
            </a:prstTxWarp>
          </a:bodyPr>
          <a:lstStyle/>
          <a:p>
            <a:endParaRPr lang="it-IT"/>
          </a:p>
        </p:txBody>
      </p:sp>
      <p:sp>
        <p:nvSpPr>
          <p:cNvPr id="48137" name="Text Box 9"/>
          <p:cNvSpPr txBox="1">
            <a:spLocks noChangeArrowheads="1"/>
          </p:cNvSpPr>
          <p:nvPr/>
        </p:nvSpPr>
        <p:spPr bwMode="auto">
          <a:xfrm>
            <a:off x="1905000" y="1828800"/>
            <a:ext cx="1676400" cy="679450"/>
          </a:xfrm>
          <a:prstGeom prst="rect">
            <a:avLst/>
          </a:prstGeom>
          <a:noFill/>
          <a:ln w="9525">
            <a:noFill/>
            <a:miter lim="800000"/>
            <a:headEnd/>
            <a:tailEnd/>
          </a:ln>
        </p:spPr>
        <p:txBody>
          <a:bodyPr lIns="90000" tIns="46800" rIns="90000" bIns="46800">
            <a:prstTxWarp prst="textNoShape">
              <a:avLst/>
            </a:prstTxWarp>
            <a:spAutoFit/>
          </a:bodyPr>
          <a:lstStyle/>
          <a:p>
            <a:pPr>
              <a:lnSpc>
                <a:spcPct val="99000"/>
              </a:lnSpc>
              <a:spcBef>
                <a:spcPts val="375"/>
              </a:spcBef>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ES" sz="700">
                <a:solidFill>
                  <a:schemeClr val="tx1"/>
                </a:solidFill>
                <a:latin typeface="Verdana" pitchFamily="-112" charset="0"/>
                <a:ea typeface="Times New Roman" pitchFamily="-112" charset="0"/>
                <a:cs typeface="Times New Roman" pitchFamily="-112" charset="0"/>
              </a:rPr>
              <a:t>El fermentador </a:t>
            </a:r>
            <a:r>
              <a:rPr lang="es-ES" sz="700" b="1">
                <a:solidFill>
                  <a:schemeClr val="tx1"/>
                </a:solidFill>
                <a:latin typeface="Verdana" pitchFamily="-112" charset="0"/>
              </a:rPr>
              <a:t>Ganimede®</a:t>
            </a:r>
            <a:r>
              <a:rPr lang="es-ES" sz="700">
                <a:solidFill>
                  <a:schemeClr val="tx1"/>
                </a:solidFill>
                <a:latin typeface="Verdana" pitchFamily="-112" charset="0"/>
                <a:ea typeface="Times New Roman" pitchFamily="-112" charset="0"/>
                <a:cs typeface="Times New Roman" pitchFamily="-112" charset="0"/>
              </a:rPr>
              <a:t> más grande</a:t>
            </a:r>
            <a:r>
              <a:rPr lang="es-ES" sz="700" b="1">
                <a:solidFill>
                  <a:schemeClr val="tx1"/>
                </a:solidFill>
                <a:latin typeface="Verdana" pitchFamily="-112" charset="0"/>
                <a:ea typeface="Times New Roman" pitchFamily="-112" charset="0"/>
                <a:cs typeface="Times New Roman" pitchFamily="-112" charset="0"/>
              </a:rPr>
              <a:t> </a:t>
            </a:r>
            <a:r>
              <a:rPr lang="es-ES" sz="700">
                <a:solidFill>
                  <a:schemeClr val="tx1"/>
                </a:solidFill>
                <a:latin typeface="Verdana" pitchFamily="-112" charset="0"/>
                <a:ea typeface="Times New Roman" pitchFamily="-112" charset="0"/>
                <a:cs typeface="Times New Roman" pitchFamily="-112" charset="0"/>
              </a:rPr>
              <a:t>a nivel mundial: </a:t>
            </a:r>
          </a:p>
          <a:p>
            <a:pPr>
              <a:lnSpc>
                <a:spcPct val="99000"/>
              </a:lnSpc>
              <a:spcBef>
                <a:spcPts val="375"/>
              </a:spcBef>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ES" sz="700">
                <a:solidFill>
                  <a:schemeClr val="tx1"/>
                </a:solidFill>
                <a:latin typeface="Verdana" pitchFamily="-112" charset="0"/>
                <a:ea typeface="Times New Roman" pitchFamily="-112" charset="0"/>
                <a:cs typeface="Times New Roman" pitchFamily="-112" charset="0"/>
              </a:rPr>
              <a:t>15 metros de alto, 5 metros de ancho, con una capacidad sobre 2.250 hectolitros</a:t>
            </a:r>
          </a:p>
        </p:txBody>
      </p:sp>
      <p:sp>
        <p:nvSpPr>
          <p:cNvPr id="48138" name="Text Box 10"/>
          <p:cNvSpPr txBox="1">
            <a:spLocks noChangeArrowheads="1"/>
          </p:cNvSpPr>
          <p:nvPr/>
        </p:nvSpPr>
        <p:spPr bwMode="auto">
          <a:xfrm>
            <a:off x="152400" y="6613525"/>
            <a:ext cx="457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A294D7ED-9D35-DA4B-8F23-35864A8F1C94}" type="slidenum">
              <a:rPr lang="en-GB" sz="1000" b="1">
                <a:solidFill>
                  <a:srgbClr val="80060D"/>
                </a:solidFill>
                <a:latin typeface="Verdana" pitchFamily="-112" charset="0"/>
              </a:rPr>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17</a:t>
            </a:fld>
            <a:endParaRPr lang="en-GB" sz="1000" b="1">
              <a:solidFill>
                <a:srgbClr val="80060D"/>
              </a:solidFill>
              <a:latin typeface="Verdana" pitchFamily="-112" charset="0"/>
            </a:endParaRPr>
          </a:p>
        </p:txBody>
      </p:sp>
    </p:spTree>
  </p:cSld>
  <p:clrMapOvr>
    <a:masterClrMapping/>
  </p:clrMapOvr>
  <p:transition spd="med"/>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50178" name="Rectangle 1"/>
          <p:cNvSpPr>
            <a:spLocks noGrp="1" noChangeArrowheads="1"/>
          </p:cNvSpPr>
          <p:nvPr>
            <p:ph type="title"/>
          </p:nvPr>
        </p:nvSpPr>
        <p:spPr>
          <a:xfrm>
            <a:off x="2971800" y="3810000"/>
            <a:ext cx="6019800" cy="1143000"/>
          </a:xfrm>
        </p:spPr>
        <p:txBody>
          <a:bodyPr lIns="91440" tIns="45720" rIns="91440" bIns="45720"/>
          <a:lstStyle/>
          <a:p>
            <a:pPr algn="l">
              <a:lnSpc>
                <a:spcPts val="2563"/>
              </a:lnSpc>
              <a:buClr>
                <a:srgbClr val="80060D"/>
              </a:buClr>
              <a:buSzTx/>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400" b="1">
                <a:solidFill>
                  <a:srgbClr val="80060D"/>
                </a:solidFill>
                <a:latin typeface="Verdana" pitchFamily="-112" charset="0"/>
              </a:rPr>
              <a:t>4.Délestage con Ganimede</a:t>
            </a:r>
            <a:r>
              <a:rPr lang="en-GB" sz="2400" b="1" baseline="30000">
                <a:solidFill>
                  <a:srgbClr val="80060D"/>
                </a:solidFill>
                <a:latin typeface="Verdana" pitchFamily="-112" charset="0"/>
              </a:rPr>
              <a:t>®</a:t>
            </a:r>
            <a:br>
              <a:rPr lang="en-GB" sz="2400" b="1" baseline="30000">
                <a:solidFill>
                  <a:srgbClr val="80060D"/>
                </a:solidFill>
                <a:latin typeface="Verdana" pitchFamily="-112" charset="0"/>
              </a:rPr>
            </a:br>
            <a:r>
              <a:rPr lang="en-GB" sz="1800">
                <a:latin typeface="Verdana" pitchFamily="-112" charset="0"/>
              </a:rPr>
              <a:t>De la tradición a la innovación.</a:t>
            </a:r>
          </a:p>
        </p:txBody>
      </p:sp>
      <p:sp>
        <p:nvSpPr>
          <p:cNvPr id="50179" name="Text Box 2"/>
          <p:cNvSpPr txBox="1">
            <a:spLocks noChangeArrowheads="1"/>
          </p:cNvSpPr>
          <p:nvPr/>
        </p:nvSpPr>
        <p:spPr bwMode="auto">
          <a:xfrm>
            <a:off x="381000" y="6384925"/>
            <a:ext cx="457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AE1A79F5-2946-4543-B8F8-C988F17D095A}" type="slidenum">
              <a:rPr lang="en-GB" sz="1000" b="1">
                <a:solidFill>
                  <a:srgbClr val="80060D"/>
                </a:solidFill>
                <a:latin typeface="Verdana" pitchFamily="-112" charset="0"/>
              </a:rPr>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18</a:t>
            </a:fld>
            <a:endParaRPr lang="en-GB" sz="1000" b="1">
              <a:solidFill>
                <a:srgbClr val="80060D"/>
              </a:solidFill>
              <a:latin typeface="Verdana" pitchFamily="-112" charset="0"/>
            </a:endParaRPr>
          </a:p>
        </p:txBody>
      </p:sp>
    </p:spTree>
  </p:cSld>
  <p:clrMapOvr>
    <a:masterClrMapping/>
  </p:clrMapOvr>
  <p:transition spd="med"/>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4"/>
          <a:srcRect/>
          <a:stretch>
            <a:fillRect/>
          </a:stretch>
        </a:blipFill>
        <a:effectLst/>
      </p:bgPr>
    </p:bg>
    <p:spTree>
      <p:nvGrpSpPr>
        <p:cNvPr id="1" name=""/>
        <p:cNvGrpSpPr/>
        <p:nvPr/>
      </p:nvGrpSpPr>
      <p:grpSpPr>
        <a:xfrm>
          <a:off x="0" y="0"/>
          <a:ext cx="0" cy="0"/>
          <a:chOff x="0" y="0"/>
          <a:chExt cx="0" cy="0"/>
        </a:xfrm>
      </p:grpSpPr>
      <p:sp>
        <p:nvSpPr>
          <p:cNvPr id="52226" name="Text Box 1"/>
          <p:cNvSpPr txBox="1">
            <a:spLocks noChangeArrowheads="1"/>
          </p:cNvSpPr>
          <p:nvPr/>
        </p:nvSpPr>
        <p:spPr bwMode="auto">
          <a:xfrm>
            <a:off x="152400" y="2057400"/>
            <a:ext cx="2133600" cy="2951163"/>
          </a:xfrm>
          <a:prstGeom prst="rect">
            <a:avLst/>
          </a:prstGeom>
          <a:noFill/>
          <a:ln w="9525">
            <a:noFill/>
            <a:miter lim="800000"/>
            <a:headEnd/>
            <a:tailEnd/>
          </a:ln>
        </p:spPr>
        <p:txBody>
          <a:bodyPr lIns="90000" tIns="46800" rIns="90000" bIns="46800">
            <a:prstTxWarp prst="textNoShape">
              <a:avLst/>
            </a:prstTxWarp>
            <a:spAutoFit/>
          </a:bodyPr>
          <a:lstStyle/>
          <a:p>
            <a:pPr>
              <a:lnSpc>
                <a:spcPts val="7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CL" sz="700" b="1">
                <a:latin typeface="Verdana" pitchFamily="-112" charset="0"/>
              </a:rPr>
              <a:t>Délestage y oxigenación del mosto</a:t>
            </a:r>
            <a:r>
              <a:rPr lang="es-CL" sz="700" b="1">
                <a:solidFill>
                  <a:schemeClr val="tx1"/>
                </a:solidFill>
                <a:latin typeface="Verdana" pitchFamily="-112" charset="0"/>
              </a:rPr>
              <a:t>.</a:t>
            </a:r>
          </a:p>
          <a:p>
            <a:pPr>
              <a:lnSpc>
                <a:spcPts val="1013"/>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s-CL" sz="700">
              <a:solidFill>
                <a:schemeClr val="tx1"/>
              </a:solidFill>
              <a:latin typeface="Verdana" pitchFamily="-112" charset="0"/>
            </a:endParaRPr>
          </a:p>
          <a:p>
            <a:pPr>
              <a:lnSpc>
                <a:spcPct val="106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CL" sz="700">
                <a:latin typeface="Verdana" pitchFamily="-112" charset="0"/>
                <a:ea typeface="Times New Roman" pitchFamily="-112" charset="0"/>
                <a:cs typeface="Times New Roman" pitchFamily="-112" charset="0"/>
              </a:rPr>
              <a:t>La oxigenación de la masa líquida recomendada en el protocolo de délestage emitido por ICV en Montpellier puede realizarse con </a:t>
            </a:r>
            <a:r>
              <a:rPr lang="es-CL" sz="700" b="1">
                <a:latin typeface="Verdana" pitchFamily="-112" charset="0"/>
              </a:rPr>
              <a:t>Ganimede®</a:t>
            </a:r>
            <a:r>
              <a:rPr lang="es-CL" sz="700">
                <a:latin typeface="Verdana" pitchFamily="-112" charset="0"/>
              </a:rPr>
              <a:t>,</a:t>
            </a:r>
            <a:r>
              <a:rPr lang="es-CL" sz="700">
                <a:latin typeface="Verdana" pitchFamily="-112" charset="0"/>
                <a:ea typeface="Times New Roman" pitchFamily="-112" charset="0"/>
                <a:cs typeface="Times New Roman" pitchFamily="-112" charset="0"/>
              </a:rPr>
              <a:t> según la voluntad del Enólogo, de una manera controlada y científica, inyectando </a:t>
            </a:r>
            <a:r>
              <a:rPr lang="es-CL" sz="700">
                <a:latin typeface="Verdana" pitchFamily="-112" charset="0"/>
              </a:rPr>
              <a:t>O</a:t>
            </a:r>
            <a:r>
              <a:rPr lang="es-CL" sz="700" baseline="-20000">
                <a:latin typeface="Verdana" pitchFamily="-112" charset="0"/>
              </a:rPr>
              <a:t>2</a:t>
            </a:r>
            <a:r>
              <a:rPr lang="es-CL" sz="700">
                <a:latin typeface="Verdana" pitchFamily="-112" charset="0"/>
              </a:rPr>
              <a:t> </a:t>
            </a:r>
            <a:r>
              <a:rPr lang="es-CL" sz="700">
                <a:latin typeface="Verdana" pitchFamily="-112" charset="0"/>
                <a:ea typeface="Times New Roman" pitchFamily="-112" charset="0"/>
                <a:cs typeface="Times New Roman" pitchFamily="-112" charset="0"/>
              </a:rPr>
              <a:t>de una válvula especial proporcionada para el uso del gas técnico. </a:t>
            </a:r>
          </a:p>
          <a:p>
            <a:pPr>
              <a:lnSpc>
                <a:spcPct val="106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s-CL" sz="700">
              <a:latin typeface="Verdana" pitchFamily="-112" charset="0"/>
              <a:ea typeface="Times New Roman" pitchFamily="-112" charset="0"/>
              <a:cs typeface="Times New Roman" pitchFamily="-112" charset="0"/>
            </a:endParaRPr>
          </a:p>
          <a:p>
            <a:pPr>
              <a:lnSpc>
                <a:spcPct val="106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CL" sz="700">
                <a:latin typeface="Verdana" pitchFamily="-112" charset="0"/>
                <a:ea typeface="Times New Roman" pitchFamily="-112" charset="0"/>
                <a:cs typeface="Times New Roman" pitchFamily="-112" charset="0"/>
              </a:rPr>
              <a:t>Esta manera sólo puede oxigenar el resto atrapado en el vano, en contacto cercano con el líquido en la cantidad y por el tiempo deseado y establecido por el Enólogo.</a:t>
            </a:r>
          </a:p>
          <a:p>
            <a:pPr>
              <a:lnSpc>
                <a:spcPct val="106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CL" sz="700" b="1">
                <a:solidFill>
                  <a:srgbClr val="80060D"/>
                </a:solidFill>
                <a:latin typeface="Verdana" pitchFamily="-112" charset="0"/>
              </a:rPr>
              <a:t> </a:t>
            </a:r>
            <a:endParaRPr lang="es-CL" sz="700">
              <a:latin typeface="Verdana" pitchFamily="-112" charset="0"/>
              <a:ea typeface="Times New Roman" pitchFamily="-112" charset="0"/>
              <a:cs typeface="Times New Roman" pitchFamily="-112" charset="0"/>
            </a:endParaRPr>
          </a:p>
          <a:p>
            <a:pPr>
              <a:lnSpc>
                <a:spcPts val="1013"/>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s-CL" sz="700">
              <a:solidFill>
                <a:schemeClr val="tx1"/>
              </a:solidFill>
              <a:latin typeface="Verdana" pitchFamily="-112" charset="0"/>
            </a:endParaRPr>
          </a:p>
          <a:p>
            <a:pPr>
              <a:lnSpc>
                <a:spcPts val="1013"/>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s-CL" sz="700">
              <a:solidFill>
                <a:schemeClr val="tx1"/>
              </a:solidFill>
              <a:latin typeface="Verdana" pitchFamily="-112" charset="0"/>
            </a:endParaRPr>
          </a:p>
          <a:p>
            <a:pPr>
              <a:lnSpc>
                <a:spcPct val="101000"/>
              </a:lnSpc>
              <a:buClr>
                <a:srgbClr val="BBE0E3"/>
              </a:buClr>
              <a:buSzPct val="26000"/>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CL" sz="2000" b="1">
                <a:solidFill>
                  <a:srgbClr val="BBE0E3"/>
                </a:solidFill>
                <a:latin typeface="Verdana" pitchFamily="-112" charset="0"/>
              </a:rPr>
              <a:t>O</a:t>
            </a:r>
            <a:r>
              <a:rPr lang="es-CL" sz="2000" b="1" baseline="-25000">
                <a:solidFill>
                  <a:srgbClr val="BBE0E3"/>
                </a:solidFill>
                <a:latin typeface="Verdana" pitchFamily="-112" charset="0"/>
              </a:rPr>
              <a:t>2</a:t>
            </a:r>
          </a:p>
          <a:p>
            <a:pPr>
              <a:lnSpc>
                <a:spcPts val="1013"/>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s-CL" sz="700">
              <a:solidFill>
                <a:schemeClr val="tx1"/>
              </a:solidFill>
              <a:latin typeface="Verdana" pitchFamily="-112" charset="0"/>
            </a:endParaRPr>
          </a:p>
          <a:p>
            <a:pPr>
              <a:lnSpc>
                <a:spcPts val="1013"/>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CL" sz="700">
                <a:latin typeface="Verdana" pitchFamily="-112" charset="0"/>
              </a:rPr>
              <a:t>(Ver capítulo sobre el </a:t>
            </a:r>
            <a:r>
              <a:rPr lang="es-CL" sz="700" b="1">
                <a:latin typeface="Verdana" pitchFamily="-112" charset="0"/>
              </a:rPr>
              <a:t>USO DEL GAS TÉCNICO</a:t>
            </a:r>
            <a:r>
              <a:rPr lang="es-CL" sz="700">
                <a:latin typeface="Verdana" pitchFamily="-112" charset="0"/>
              </a:rPr>
              <a:t>)</a:t>
            </a:r>
          </a:p>
        </p:txBody>
      </p:sp>
      <p:pic>
        <p:nvPicPr>
          <p:cNvPr id="52227" name="Picture 2"/>
          <p:cNvPicPr>
            <a:picLocks noChangeAspect="1" noChangeArrowheads="1"/>
          </p:cNvPicPr>
          <p:nvPr/>
        </p:nvPicPr>
        <p:blipFill>
          <a:blip r:embed="rId5"/>
          <a:srcRect/>
          <a:stretch>
            <a:fillRect/>
          </a:stretch>
        </p:blipFill>
        <p:spPr bwMode="auto">
          <a:xfrm>
            <a:off x="2222500" y="1981200"/>
            <a:ext cx="2044700" cy="4324350"/>
          </a:xfrm>
          <a:prstGeom prst="rect">
            <a:avLst/>
          </a:prstGeom>
          <a:noFill/>
          <a:ln w="9525">
            <a:noFill/>
            <a:miter lim="800000"/>
            <a:headEnd/>
            <a:tailEnd/>
          </a:ln>
        </p:spPr>
      </p:pic>
      <p:sp>
        <p:nvSpPr>
          <p:cNvPr id="52228" name="Text Box 3"/>
          <p:cNvSpPr txBox="1">
            <a:spLocks noChangeArrowheads="1"/>
          </p:cNvSpPr>
          <p:nvPr/>
        </p:nvSpPr>
        <p:spPr bwMode="auto">
          <a:xfrm>
            <a:off x="1066800" y="762000"/>
            <a:ext cx="5791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CL" sz="1000" b="1">
                <a:solidFill>
                  <a:srgbClr val="80060D"/>
                </a:solidFill>
                <a:latin typeface="Verdana" pitchFamily="-112" charset="0"/>
              </a:rPr>
              <a:t>4.Délestage con Ganimede</a:t>
            </a:r>
            <a:r>
              <a:rPr lang="es-CL" sz="1000" b="1" baseline="30000">
                <a:solidFill>
                  <a:srgbClr val="80060D"/>
                </a:solidFill>
                <a:latin typeface="Verdana" pitchFamily="-112" charset="0"/>
              </a:rPr>
              <a:t>®</a:t>
            </a:r>
          </a:p>
        </p:txBody>
      </p:sp>
      <p:sp>
        <p:nvSpPr>
          <p:cNvPr id="52229" name="Text Box 4"/>
          <p:cNvSpPr txBox="1">
            <a:spLocks noChangeArrowheads="1"/>
          </p:cNvSpPr>
          <p:nvPr/>
        </p:nvSpPr>
        <p:spPr bwMode="auto">
          <a:xfrm>
            <a:off x="304800" y="1143000"/>
            <a:ext cx="6248400" cy="320675"/>
          </a:xfrm>
          <a:prstGeom prst="rect">
            <a:avLst/>
          </a:prstGeom>
          <a:noFill/>
          <a:ln w="9525">
            <a:noFill/>
            <a:miter lim="800000"/>
            <a:headEnd/>
            <a:tailEnd/>
          </a:ln>
        </p:spPr>
        <p:txBody>
          <a:bodyPr lIns="90000" tIns="46800" rIns="90000" bIns="46800">
            <a:prstTxWarp prst="textNoShape">
              <a:avLst/>
            </a:prstTxWarp>
            <a:spAutoFit/>
          </a:bodyPr>
          <a:lstStyle/>
          <a:p>
            <a:pPr>
              <a:lnSpc>
                <a:spcPts val="1800"/>
              </a:lnSpc>
              <a:spcBef>
                <a:spcPts val="913"/>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CL" sz="1600" b="1">
                <a:solidFill>
                  <a:srgbClr val="80060D"/>
                </a:solidFill>
                <a:latin typeface="Verdana" pitchFamily="-112" charset="0"/>
              </a:rPr>
              <a:t>Beneficios del “Délestage” con el </a:t>
            </a:r>
            <a:r>
              <a:rPr lang="es-CL" sz="1600" b="1">
                <a:solidFill>
                  <a:schemeClr val="tx1"/>
                </a:solidFill>
                <a:latin typeface="Verdana" pitchFamily="-112" charset="0"/>
              </a:rPr>
              <a:t>Método Ganimede</a:t>
            </a:r>
            <a:r>
              <a:rPr lang="es-CL" sz="1600" b="1" baseline="30000">
                <a:solidFill>
                  <a:schemeClr val="tx1"/>
                </a:solidFill>
                <a:latin typeface="Verdana" pitchFamily="-112" charset="0"/>
              </a:rPr>
              <a:t>®</a:t>
            </a:r>
          </a:p>
        </p:txBody>
      </p:sp>
      <p:sp>
        <p:nvSpPr>
          <p:cNvPr id="52230" name="Text Box 6"/>
          <p:cNvSpPr txBox="1">
            <a:spLocks noChangeArrowheads="1"/>
          </p:cNvSpPr>
          <p:nvPr/>
        </p:nvSpPr>
        <p:spPr bwMode="auto">
          <a:xfrm>
            <a:off x="2133600" y="2895600"/>
            <a:ext cx="620713" cy="336550"/>
          </a:xfrm>
          <a:prstGeom prst="rect">
            <a:avLst/>
          </a:prstGeom>
          <a:noFill/>
          <a:ln w="9525">
            <a:noFill/>
            <a:miter lim="800000"/>
            <a:headEnd/>
            <a:tailEnd/>
          </a:ln>
        </p:spPr>
        <p:txBody>
          <a:bodyPr wrap="none" lIns="90000" tIns="46800" rIns="90000" bIns="46800">
            <a:prstTxWarp prst="textNoShape">
              <a:avLst/>
            </a:prstTxWarp>
            <a:spAutoFit/>
          </a:bodyPr>
          <a:lstStyle/>
          <a:p>
            <a:pPr>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CL" sz="800" b="1">
                <a:solidFill>
                  <a:schemeClr val="tx1"/>
                </a:solidFill>
                <a:latin typeface="Verdana" pitchFamily="-112" charset="0"/>
              </a:rPr>
              <a:t>By pass</a:t>
            </a:r>
          </a:p>
          <a:p>
            <a:pPr>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CL" sz="800" b="1">
                <a:solidFill>
                  <a:schemeClr val="tx1"/>
                </a:solidFill>
                <a:latin typeface="Verdana" pitchFamily="-112" charset="0"/>
              </a:rPr>
              <a:t>cerrado</a:t>
            </a:r>
          </a:p>
        </p:txBody>
      </p:sp>
      <p:sp>
        <p:nvSpPr>
          <p:cNvPr id="52231" name="Text Box 7"/>
          <p:cNvSpPr txBox="1">
            <a:spLocks noChangeArrowheads="1"/>
          </p:cNvSpPr>
          <p:nvPr/>
        </p:nvSpPr>
        <p:spPr bwMode="auto">
          <a:xfrm>
            <a:off x="3481388" y="6010275"/>
            <a:ext cx="842962" cy="336550"/>
          </a:xfrm>
          <a:prstGeom prst="rect">
            <a:avLst/>
          </a:prstGeom>
          <a:noFill/>
          <a:ln w="9525">
            <a:noFill/>
            <a:miter lim="800000"/>
            <a:headEnd/>
            <a:tailEnd/>
          </a:ln>
        </p:spPr>
        <p:txBody>
          <a:bodyPr wrap="none" lIns="90000" tIns="46800" rIns="90000" bIns="46800">
            <a:prstTxWarp prst="textNoShape">
              <a:avLst/>
            </a:prstTxWarp>
            <a:spAutoFit/>
          </a:bodyPr>
          <a:lstStyle/>
          <a:p>
            <a:pPr>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CL" sz="800" b="1">
                <a:solidFill>
                  <a:schemeClr val="tx1"/>
                </a:solidFill>
                <a:latin typeface="Verdana" pitchFamily="-112" charset="0"/>
              </a:rPr>
              <a:t>Eliminación</a:t>
            </a:r>
          </a:p>
          <a:p>
            <a:pPr>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CL" sz="800" b="1">
                <a:solidFill>
                  <a:schemeClr val="tx1"/>
                </a:solidFill>
                <a:latin typeface="Verdana" pitchFamily="-112" charset="0"/>
              </a:rPr>
              <a:t>de pepitas</a:t>
            </a:r>
          </a:p>
        </p:txBody>
      </p:sp>
      <p:sp>
        <p:nvSpPr>
          <p:cNvPr id="52232" name="Oval 8"/>
          <p:cNvSpPr>
            <a:spLocks noChangeArrowheads="1"/>
          </p:cNvSpPr>
          <p:nvPr/>
        </p:nvSpPr>
        <p:spPr bwMode="auto">
          <a:xfrm>
            <a:off x="2873375" y="4648200"/>
            <a:ext cx="76200" cy="76200"/>
          </a:xfrm>
          <a:prstGeom prst="ellipse">
            <a:avLst/>
          </a:prstGeom>
          <a:solidFill>
            <a:srgbClr val="BBE0E3"/>
          </a:solidFill>
          <a:ln w="9525">
            <a:noFill/>
            <a:round/>
            <a:headEnd/>
            <a:tailEnd/>
          </a:ln>
        </p:spPr>
        <p:txBody>
          <a:bodyPr wrap="none" anchor="ctr">
            <a:prstTxWarp prst="textNoShape">
              <a:avLst/>
            </a:prstTxWarp>
          </a:bodyPr>
          <a:lstStyle/>
          <a:p>
            <a:endParaRPr lang="it-IT"/>
          </a:p>
        </p:txBody>
      </p:sp>
      <p:sp>
        <p:nvSpPr>
          <p:cNvPr id="52233" name="Oval 9"/>
          <p:cNvSpPr>
            <a:spLocks noChangeArrowheads="1"/>
          </p:cNvSpPr>
          <p:nvPr/>
        </p:nvSpPr>
        <p:spPr bwMode="auto">
          <a:xfrm>
            <a:off x="2895600" y="3886200"/>
            <a:ext cx="76200" cy="76200"/>
          </a:xfrm>
          <a:prstGeom prst="ellipse">
            <a:avLst/>
          </a:prstGeom>
          <a:solidFill>
            <a:srgbClr val="BBE0E3"/>
          </a:solidFill>
          <a:ln w="9525">
            <a:noFill/>
            <a:round/>
            <a:headEnd/>
            <a:tailEnd/>
          </a:ln>
        </p:spPr>
        <p:txBody>
          <a:bodyPr wrap="none" anchor="ctr">
            <a:prstTxWarp prst="textNoShape">
              <a:avLst/>
            </a:prstTxWarp>
          </a:bodyPr>
          <a:lstStyle/>
          <a:p>
            <a:endParaRPr lang="it-IT"/>
          </a:p>
        </p:txBody>
      </p:sp>
      <p:sp>
        <p:nvSpPr>
          <p:cNvPr id="52234" name="Oval 10"/>
          <p:cNvSpPr>
            <a:spLocks noChangeArrowheads="1"/>
          </p:cNvSpPr>
          <p:nvPr/>
        </p:nvSpPr>
        <p:spPr bwMode="auto">
          <a:xfrm>
            <a:off x="3025775" y="3962400"/>
            <a:ext cx="76200" cy="76200"/>
          </a:xfrm>
          <a:prstGeom prst="ellipse">
            <a:avLst/>
          </a:prstGeom>
          <a:solidFill>
            <a:srgbClr val="BBE0E3"/>
          </a:solidFill>
          <a:ln w="9525">
            <a:noFill/>
            <a:round/>
            <a:headEnd/>
            <a:tailEnd/>
          </a:ln>
        </p:spPr>
        <p:txBody>
          <a:bodyPr wrap="none" anchor="ctr">
            <a:prstTxWarp prst="textNoShape">
              <a:avLst/>
            </a:prstTxWarp>
          </a:bodyPr>
          <a:lstStyle/>
          <a:p>
            <a:endParaRPr lang="it-IT"/>
          </a:p>
        </p:txBody>
      </p:sp>
      <p:sp>
        <p:nvSpPr>
          <p:cNvPr id="52235" name="Oval 11"/>
          <p:cNvSpPr>
            <a:spLocks noChangeArrowheads="1"/>
          </p:cNvSpPr>
          <p:nvPr/>
        </p:nvSpPr>
        <p:spPr bwMode="auto">
          <a:xfrm>
            <a:off x="2797175" y="3657600"/>
            <a:ext cx="71438" cy="71438"/>
          </a:xfrm>
          <a:prstGeom prst="ellipse">
            <a:avLst/>
          </a:prstGeom>
          <a:solidFill>
            <a:srgbClr val="BBE0E3"/>
          </a:solidFill>
          <a:ln w="9525">
            <a:noFill/>
            <a:round/>
            <a:headEnd/>
            <a:tailEnd/>
          </a:ln>
        </p:spPr>
        <p:txBody>
          <a:bodyPr wrap="none" anchor="ctr">
            <a:prstTxWarp prst="textNoShape">
              <a:avLst/>
            </a:prstTxWarp>
          </a:bodyPr>
          <a:lstStyle/>
          <a:p>
            <a:endParaRPr lang="it-IT"/>
          </a:p>
        </p:txBody>
      </p:sp>
      <p:sp>
        <p:nvSpPr>
          <p:cNvPr id="52236" name="Oval 12"/>
          <p:cNvSpPr>
            <a:spLocks noChangeArrowheads="1"/>
          </p:cNvSpPr>
          <p:nvPr/>
        </p:nvSpPr>
        <p:spPr bwMode="auto">
          <a:xfrm>
            <a:off x="3787775" y="3810000"/>
            <a:ext cx="76200" cy="76200"/>
          </a:xfrm>
          <a:prstGeom prst="ellipse">
            <a:avLst/>
          </a:prstGeom>
          <a:solidFill>
            <a:srgbClr val="BBE0E3"/>
          </a:solidFill>
          <a:ln w="9525">
            <a:noFill/>
            <a:round/>
            <a:headEnd/>
            <a:tailEnd/>
          </a:ln>
        </p:spPr>
        <p:txBody>
          <a:bodyPr wrap="none" anchor="ctr">
            <a:prstTxWarp prst="textNoShape">
              <a:avLst/>
            </a:prstTxWarp>
          </a:bodyPr>
          <a:lstStyle/>
          <a:p>
            <a:endParaRPr lang="it-IT"/>
          </a:p>
        </p:txBody>
      </p:sp>
      <p:sp>
        <p:nvSpPr>
          <p:cNvPr id="52237" name="Oval 13"/>
          <p:cNvSpPr>
            <a:spLocks noChangeArrowheads="1"/>
          </p:cNvSpPr>
          <p:nvPr/>
        </p:nvSpPr>
        <p:spPr bwMode="auto">
          <a:xfrm>
            <a:off x="3940175" y="3581400"/>
            <a:ext cx="76200" cy="76200"/>
          </a:xfrm>
          <a:prstGeom prst="ellipse">
            <a:avLst/>
          </a:prstGeom>
          <a:solidFill>
            <a:srgbClr val="BBE0E3"/>
          </a:solidFill>
          <a:ln w="9525">
            <a:noFill/>
            <a:round/>
            <a:headEnd/>
            <a:tailEnd/>
          </a:ln>
        </p:spPr>
        <p:txBody>
          <a:bodyPr wrap="none" anchor="ctr">
            <a:prstTxWarp prst="textNoShape">
              <a:avLst/>
            </a:prstTxWarp>
          </a:bodyPr>
          <a:lstStyle/>
          <a:p>
            <a:endParaRPr lang="it-IT"/>
          </a:p>
        </p:txBody>
      </p:sp>
      <p:sp>
        <p:nvSpPr>
          <p:cNvPr id="52238" name="Oval 14"/>
          <p:cNvSpPr>
            <a:spLocks noChangeArrowheads="1"/>
          </p:cNvSpPr>
          <p:nvPr/>
        </p:nvSpPr>
        <p:spPr bwMode="auto">
          <a:xfrm>
            <a:off x="2859088" y="4572000"/>
            <a:ext cx="36512" cy="36513"/>
          </a:xfrm>
          <a:prstGeom prst="ellipse">
            <a:avLst/>
          </a:prstGeom>
          <a:solidFill>
            <a:srgbClr val="BBE0E3"/>
          </a:solidFill>
          <a:ln w="9525">
            <a:noFill/>
            <a:round/>
            <a:headEnd/>
            <a:tailEnd/>
          </a:ln>
        </p:spPr>
        <p:txBody>
          <a:bodyPr wrap="none" anchor="ctr">
            <a:prstTxWarp prst="textNoShape">
              <a:avLst/>
            </a:prstTxWarp>
          </a:bodyPr>
          <a:lstStyle/>
          <a:p>
            <a:endParaRPr lang="it-IT"/>
          </a:p>
        </p:txBody>
      </p:sp>
      <p:sp>
        <p:nvSpPr>
          <p:cNvPr id="52239" name="Oval 15"/>
          <p:cNvSpPr>
            <a:spLocks noChangeArrowheads="1"/>
          </p:cNvSpPr>
          <p:nvPr/>
        </p:nvSpPr>
        <p:spPr bwMode="auto">
          <a:xfrm>
            <a:off x="2949575" y="4343400"/>
            <a:ext cx="36513" cy="36513"/>
          </a:xfrm>
          <a:prstGeom prst="ellipse">
            <a:avLst/>
          </a:prstGeom>
          <a:solidFill>
            <a:srgbClr val="BBE0E3"/>
          </a:solidFill>
          <a:ln w="9525">
            <a:noFill/>
            <a:round/>
            <a:headEnd/>
            <a:tailEnd/>
          </a:ln>
        </p:spPr>
        <p:txBody>
          <a:bodyPr wrap="none" anchor="ctr">
            <a:prstTxWarp prst="textNoShape">
              <a:avLst/>
            </a:prstTxWarp>
          </a:bodyPr>
          <a:lstStyle/>
          <a:p>
            <a:endParaRPr lang="it-IT"/>
          </a:p>
        </p:txBody>
      </p:sp>
      <p:sp>
        <p:nvSpPr>
          <p:cNvPr id="52240" name="Oval 16"/>
          <p:cNvSpPr>
            <a:spLocks noChangeArrowheads="1"/>
          </p:cNvSpPr>
          <p:nvPr/>
        </p:nvSpPr>
        <p:spPr bwMode="auto">
          <a:xfrm>
            <a:off x="2873375" y="4114800"/>
            <a:ext cx="36513" cy="36513"/>
          </a:xfrm>
          <a:prstGeom prst="ellipse">
            <a:avLst/>
          </a:prstGeom>
          <a:solidFill>
            <a:srgbClr val="BBE0E3"/>
          </a:solidFill>
          <a:ln w="9525">
            <a:noFill/>
            <a:round/>
            <a:headEnd/>
            <a:tailEnd/>
          </a:ln>
        </p:spPr>
        <p:txBody>
          <a:bodyPr wrap="none" anchor="ctr">
            <a:prstTxWarp prst="textNoShape">
              <a:avLst/>
            </a:prstTxWarp>
          </a:bodyPr>
          <a:lstStyle/>
          <a:p>
            <a:endParaRPr lang="it-IT"/>
          </a:p>
        </p:txBody>
      </p:sp>
      <p:sp>
        <p:nvSpPr>
          <p:cNvPr id="52241" name="Oval 17"/>
          <p:cNvSpPr>
            <a:spLocks noChangeArrowheads="1"/>
          </p:cNvSpPr>
          <p:nvPr/>
        </p:nvSpPr>
        <p:spPr bwMode="auto">
          <a:xfrm>
            <a:off x="3025775" y="3810000"/>
            <a:ext cx="36513" cy="36513"/>
          </a:xfrm>
          <a:prstGeom prst="ellipse">
            <a:avLst/>
          </a:prstGeom>
          <a:solidFill>
            <a:srgbClr val="BBE0E3"/>
          </a:solidFill>
          <a:ln w="9525">
            <a:noFill/>
            <a:round/>
            <a:headEnd/>
            <a:tailEnd/>
          </a:ln>
        </p:spPr>
        <p:txBody>
          <a:bodyPr wrap="none" anchor="ctr">
            <a:prstTxWarp prst="textNoShape">
              <a:avLst/>
            </a:prstTxWarp>
          </a:bodyPr>
          <a:lstStyle/>
          <a:p>
            <a:endParaRPr lang="it-IT"/>
          </a:p>
        </p:txBody>
      </p:sp>
      <p:sp>
        <p:nvSpPr>
          <p:cNvPr id="52242" name="Oval 18"/>
          <p:cNvSpPr>
            <a:spLocks noChangeArrowheads="1"/>
          </p:cNvSpPr>
          <p:nvPr/>
        </p:nvSpPr>
        <p:spPr bwMode="auto">
          <a:xfrm>
            <a:off x="2797175" y="3810000"/>
            <a:ext cx="36513" cy="36513"/>
          </a:xfrm>
          <a:prstGeom prst="ellipse">
            <a:avLst/>
          </a:prstGeom>
          <a:solidFill>
            <a:srgbClr val="BBE0E3"/>
          </a:solidFill>
          <a:ln w="9525">
            <a:noFill/>
            <a:round/>
            <a:headEnd/>
            <a:tailEnd/>
          </a:ln>
        </p:spPr>
        <p:txBody>
          <a:bodyPr wrap="none" anchor="ctr">
            <a:prstTxWarp prst="textNoShape">
              <a:avLst/>
            </a:prstTxWarp>
          </a:bodyPr>
          <a:lstStyle/>
          <a:p>
            <a:endParaRPr lang="it-IT"/>
          </a:p>
        </p:txBody>
      </p:sp>
      <p:sp>
        <p:nvSpPr>
          <p:cNvPr id="52243" name="Oval 19"/>
          <p:cNvSpPr>
            <a:spLocks noChangeArrowheads="1"/>
          </p:cNvSpPr>
          <p:nvPr/>
        </p:nvSpPr>
        <p:spPr bwMode="auto">
          <a:xfrm>
            <a:off x="3787775" y="3962400"/>
            <a:ext cx="36513" cy="36513"/>
          </a:xfrm>
          <a:prstGeom prst="ellipse">
            <a:avLst/>
          </a:prstGeom>
          <a:solidFill>
            <a:srgbClr val="BBE0E3"/>
          </a:solidFill>
          <a:ln w="9525">
            <a:noFill/>
            <a:round/>
            <a:headEnd/>
            <a:tailEnd/>
          </a:ln>
        </p:spPr>
        <p:txBody>
          <a:bodyPr wrap="none" anchor="ctr">
            <a:prstTxWarp prst="textNoShape">
              <a:avLst/>
            </a:prstTxWarp>
          </a:bodyPr>
          <a:lstStyle/>
          <a:p>
            <a:endParaRPr lang="it-IT"/>
          </a:p>
        </p:txBody>
      </p:sp>
      <p:sp>
        <p:nvSpPr>
          <p:cNvPr id="52244" name="Oval 20"/>
          <p:cNvSpPr>
            <a:spLocks noChangeArrowheads="1"/>
          </p:cNvSpPr>
          <p:nvPr/>
        </p:nvSpPr>
        <p:spPr bwMode="auto">
          <a:xfrm>
            <a:off x="3940175" y="3962400"/>
            <a:ext cx="76200" cy="76200"/>
          </a:xfrm>
          <a:prstGeom prst="ellipse">
            <a:avLst/>
          </a:prstGeom>
          <a:solidFill>
            <a:srgbClr val="BBE0E3"/>
          </a:solidFill>
          <a:ln w="9525">
            <a:noFill/>
            <a:round/>
            <a:headEnd/>
            <a:tailEnd/>
          </a:ln>
        </p:spPr>
        <p:txBody>
          <a:bodyPr wrap="none" anchor="ctr">
            <a:prstTxWarp prst="textNoShape">
              <a:avLst/>
            </a:prstTxWarp>
          </a:bodyPr>
          <a:lstStyle/>
          <a:p>
            <a:endParaRPr lang="it-IT"/>
          </a:p>
        </p:txBody>
      </p:sp>
      <p:sp>
        <p:nvSpPr>
          <p:cNvPr id="52245" name="Oval 21"/>
          <p:cNvSpPr>
            <a:spLocks noChangeArrowheads="1"/>
          </p:cNvSpPr>
          <p:nvPr/>
        </p:nvSpPr>
        <p:spPr bwMode="auto">
          <a:xfrm>
            <a:off x="3940175" y="3733800"/>
            <a:ext cx="76200" cy="76200"/>
          </a:xfrm>
          <a:prstGeom prst="ellipse">
            <a:avLst/>
          </a:prstGeom>
          <a:solidFill>
            <a:srgbClr val="BBE0E3"/>
          </a:solidFill>
          <a:ln w="9525">
            <a:noFill/>
            <a:round/>
            <a:headEnd/>
            <a:tailEnd/>
          </a:ln>
        </p:spPr>
        <p:txBody>
          <a:bodyPr wrap="none" anchor="ctr">
            <a:prstTxWarp prst="textNoShape">
              <a:avLst/>
            </a:prstTxWarp>
          </a:bodyPr>
          <a:lstStyle/>
          <a:p>
            <a:endParaRPr lang="it-IT"/>
          </a:p>
        </p:txBody>
      </p:sp>
      <p:sp>
        <p:nvSpPr>
          <p:cNvPr id="52246" name="Oval 22"/>
          <p:cNvSpPr>
            <a:spLocks noChangeArrowheads="1"/>
          </p:cNvSpPr>
          <p:nvPr/>
        </p:nvSpPr>
        <p:spPr bwMode="auto">
          <a:xfrm>
            <a:off x="2873375" y="4419600"/>
            <a:ext cx="36513" cy="36513"/>
          </a:xfrm>
          <a:prstGeom prst="ellipse">
            <a:avLst/>
          </a:prstGeom>
          <a:solidFill>
            <a:srgbClr val="BBE0E3"/>
          </a:solidFill>
          <a:ln w="9525">
            <a:noFill/>
            <a:round/>
            <a:headEnd/>
            <a:tailEnd/>
          </a:ln>
        </p:spPr>
        <p:txBody>
          <a:bodyPr wrap="none" anchor="ctr">
            <a:prstTxWarp prst="textNoShape">
              <a:avLst/>
            </a:prstTxWarp>
          </a:bodyPr>
          <a:lstStyle/>
          <a:p>
            <a:endParaRPr lang="it-IT"/>
          </a:p>
        </p:txBody>
      </p:sp>
      <p:sp>
        <p:nvSpPr>
          <p:cNvPr id="52247" name="Oval 23"/>
          <p:cNvSpPr>
            <a:spLocks noChangeArrowheads="1"/>
          </p:cNvSpPr>
          <p:nvPr/>
        </p:nvSpPr>
        <p:spPr bwMode="auto">
          <a:xfrm>
            <a:off x="2873375" y="4876800"/>
            <a:ext cx="36513" cy="36513"/>
          </a:xfrm>
          <a:prstGeom prst="ellipse">
            <a:avLst/>
          </a:prstGeom>
          <a:solidFill>
            <a:srgbClr val="BBE0E3"/>
          </a:solidFill>
          <a:ln w="9525">
            <a:noFill/>
            <a:round/>
            <a:headEnd/>
            <a:tailEnd/>
          </a:ln>
        </p:spPr>
        <p:txBody>
          <a:bodyPr wrap="none" anchor="ctr">
            <a:prstTxWarp prst="textNoShape">
              <a:avLst/>
            </a:prstTxWarp>
          </a:bodyPr>
          <a:lstStyle/>
          <a:p>
            <a:endParaRPr lang="it-IT"/>
          </a:p>
        </p:txBody>
      </p:sp>
      <p:sp>
        <p:nvSpPr>
          <p:cNvPr id="52248" name="Oval 24"/>
          <p:cNvSpPr>
            <a:spLocks noChangeArrowheads="1"/>
          </p:cNvSpPr>
          <p:nvPr/>
        </p:nvSpPr>
        <p:spPr bwMode="auto">
          <a:xfrm>
            <a:off x="2949575" y="4191000"/>
            <a:ext cx="36513" cy="36513"/>
          </a:xfrm>
          <a:prstGeom prst="ellipse">
            <a:avLst/>
          </a:prstGeom>
          <a:solidFill>
            <a:srgbClr val="BBE0E3"/>
          </a:solidFill>
          <a:ln w="9525">
            <a:noFill/>
            <a:round/>
            <a:headEnd/>
            <a:tailEnd/>
          </a:ln>
        </p:spPr>
        <p:txBody>
          <a:bodyPr wrap="none" anchor="ctr">
            <a:prstTxWarp prst="textNoShape">
              <a:avLst/>
            </a:prstTxWarp>
          </a:bodyPr>
          <a:lstStyle/>
          <a:p>
            <a:endParaRPr lang="it-IT"/>
          </a:p>
        </p:txBody>
      </p:sp>
      <p:sp>
        <p:nvSpPr>
          <p:cNvPr id="52249" name="Oval 25"/>
          <p:cNvSpPr>
            <a:spLocks noChangeArrowheads="1"/>
          </p:cNvSpPr>
          <p:nvPr/>
        </p:nvSpPr>
        <p:spPr bwMode="auto">
          <a:xfrm>
            <a:off x="2797175" y="3886200"/>
            <a:ext cx="76200" cy="76200"/>
          </a:xfrm>
          <a:prstGeom prst="ellipse">
            <a:avLst/>
          </a:prstGeom>
          <a:solidFill>
            <a:srgbClr val="BBE0E3"/>
          </a:solidFill>
          <a:ln w="9525">
            <a:noFill/>
            <a:round/>
            <a:headEnd/>
            <a:tailEnd/>
          </a:ln>
        </p:spPr>
        <p:txBody>
          <a:bodyPr wrap="none" anchor="ctr">
            <a:prstTxWarp prst="textNoShape">
              <a:avLst/>
            </a:prstTxWarp>
          </a:bodyPr>
          <a:lstStyle/>
          <a:p>
            <a:endParaRPr lang="it-IT"/>
          </a:p>
        </p:txBody>
      </p:sp>
      <p:sp>
        <p:nvSpPr>
          <p:cNvPr id="52250" name="Oval 26"/>
          <p:cNvSpPr>
            <a:spLocks noChangeArrowheads="1"/>
          </p:cNvSpPr>
          <p:nvPr/>
        </p:nvSpPr>
        <p:spPr bwMode="auto">
          <a:xfrm>
            <a:off x="2873375" y="3733800"/>
            <a:ext cx="76200" cy="76200"/>
          </a:xfrm>
          <a:prstGeom prst="ellipse">
            <a:avLst/>
          </a:prstGeom>
          <a:solidFill>
            <a:srgbClr val="BBE0E3"/>
          </a:solidFill>
          <a:ln w="9525">
            <a:noFill/>
            <a:round/>
            <a:headEnd/>
            <a:tailEnd/>
          </a:ln>
        </p:spPr>
        <p:txBody>
          <a:bodyPr wrap="none" anchor="ctr">
            <a:prstTxWarp prst="textNoShape">
              <a:avLst/>
            </a:prstTxWarp>
          </a:bodyPr>
          <a:lstStyle/>
          <a:p>
            <a:endParaRPr lang="it-IT"/>
          </a:p>
        </p:txBody>
      </p:sp>
      <p:sp>
        <p:nvSpPr>
          <p:cNvPr id="52251" name="Line 27"/>
          <p:cNvSpPr>
            <a:spLocks noChangeShapeType="1"/>
          </p:cNvSpPr>
          <p:nvPr/>
        </p:nvSpPr>
        <p:spPr bwMode="auto">
          <a:xfrm>
            <a:off x="228600" y="5105400"/>
            <a:ext cx="2362200" cy="1588"/>
          </a:xfrm>
          <a:prstGeom prst="line">
            <a:avLst/>
          </a:prstGeom>
          <a:noFill/>
          <a:ln w="63360">
            <a:solidFill>
              <a:srgbClr val="BBE0E3"/>
            </a:solidFill>
            <a:round/>
            <a:headEnd/>
            <a:tailEnd type="triangle" w="lg" len="lg"/>
          </a:ln>
        </p:spPr>
        <p:txBody>
          <a:bodyPr>
            <a:prstTxWarp prst="textNoShape">
              <a:avLst/>
            </a:prstTxWarp>
          </a:bodyPr>
          <a:lstStyle/>
          <a:p>
            <a:endParaRPr lang="it-IT"/>
          </a:p>
        </p:txBody>
      </p:sp>
      <p:sp>
        <p:nvSpPr>
          <p:cNvPr id="52252" name="Oval 28"/>
          <p:cNvSpPr>
            <a:spLocks noChangeArrowheads="1"/>
          </p:cNvSpPr>
          <p:nvPr/>
        </p:nvSpPr>
        <p:spPr bwMode="auto">
          <a:xfrm>
            <a:off x="2873375" y="4267200"/>
            <a:ext cx="36513" cy="36513"/>
          </a:xfrm>
          <a:prstGeom prst="ellipse">
            <a:avLst/>
          </a:prstGeom>
          <a:solidFill>
            <a:srgbClr val="BBE0E3"/>
          </a:solidFill>
          <a:ln w="9525">
            <a:noFill/>
            <a:round/>
            <a:headEnd/>
            <a:tailEnd/>
          </a:ln>
        </p:spPr>
        <p:txBody>
          <a:bodyPr wrap="none" anchor="ctr">
            <a:prstTxWarp prst="textNoShape">
              <a:avLst/>
            </a:prstTxWarp>
          </a:bodyPr>
          <a:lstStyle/>
          <a:p>
            <a:endParaRPr lang="it-IT"/>
          </a:p>
        </p:txBody>
      </p:sp>
      <p:sp>
        <p:nvSpPr>
          <p:cNvPr id="52253" name="Oval 29"/>
          <p:cNvSpPr>
            <a:spLocks noChangeArrowheads="1"/>
          </p:cNvSpPr>
          <p:nvPr/>
        </p:nvSpPr>
        <p:spPr bwMode="auto">
          <a:xfrm>
            <a:off x="3711575" y="3886200"/>
            <a:ext cx="36513" cy="36513"/>
          </a:xfrm>
          <a:prstGeom prst="ellipse">
            <a:avLst/>
          </a:prstGeom>
          <a:solidFill>
            <a:srgbClr val="BBE0E3"/>
          </a:solidFill>
          <a:ln w="9525">
            <a:noFill/>
            <a:round/>
            <a:headEnd/>
            <a:tailEnd/>
          </a:ln>
        </p:spPr>
        <p:txBody>
          <a:bodyPr wrap="none" anchor="ctr">
            <a:prstTxWarp prst="textNoShape">
              <a:avLst/>
            </a:prstTxWarp>
          </a:bodyPr>
          <a:lstStyle/>
          <a:p>
            <a:endParaRPr lang="it-IT"/>
          </a:p>
        </p:txBody>
      </p:sp>
      <p:sp>
        <p:nvSpPr>
          <p:cNvPr id="52254" name="Oval 30"/>
          <p:cNvSpPr>
            <a:spLocks noChangeArrowheads="1"/>
          </p:cNvSpPr>
          <p:nvPr/>
        </p:nvSpPr>
        <p:spPr bwMode="auto">
          <a:xfrm>
            <a:off x="2819400" y="5105400"/>
            <a:ext cx="36513" cy="36513"/>
          </a:xfrm>
          <a:prstGeom prst="ellipse">
            <a:avLst/>
          </a:prstGeom>
          <a:solidFill>
            <a:srgbClr val="BBE0E3"/>
          </a:solidFill>
          <a:ln w="9525">
            <a:noFill/>
            <a:round/>
            <a:headEnd/>
            <a:tailEnd/>
          </a:ln>
        </p:spPr>
        <p:txBody>
          <a:bodyPr wrap="none" anchor="ctr">
            <a:prstTxWarp prst="textNoShape">
              <a:avLst/>
            </a:prstTxWarp>
          </a:bodyPr>
          <a:lstStyle/>
          <a:p>
            <a:endParaRPr lang="it-IT"/>
          </a:p>
        </p:txBody>
      </p:sp>
      <p:sp>
        <p:nvSpPr>
          <p:cNvPr id="52255" name="Oval 31"/>
          <p:cNvSpPr>
            <a:spLocks noChangeArrowheads="1"/>
          </p:cNvSpPr>
          <p:nvPr/>
        </p:nvSpPr>
        <p:spPr bwMode="auto">
          <a:xfrm>
            <a:off x="2895600" y="5029200"/>
            <a:ext cx="36513" cy="36513"/>
          </a:xfrm>
          <a:prstGeom prst="ellipse">
            <a:avLst/>
          </a:prstGeom>
          <a:solidFill>
            <a:srgbClr val="BBE0E3"/>
          </a:solidFill>
          <a:ln w="9525">
            <a:noFill/>
            <a:round/>
            <a:headEnd/>
            <a:tailEnd/>
          </a:ln>
        </p:spPr>
        <p:txBody>
          <a:bodyPr wrap="none" anchor="ctr">
            <a:prstTxWarp prst="textNoShape">
              <a:avLst/>
            </a:prstTxWarp>
          </a:bodyPr>
          <a:lstStyle/>
          <a:p>
            <a:endParaRPr lang="it-IT"/>
          </a:p>
        </p:txBody>
      </p:sp>
      <p:sp>
        <p:nvSpPr>
          <p:cNvPr id="52256" name="Oval 32"/>
          <p:cNvSpPr>
            <a:spLocks noChangeArrowheads="1"/>
          </p:cNvSpPr>
          <p:nvPr/>
        </p:nvSpPr>
        <p:spPr bwMode="auto">
          <a:xfrm>
            <a:off x="2971800" y="4876800"/>
            <a:ext cx="36513" cy="36513"/>
          </a:xfrm>
          <a:prstGeom prst="ellipse">
            <a:avLst/>
          </a:prstGeom>
          <a:solidFill>
            <a:srgbClr val="BBE0E3"/>
          </a:solidFill>
          <a:ln w="9525">
            <a:noFill/>
            <a:round/>
            <a:headEnd/>
            <a:tailEnd/>
          </a:ln>
        </p:spPr>
        <p:txBody>
          <a:bodyPr wrap="none" anchor="ctr">
            <a:prstTxWarp prst="textNoShape">
              <a:avLst/>
            </a:prstTxWarp>
          </a:bodyPr>
          <a:lstStyle/>
          <a:p>
            <a:endParaRPr lang="it-IT"/>
          </a:p>
        </p:txBody>
      </p:sp>
      <p:sp>
        <p:nvSpPr>
          <p:cNvPr id="52257" name="Oval 33"/>
          <p:cNvSpPr>
            <a:spLocks noChangeArrowheads="1"/>
          </p:cNvSpPr>
          <p:nvPr/>
        </p:nvSpPr>
        <p:spPr bwMode="auto">
          <a:xfrm>
            <a:off x="2819400" y="4800600"/>
            <a:ext cx="36513" cy="36513"/>
          </a:xfrm>
          <a:prstGeom prst="ellipse">
            <a:avLst/>
          </a:prstGeom>
          <a:solidFill>
            <a:srgbClr val="BBE0E3"/>
          </a:solidFill>
          <a:ln w="9525">
            <a:noFill/>
            <a:round/>
            <a:headEnd/>
            <a:tailEnd/>
          </a:ln>
        </p:spPr>
        <p:txBody>
          <a:bodyPr wrap="none" anchor="ctr">
            <a:prstTxWarp prst="textNoShape">
              <a:avLst/>
            </a:prstTxWarp>
          </a:bodyPr>
          <a:lstStyle/>
          <a:p>
            <a:endParaRPr lang="it-IT"/>
          </a:p>
        </p:txBody>
      </p:sp>
      <p:sp>
        <p:nvSpPr>
          <p:cNvPr id="52258" name="Oval 34"/>
          <p:cNvSpPr>
            <a:spLocks noChangeArrowheads="1"/>
          </p:cNvSpPr>
          <p:nvPr/>
        </p:nvSpPr>
        <p:spPr bwMode="auto">
          <a:xfrm>
            <a:off x="2971800" y="4495800"/>
            <a:ext cx="36513" cy="36513"/>
          </a:xfrm>
          <a:prstGeom prst="ellipse">
            <a:avLst/>
          </a:prstGeom>
          <a:solidFill>
            <a:srgbClr val="BBE0E3"/>
          </a:solidFill>
          <a:ln w="9525">
            <a:noFill/>
            <a:round/>
            <a:headEnd/>
            <a:tailEnd/>
          </a:ln>
        </p:spPr>
        <p:txBody>
          <a:bodyPr wrap="none" anchor="ctr">
            <a:prstTxWarp prst="textNoShape">
              <a:avLst/>
            </a:prstTxWarp>
          </a:bodyPr>
          <a:lstStyle/>
          <a:p>
            <a:endParaRPr lang="it-IT"/>
          </a:p>
        </p:txBody>
      </p:sp>
      <p:sp>
        <p:nvSpPr>
          <p:cNvPr id="52259" name="Oval 35"/>
          <p:cNvSpPr>
            <a:spLocks noChangeArrowheads="1"/>
          </p:cNvSpPr>
          <p:nvPr/>
        </p:nvSpPr>
        <p:spPr bwMode="auto">
          <a:xfrm>
            <a:off x="2895600" y="4800600"/>
            <a:ext cx="36513" cy="36513"/>
          </a:xfrm>
          <a:prstGeom prst="ellipse">
            <a:avLst/>
          </a:prstGeom>
          <a:solidFill>
            <a:srgbClr val="BBE0E3"/>
          </a:solidFill>
          <a:ln w="9525">
            <a:noFill/>
            <a:round/>
            <a:headEnd/>
            <a:tailEnd/>
          </a:ln>
        </p:spPr>
        <p:txBody>
          <a:bodyPr wrap="none" anchor="ctr">
            <a:prstTxWarp prst="textNoShape">
              <a:avLst/>
            </a:prstTxWarp>
          </a:bodyPr>
          <a:lstStyle/>
          <a:p>
            <a:endParaRPr lang="it-IT"/>
          </a:p>
        </p:txBody>
      </p:sp>
      <p:sp>
        <p:nvSpPr>
          <p:cNvPr id="52260" name="Oval 36"/>
          <p:cNvSpPr>
            <a:spLocks noChangeArrowheads="1"/>
          </p:cNvSpPr>
          <p:nvPr/>
        </p:nvSpPr>
        <p:spPr bwMode="auto">
          <a:xfrm>
            <a:off x="2819400" y="5029200"/>
            <a:ext cx="36513" cy="36513"/>
          </a:xfrm>
          <a:prstGeom prst="ellipse">
            <a:avLst/>
          </a:prstGeom>
          <a:solidFill>
            <a:srgbClr val="BBE0E3"/>
          </a:solidFill>
          <a:ln w="9525">
            <a:noFill/>
            <a:round/>
            <a:headEnd/>
            <a:tailEnd/>
          </a:ln>
        </p:spPr>
        <p:txBody>
          <a:bodyPr wrap="none" anchor="ctr">
            <a:prstTxWarp prst="textNoShape">
              <a:avLst/>
            </a:prstTxWarp>
          </a:bodyPr>
          <a:lstStyle/>
          <a:p>
            <a:endParaRPr lang="it-IT"/>
          </a:p>
        </p:txBody>
      </p:sp>
      <p:sp>
        <p:nvSpPr>
          <p:cNvPr id="52261" name="Text Box 37"/>
          <p:cNvSpPr txBox="1">
            <a:spLocks noChangeArrowheads="1"/>
          </p:cNvSpPr>
          <p:nvPr/>
        </p:nvSpPr>
        <p:spPr bwMode="auto">
          <a:xfrm>
            <a:off x="2819400" y="3200400"/>
            <a:ext cx="1219200" cy="214313"/>
          </a:xfrm>
          <a:prstGeom prst="rect">
            <a:avLst/>
          </a:prstGeom>
          <a:noFill/>
          <a:ln w="9525">
            <a:noFill/>
            <a:miter lim="800000"/>
            <a:headEnd/>
            <a:tailEnd/>
          </a:ln>
        </p:spPr>
        <p:txBody>
          <a:bodyPr lIns="90000" tIns="46800" rIns="90000" bIns="46800">
            <a:prstTxWarp prst="textNoShape">
              <a:avLst/>
            </a:prstTxWarp>
            <a:spAutoFit/>
          </a:bodyPr>
          <a:lstStyle/>
          <a:p>
            <a:pPr algn="ctr">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CL" sz="800" b="1">
                <a:solidFill>
                  <a:schemeClr val="tx1"/>
                </a:solidFill>
                <a:latin typeface="Verdana" pitchFamily="-112" charset="0"/>
              </a:rPr>
              <a:t>DELESTAGE</a:t>
            </a:r>
          </a:p>
        </p:txBody>
      </p:sp>
      <p:grpSp>
        <p:nvGrpSpPr>
          <p:cNvPr id="52262" name="Group 39"/>
          <p:cNvGrpSpPr>
            <a:grpSpLocks/>
          </p:cNvGrpSpPr>
          <p:nvPr/>
        </p:nvGrpSpPr>
        <p:grpSpPr bwMode="auto">
          <a:xfrm>
            <a:off x="4495800" y="5105400"/>
            <a:ext cx="4562475" cy="1743075"/>
            <a:chOff x="2832" y="3216"/>
            <a:chExt cx="2874" cy="1098"/>
          </a:xfrm>
        </p:grpSpPr>
        <p:sp>
          <p:nvSpPr>
            <p:cNvPr id="52265" name="AutoShape 40"/>
            <p:cNvSpPr>
              <a:spLocks noChangeArrowheads="1"/>
            </p:cNvSpPr>
            <p:nvPr/>
          </p:nvSpPr>
          <p:spPr bwMode="auto">
            <a:xfrm>
              <a:off x="2832" y="3216"/>
              <a:ext cx="2874" cy="1098"/>
            </a:xfrm>
            <a:prstGeom prst="roundRect">
              <a:avLst>
                <a:gd name="adj" fmla="val 88"/>
              </a:avLst>
            </a:prstGeom>
            <a:solidFill>
              <a:srgbClr val="FFFFFF"/>
            </a:solidFill>
            <a:ln w="9525">
              <a:noFill/>
              <a:round/>
              <a:headEnd/>
              <a:tailEnd/>
            </a:ln>
          </p:spPr>
          <p:txBody>
            <a:bodyPr wrap="none" anchor="ctr">
              <a:prstTxWarp prst="textNoShape">
                <a:avLst/>
              </a:prstTxWarp>
            </a:bodyPr>
            <a:lstStyle/>
            <a:p>
              <a:endParaRPr lang="it-IT"/>
            </a:p>
          </p:txBody>
        </p:sp>
        <p:sp>
          <p:nvSpPr>
            <p:cNvPr id="52266" name="Text Box 41"/>
            <p:cNvSpPr txBox="1">
              <a:spLocks noChangeArrowheads="1"/>
            </p:cNvSpPr>
            <p:nvPr/>
          </p:nvSpPr>
          <p:spPr bwMode="auto">
            <a:xfrm>
              <a:off x="2832" y="3216"/>
              <a:ext cx="2874" cy="920"/>
            </a:xfrm>
            <a:prstGeom prst="rect">
              <a:avLst/>
            </a:prstGeom>
            <a:noFill/>
            <a:ln w="9525">
              <a:noFill/>
              <a:miter lim="800000"/>
              <a:headEnd/>
              <a:tailEnd/>
            </a:ln>
          </p:spPr>
          <p:txBody>
            <a:bodyPr lIns="90000" tIns="46800" rIns="90000" bIns="46800">
              <a:prstTxWarp prst="textNoShape">
                <a:avLst/>
              </a:prstTxWarp>
              <a:spAutoFit/>
            </a:bodyPr>
            <a:lstStyle/>
            <a:p>
              <a:pPr>
                <a:lnSpc>
                  <a:spcPct val="101000"/>
                </a:lnSpc>
                <a:spcBef>
                  <a:spcPts val="513"/>
                </a:spcBef>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CL" sz="800" b="1">
                  <a:solidFill>
                    <a:schemeClr val="tx1"/>
                  </a:solidFill>
                  <a:latin typeface="Verdana" pitchFamily="-112" charset="0"/>
                  <a:ea typeface="Times New Roman" pitchFamily="-112" charset="0"/>
                  <a:cs typeface="Times New Roman" pitchFamily="-112" charset="0"/>
                </a:rPr>
                <a:t>¡Todo el funcionamiento se puede fijar en modo AUTOMÁTICO a través de un panel de control y puede repetirse de 3 a 12 veces diariamente, sin necesidad de personal! </a:t>
              </a:r>
            </a:p>
            <a:p>
              <a:pPr>
                <a:lnSpc>
                  <a:spcPct val="101000"/>
                </a:lnSpc>
                <a:spcBef>
                  <a:spcPts val="513"/>
                </a:spcBef>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CL" sz="800" b="1">
                  <a:solidFill>
                    <a:schemeClr val="tx1"/>
                  </a:solidFill>
                  <a:latin typeface="Verdana" pitchFamily="-112" charset="0"/>
                  <a:ea typeface="Times New Roman" pitchFamily="-112" charset="0"/>
                  <a:cs typeface="Times New Roman" pitchFamily="-112" charset="0"/>
                </a:rPr>
                <a:t>La turbulencia hace que las pepitas caigan solas por gravedad y se acumulen en el fondo del tanque, donde pueden removerse y excluirse fácilmente de la extracción o, si están maduras, ser incluidas fácilmente en el proceso. </a:t>
              </a:r>
            </a:p>
            <a:p>
              <a:pPr>
                <a:lnSpc>
                  <a:spcPct val="101000"/>
                </a:lnSpc>
                <a:spcBef>
                  <a:spcPts val="513"/>
                </a:spcBef>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CL" sz="800" b="1">
                  <a:solidFill>
                    <a:schemeClr val="tx1"/>
                  </a:solidFill>
                  <a:latin typeface="Verdana" pitchFamily="-112" charset="0"/>
                  <a:ea typeface="Times New Roman" pitchFamily="-112" charset="0"/>
                  <a:cs typeface="Times New Roman" pitchFamily="-112" charset="0"/>
                </a:rPr>
                <a:t>Por otra parte, </a:t>
              </a:r>
              <a:r>
                <a:rPr lang="es-CL" sz="800" b="1">
                  <a:solidFill>
                    <a:schemeClr val="tx1"/>
                  </a:solidFill>
                  <a:latin typeface="Verdana" pitchFamily="-112" charset="0"/>
                </a:rPr>
                <a:t>Ganimede®</a:t>
              </a:r>
              <a:r>
                <a:rPr lang="es-CL" sz="800" b="1">
                  <a:solidFill>
                    <a:schemeClr val="tx1"/>
                  </a:solidFill>
                  <a:latin typeface="Verdana" pitchFamily="-112" charset="0"/>
                  <a:ea typeface="Times New Roman" pitchFamily="-112" charset="0"/>
                  <a:cs typeface="Times New Roman" pitchFamily="-112" charset="0"/>
                </a:rPr>
                <a:t> ofrece la oportunidad de tener  un control científico y no empírico de la oxigenación de la masa, un paso confiado a la sensibilidad del Enólogo y a las necesidades reales de la producción.</a:t>
              </a:r>
              <a:r>
                <a:rPr lang="es-CL" sz="800" b="1">
                  <a:latin typeface="Verdana" pitchFamily="-112" charset="0"/>
                </a:rPr>
                <a:t> </a:t>
              </a:r>
            </a:p>
          </p:txBody>
        </p:sp>
      </p:grpSp>
      <p:sp>
        <p:nvSpPr>
          <p:cNvPr id="52263" name="Text Box 42"/>
          <p:cNvSpPr txBox="1">
            <a:spLocks noChangeArrowheads="1"/>
          </p:cNvSpPr>
          <p:nvPr/>
        </p:nvSpPr>
        <p:spPr bwMode="auto">
          <a:xfrm>
            <a:off x="381000" y="6461125"/>
            <a:ext cx="457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8101B137-7D84-1A4A-B452-4A84E53B8E46}" type="slidenum">
              <a:rPr lang="es-CL" sz="1000" b="1">
                <a:solidFill>
                  <a:srgbClr val="80060D"/>
                </a:solidFill>
                <a:latin typeface="Verdana" pitchFamily="-112" charset="0"/>
              </a:rPr>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19</a:t>
            </a:fld>
            <a:endParaRPr lang="es-CL" sz="1000" b="1">
              <a:solidFill>
                <a:srgbClr val="80060D"/>
              </a:solidFill>
              <a:latin typeface="Verdana" pitchFamily="-112" charset="0"/>
            </a:endParaRPr>
          </a:p>
        </p:txBody>
      </p:sp>
      <p:pic>
        <p:nvPicPr>
          <p:cNvPr id="52264" name="Picture 40" descr="/Users/Alberto/Desktop/Presentazioni 2012/Video Pwp/Filmato 3.mpg">
            <a:hlinkClick r:id="" action="ppaction://media"/>
          </p:cNvPr>
          <p:cNvPicPr/>
          <p:nvPr>
            <a:videoFile r:link="rId1"/>
          </p:nvPr>
        </p:nvPicPr>
        <p:blipFill>
          <a:blip r:embed="rId6"/>
          <a:srcRect/>
          <a:stretch>
            <a:fillRect/>
          </a:stretch>
        </p:blipFill>
        <p:spPr bwMode="auto">
          <a:xfrm>
            <a:off x="4572000" y="1790700"/>
            <a:ext cx="4267200" cy="3200400"/>
          </a:xfrm>
          <a:prstGeom prst="rect">
            <a:avLst/>
          </a:prstGeom>
          <a:noFill/>
          <a:ln w="9525">
            <a:noFill/>
            <a:miter lim="800000"/>
            <a:headEnd/>
            <a:tailEnd/>
          </a:ln>
        </p:spPr>
      </p:pic>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1" fill="hold"/>
                                        <p:tgtEl>
                                          <p:spTgt spid="5226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2264"/>
                </p:tgtEl>
              </p:cMediaNode>
            </p:video>
            <p:seq concurrent="1" nextAc="seek">
              <p:cTn id="8" restart="whenNotActive" fill="hold" evtFilter="cancelBubble" nodeType="interactiveSeq">
                <p:stCondLst>
                  <p:cond evt="onClick" delay="0">
                    <p:tgtEl>
                      <p:spTgt spid="52264"/>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2" presetClass="mediacall" presetSubtype="0" fill="hold" nodeType="clickEffect">
                                  <p:stCondLst>
                                    <p:cond delay="0"/>
                                  </p:stCondLst>
                                  <p:childTnLst>
                                    <p:cmd type="call" cmd="togglePause">
                                      <p:cBhvr>
                                        <p:cTn id="12" dur="1" fill="hold"/>
                                        <p:tgtEl>
                                          <p:spTgt spid="52264"/>
                                        </p:tgtEl>
                                      </p:cBhvr>
                                    </p:cmd>
                                  </p:childTnLst>
                                </p:cTn>
                              </p:par>
                            </p:childTnLst>
                          </p:cTn>
                        </p:par>
                      </p:childTnLst>
                    </p:cTn>
                  </p:par>
                </p:childTnLst>
              </p:cTn>
              <p:nextCondLst>
                <p:cond evt="onClick" delay="0">
                  <p:tgtEl>
                    <p:spTgt spid="52264"/>
                  </p:tgtEl>
                </p:cond>
              </p:nextCondLst>
            </p:seq>
          </p:childTnLst>
        </p:cTn>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9458" name="Text Box 2"/>
          <p:cNvSpPr>
            <a:spLocks noGrp="1" noChangeArrowheads="1"/>
          </p:cNvSpPr>
          <p:nvPr>
            <p:ph type="ctrTitle"/>
          </p:nvPr>
        </p:nvSpPr>
        <p:spPr>
          <a:xfrm>
            <a:off x="2971800" y="3810000"/>
            <a:ext cx="6019800" cy="1143000"/>
          </a:xfrm>
        </p:spPr>
        <p:txBody>
          <a:bodyPr lIns="91440" tIns="45720" rIns="91440" bIns="45720"/>
          <a:lstStyle/>
          <a:p>
            <a:pPr algn="l">
              <a:lnSpc>
                <a:spcPct val="110000"/>
              </a:lnSpc>
              <a:buFont typeface="Times New Roman" pitchFamily="-112" charset="0"/>
              <a:buNone/>
            </a:pPr>
            <a:r>
              <a:rPr lang="it-IT" sz="2400" b="1">
                <a:solidFill>
                  <a:srgbClr val="80060D"/>
                </a:solidFill>
                <a:latin typeface="Verdana" pitchFamily="-112" charset="0"/>
              </a:rPr>
              <a:t>1.De la uva al vino con criterio.</a:t>
            </a:r>
            <a:br>
              <a:rPr lang="it-IT" sz="2400" b="1">
                <a:solidFill>
                  <a:srgbClr val="80060D"/>
                </a:solidFill>
                <a:latin typeface="Verdana" pitchFamily="-112" charset="0"/>
              </a:rPr>
            </a:br>
            <a:r>
              <a:rPr lang="it-IT" sz="1800">
                <a:solidFill>
                  <a:schemeClr val="tx1"/>
                </a:solidFill>
                <a:latin typeface="Verdana" pitchFamily="-112" charset="0"/>
              </a:rPr>
              <a:t>Eficacia y versatilidad de los procesos.</a:t>
            </a:r>
            <a:endParaRPr lang="it-IT" sz="2200">
              <a:solidFill>
                <a:schemeClr val="tx1"/>
              </a:solidFill>
              <a:latin typeface="Verdana" pitchFamily="-112" charset="0"/>
            </a:endParaRPr>
          </a:p>
        </p:txBody>
      </p:sp>
      <p:sp>
        <p:nvSpPr>
          <p:cNvPr id="19459" name="Text Box 3"/>
          <p:cNvSpPr txBox="1">
            <a:spLocks noChangeArrowheads="1"/>
          </p:cNvSpPr>
          <p:nvPr/>
        </p:nvSpPr>
        <p:spPr bwMode="auto">
          <a:xfrm>
            <a:off x="381000" y="6308725"/>
            <a:ext cx="457200" cy="244475"/>
          </a:xfrm>
          <a:prstGeom prst="rect">
            <a:avLst/>
          </a:prstGeom>
          <a:noFill/>
          <a:ln w="9525">
            <a:noFill/>
            <a:miter lim="800000"/>
            <a:headEnd/>
            <a:tailEnd/>
          </a:ln>
        </p:spPr>
        <p:txBody>
          <a:bodyPr>
            <a:prstTxWarp prst="textNoShape">
              <a:avLst/>
            </a:prstTxWarp>
            <a:spAutoFit/>
          </a:bodyPr>
          <a:lstStyle/>
          <a:p>
            <a:pPr>
              <a:spcBef>
                <a:spcPct val="50000"/>
              </a:spcBef>
            </a:pPr>
            <a:fld id="{489244C0-0CC5-3549-929A-E2BC0E72A6E7}" type="slidenum">
              <a:rPr lang="it-IT" sz="1000" b="1">
                <a:solidFill>
                  <a:srgbClr val="80060D"/>
                </a:solidFill>
                <a:latin typeface="Verdana" pitchFamily="-112" charset="0"/>
              </a:rPr>
              <a:pPr>
                <a:spcBef>
                  <a:spcPct val="50000"/>
                </a:spcBef>
              </a:pPr>
              <a:t>2</a:t>
            </a:fld>
            <a:endParaRPr lang="it-IT" sz="1200" b="1">
              <a:solidFill>
                <a:srgbClr val="80060D"/>
              </a:solidFill>
              <a:latin typeface="Verdana" pitchFamily="-112"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4274" name="Picture 1026"/>
          <p:cNvPicPr>
            <a:picLocks noChangeAspect="1" noChangeArrowheads="1"/>
          </p:cNvPicPr>
          <p:nvPr/>
        </p:nvPicPr>
        <p:blipFill>
          <a:blip r:embed="rId3"/>
          <a:srcRect/>
          <a:stretch>
            <a:fillRect/>
          </a:stretch>
        </p:blipFill>
        <p:spPr bwMode="auto">
          <a:xfrm>
            <a:off x="990600" y="1752600"/>
            <a:ext cx="2144713" cy="4678363"/>
          </a:xfrm>
          <a:prstGeom prst="rect">
            <a:avLst/>
          </a:prstGeom>
          <a:noFill/>
          <a:ln w="9525">
            <a:noFill/>
            <a:miter lim="800000"/>
            <a:headEnd/>
            <a:tailEnd/>
          </a:ln>
        </p:spPr>
      </p:pic>
      <p:sp>
        <p:nvSpPr>
          <p:cNvPr id="54275" name="Line 1027"/>
          <p:cNvSpPr>
            <a:spLocks noChangeShapeType="1"/>
          </p:cNvSpPr>
          <p:nvPr/>
        </p:nvSpPr>
        <p:spPr bwMode="auto">
          <a:xfrm>
            <a:off x="914400" y="2971800"/>
            <a:ext cx="609600" cy="0"/>
          </a:xfrm>
          <a:prstGeom prst="line">
            <a:avLst/>
          </a:prstGeom>
          <a:noFill/>
          <a:ln w="63500">
            <a:solidFill>
              <a:schemeClr val="accent2">
                <a:alpha val="70979"/>
              </a:schemeClr>
            </a:solidFill>
            <a:round/>
            <a:headEnd/>
            <a:tailEnd type="triangle" w="med" len="med"/>
          </a:ln>
        </p:spPr>
        <p:txBody>
          <a:bodyPr wrap="none" anchor="ctr">
            <a:prstTxWarp prst="textNoShape">
              <a:avLst/>
            </a:prstTxWarp>
          </a:bodyPr>
          <a:lstStyle/>
          <a:p>
            <a:endParaRPr lang="it-IT"/>
          </a:p>
        </p:txBody>
      </p:sp>
      <p:sp>
        <p:nvSpPr>
          <p:cNvPr id="54276" name="Line 1028"/>
          <p:cNvSpPr>
            <a:spLocks noChangeShapeType="1"/>
          </p:cNvSpPr>
          <p:nvPr/>
        </p:nvSpPr>
        <p:spPr bwMode="auto">
          <a:xfrm>
            <a:off x="914400" y="4343400"/>
            <a:ext cx="609600" cy="0"/>
          </a:xfrm>
          <a:prstGeom prst="line">
            <a:avLst/>
          </a:prstGeom>
          <a:noFill/>
          <a:ln w="63500">
            <a:solidFill>
              <a:schemeClr val="accent2">
                <a:alpha val="70979"/>
              </a:schemeClr>
            </a:solidFill>
            <a:round/>
            <a:headEnd/>
            <a:tailEnd type="triangle" w="med" len="med"/>
          </a:ln>
        </p:spPr>
        <p:txBody>
          <a:bodyPr wrap="none" anchor="ctr">
            <a:prstTxWarp prst="textNoShape">
              <a:avLst/>
            </a:prstTxWarp>
          </a:bodyPr>
          <a:lstStyle/>
          <a:p>
            <a:endParaRPr lang="it-IT"/>
          </a:p>
        </p:txBody>
      </p:sp>
      <p:sp>
        <p:nvSpPr>
          <p:cNvPr id="54277" name="Text Box 1029"/>
          <p:cNvSpPr txBox="1">
            <a:spLocks noChangeArrowheads="1"/>
          </p:cNvSpPr>
          <p:nvPr/>
        </p:nvSpPr>
        <p:spPr bwMode="auto">
          <a:xfrm>
            <a:off x="1066800" y="762000"/>
            <a:ext cx="5791200" cy="246063"/>
          </a:xfrm>
          <a:prstGeom prst="rect">
            <a:avLst/>
          </a:prstGeom>
          <a:noFill/>
          <a:ln w="9525">
            <a:noFill/>
            <a:miter lim="800000"/>
            <a:headEnd/>
            <a:tailEnd/>
          </a:ln>
        </p:spPr>
        <p:txBody>
          <a:bodyPr>
            <a:prstTxWarp prst="textNoShape">
              <a:avLst/>
            </a:prstTxWarp>
            <a:spAutoFit/>
          </a:bodyPr>
          <a:lstStyle/>
          <a:p>
            <a:pPr>
              <a:spcBef>
                <a:spcPct val="50000"/>
              </a:spcBef>
            </a:pPr>
            <a:r>
              <a:rPr lang="it-IT" sz="1000" b="1">
                <a:solidFill>
                  <a:srgbClr val="80060D"/>
                </a:solidFill>
                <a:latin typeface="Verdana" pitchFamily="-112" charset="0"/>
              </a:rPr>
              <a:t>4.Metodo Ganimede</a:t>
            </a:r>
            <a:r>
              <a:rPr lang="it-IT" sz="1000" b="1" baseline="30000">
                <a:solidFill>
                  <a:srgbClr val="80060D"/>
                </a:solidFill>
                <a:latin typeface="Verdana" pitchFamily="-112" charset="0"/>
              </a:rPr>
              <a:t>®</a:t>
            </a:r>
          </a:p>
        </p:txBody>
      </p:sp>
      <p:sp>
        <p:nvSpPr>
          <p:cNvPr id="54278" name="Text Box 1030"/>
          <p:cNvSpPr txBox="1">
            <a:spLocks noChangeArrowheads="1"/>
          </p:cNvSpPr>
          <p:nvPr/>
        </p:nvSpPr>
        <p:spPr bwMode="auto">
          <a:xfrm>
            <a:off x="304800" y="1279525"/>
            <a:ext cx="6248400" cy="320675"/>
          </a:xfrm>
          <a:prstGeom prst="rect">
            <a:avLst/>
          </a:prstGeom>
          <a:noFill/>
          <a:ln w="9525">
            <a:noFill/>
            <a:miter lim="800000"/>
            <a:headEnd/>
            <a:tailEnd/>
          </a:ln>
        </p:spPr>
        <p:txBody>
          <a:bodyPr>
            <a:prstTxWarp prst="textNoShape">
              <a:avLst/>
            </a:prstTxWarp>
            <a:spAutoFit/>
          </a:bodyPr>
          <a:lstStyle/>
          <a:p>
            <a:pPr>
              <a:lnSpc>
                <a:spcPts val="1800"/>
              </a:lnSpc>
              <a:spcBef>
                <a:spcPct val="50000"/>
              </a:spcBef>
            </a:pPr>
            <a:r>
              <a:rPr lang="it-IT" sz="1600" b="1">
                <a:solidFill>
                  <a:srgbClr val="80060D"/>
                </a:solidFill>
                <a:latin typeface="Verdana" pitchFamily="-112" charset="0"/>
              </a:rPr>
              <a:t>Gestión de la temperatura con el Metodo Ganimede</a:t>
            </a:r>
            <a:r>
              <a:rPr lang="it-IT" sz="1600" b="1" baseline="30000">
                <a:solidFill>
                  <a:srgbClr val="80060D"/>
                </a:solidFill>
                <a:latin typeface="Verdana" pitchFamily="-112" charset="0"/>
              </a:rPr>
              <a:t>®</a:t>
            </a:r>
            <a:endParaRPr lang="it-IT" sz="1600" b="1" baseline="26000">
              <a:solidFill>
                <a:srgbClr val="80060D"/>
              </a:solidFill>
              <a:latin typeface="Verdana" pitchFamily="-112" charset="0"/>
            </a:endParaRPr>
          </a:p>
        </p:txBody>
      </p:sp>
      <p:sp>
        <p:nvSpPr>
          <p:cNvPr id="54279" name="Text Box 1031"/>
          <p:cNvSpPr>
            <a:spLocks noGrp="1" noChangeArrowheads="1"/>
          </p:cNvSpPr>
          <p:nvPr>
            <p:ph type="ctrTitle"/>
          </p:nvPr>
        </p:nvSpPr>
        <p:spPr>
          <a:xfrm>
            <a:off x="3505200" y="1828800"/>
            <a:ext cx="5638800" cy="4343400"/>
          </a:xfrm>
        </p:spPr>
        <p:txBody>
          <a:bodyPr lIns="91440" tIns="45720" rIns="91440" bIns="45720" anchor="t"/>
          <a:lstStyle/>
          <a:p>
            <a:pPr algn="l">
              <a:lnSpc>
                <a:spcPct val="110000"/>
              </a:lnSpc>
              <a:buFont typeface="Times New Roman" pitchFamily="-112" charset="0"/>
              <a:buNone/>
            </a:pPr>
            <a:r>
              <a:rPr lang="it-IT" sz="900" b="1">
                <a:solidFill>
                  <a:schemeClr val="bg2"/>
                </a:solidFill>
                <a:latin typeface="Verdana" pitchFamily="-112" charset="0"/>
              </a:rPr>
              <a:t>En los fermentadores tradicionales la gestión de la temperatura se realiza en modo empírico y no homogéneo.</a:t>
            </a:r>
            <a:r>
              <a:rPr lang="it-IT" sz="900">
                <a:solidFill>
                  <a:schemeClr val="bg2"/>
                </a:solidFill>
                <a:latin typeface="Verdana" pitchFamily="-112" charset="0"/>
              </a:rPr>
              <a:t/>
            </a:r>
            <a:br>
              <a:rPr lang="it-IT" sz="900">
                <a:solidFill>
                  <a:schemeClr val="bg2"/>
                </a:solidFill>
                <a:latin typeface="Verdana" pitchFamily="-112" charset="0"/>
              </a:rPr>
            </a:br>
            <a:r>
              <a:rPr lang="it-IT" sz="900">
                <a:solidFill>
                  <a:schemeClr val="bg2"/>
                </a:solidFill>
                <a:latin typeface="Verdana" pitchFamily="-112" charset="0"/>
              </a:rPr>
              <a:t>Las camisas de frio bajan la temperatura del líquido más cercano a los bordes del depósito, descuidando la masa central mas lejana del perimetro en cuanto que el líquido frio, más pesado, desciende hacia la parte baja según conocidas leyes físicas.</a:t>
            </a:r>
            <a:br>
              <a:rPr lang="it-IT" sz="900">
                <a:solidFill>
                  <a:schemeClr val="bg2"/>
                </a:solidFill>
                <a:latin typeface="Verdana" pitchFamily="-112" charset="0"/>
              </a:rPr>
            </a:br>
            <a:r>
              <a:rPr lang="it-IT" sz="900">
                <a:solidFill>
                  <a:schemeClr val="bg2"/>
                </a:solidFill>
                <a:latin typeface="Verdana" pitchFamily="-112" charset="0"/>
              </a:rPr>
              <a:t>Resulta entonces, que la masa central (más distante del perimetro) y aquella superior donde se encuentra el sombrero, no llegan a ser enfriadas adecuadamente.</a:t>
            </a:r>
            <a:br>
              <a:rPr lang="it-IT" sz="900">
                <a:solidFill>
                  <a:schemeClr val="bg2"/>
                </a:solidFill>
                <a:latin typeface="Verdana" pitchFamily="-112" charset="0"/>
              </a:rPr>
            </a:br>
            <a:r>
              <a:rPr lang="it-IT" sz="900">
                <a:solidFill>
                  <a:schemeClr val="bg2"/>
                </a:solidFill>
                <a:latin typeface="Verdana" pitchFamily="-112" charset="0"/>
              </a:rPr>
              <a:t>En este punto, con los sistemas tradicionales, que se utiliza la técnica del remontado, bombeando cada ciertas horas líquido más frio acumulado en el fondo (hasta 10° grados menos que la temperatura del sombrero) directamente sobre el sombrero de orujo, provocando bruscas bajadas de temperatura que de hecho crean stress a las levaduras con el riesgo de ralentización de la fermentación y gran formación de acetaldehidos.</a:t>
            </a:r>
            <a:br>
              <a:rPr lang="it-IT" sz="900">
                <a:solidFill>
                  <a:schemeClr val="bg2"/>
                </a:solidFill>
                <a:latin typeface="Verdana" pitchFamily="-112" charset="0"/>
              </a:rPr>
            </a:br>
            <a:r>
              <a:rPr lang="it-IT" sz="900">
                <a:solidFill>
                  <a:schemeClr val="bg2"/>
                </a:solidFill>
                <a:latin typeface="Verdana" pitchFamily="-112" charset="0"/>
              </a:rPr>
              <a:t/>
            </a:r>
            <a:br>
              <a:rPr lang="it-IT" sz="900">
                <a:solidFill>
                  <a:schemeClr val="bg2"/>
                </a:solidFill>
                <a:latin typeface="Verdana" pitchFamily="-112" charset="0"/>
              </a:rPr>
            </a:br>
            <a:r>
              <a:rPr lang="it-IT" sz="900" b="1">
                <a:solidFill>
                  <a:schemeClr val="bg2"/>
                </a:solidFill>
                <a:latin typeface="Verdana" pitchFamily="-112" charset="0"/>
              </a:rPr>
              <a:t>En cambio, la turbulencia típica del sistema y la particular construcción interna de los fermentadores Ganimede</a:t>
            </a:r>
            <a:r>
              <a:rPr lang="it-IT" sz="900" b="1" baseline="30000">
                <a:solidFill>
                  <a:schemeClr val="bg2"/>
                </a:solidFill>
                <a:latin typeface="Verdana" pitchFamily="-112" charset="0"/>
              </a:rPr>
              <a:t>®</a:t>
            </a:r>
            <a:r>
              <a:rPr lang="it-IT" sz="900" b="1">
                <a:solidFill>
                  <a:schemeClr val="bg2"/>
                </a:solidFill>
                <a:latin typeface="Verdana" pitchFamily="-112" charset="0"/>
              </a:rPr>
              <a:t>, consiguen una gestión HOMOGÉNEA y CONTROLADA de la temperatura de toda la masa en fermentación.</a:t>
            </a:r>
            <a:r>
              <a:rPr lang="it-IT" sz="900">
                <a:solidFill>
                  <a:schemeClr val="bg2"/>
                </a:solidFill>
                <a:latin typeface="Verdana" pitchFamily="-112" charset="0"/>
              </a:rPr>
              <a:t> </a:t>
            </a:r>
            <a:br>
              <a:rPr lang="it-IT" sz="900">
                <a:solidFill>
                  <a:schemeClr val="bg2"/>
                </a:solidFill>
                <a:latin typeface="Verdana" pitchFamily="-112" charset="0"/>
              </a:rPr>
            </a:br>
            <a:r>
              <a:rPr lang="it-IT" sz="900">
                <a:solidFill>
                  <a:schemeClr val="bg2"/>
                </a:solidFill>
                <a:latin typeface="Verdana" pitchFamily="-112" charset="0"/>
              </a:rPr>
              <a:t>El líquido en contacto con las paredes del </a:t>
            </a:r>
            <a:r>
              <a:rPr lang="it-IT" sz="900" b="1">
                <a:solidFill>
                  <a:schemeClr val="bg2"/>
                </a:solidFill>
                <a:latin typeface="Verdana" pitchFamily="-112" charset="0"/>
              </a:rPr>
              <a:t>Ganimede</a:t>
            </a:r>
            <a:r>
              <a:rPr lang="it-IT" sz="900" b="1" baseline="30000">
                <a:solidFill>
                  <a:schemeClr val="bg2"/>
                </a:solidFill>
                <a:latin typeface="Verdana" pitchFamily="-112" charset="0"/>
              </a:rPr>
              <a:t>®</a:t>
            </a:r>
            <a:r>
              <a:rPr lang="it-IT" sz="900">
                <a:solidFill>
                  <a:schemeClr val="bg2"/>
                </a:solidFill>
                <a:latin typeface="Verdana" pitchFamily="-112" charset="0"/>
              </a:rPr>
              <a:t>, se enfria descendiendo a la parte inferior, encontrando el diafragma en forma de embudo, </a:t>
            </a:r>
            <a:r>
              <a:rPr lang="it-IT" sz="900" b="1">
                <a:solidFill>
                  <a:schemeClr val="bg2"/>
                </a:solidFill>
                <a:latin typeface="Verdana" pitchFamily="-112" charset="0"/>
              </a:rPr>
              <a:t>que lo lleva al centro de la masa</a:t>
            </a:r>
            <a:r>
              <a:rPr lang="it-IT" sz="900">
                <a:solidFill>
                  <a:schemeClr val="bg2"/>
                </a:solidFill>
                <a:latin typeface="Verdana" pitchFamily="-112" charset="0"/>
              </a:rPr>
              <a:t>.</a:t>
            </a:r>
            <a:br>
              <a:rPr lang="it-IT" sz="900">
                <a:solidFill>
                  <a:schemeClr val="bg2"/>
                </a:solidFill>
                <a:latin typeface="Verdana" pitchFamily="-112" charset="0"/>
              </a:rPr>
            </a:br>
            <a:r>
              <a:rPr lang="it-IT" sz="900">
                <a:solidFill>
                  <a:schemeClr val="bg2"/>
                </a:solidFill>
                <a:latin typeface="Verdana" pitchFamily="-112" charset="0"/>
              </a:rPr>
              <a:t>en este punto, parte del líquido frio desciende para enfriar la masa central inferior (completando la acción de enfriado está la camisa más baja) mientras las burbujas de gas que afloran por la saturación del vano, envian parte del líquido frio, que asciende a la parte superior para mezclarse con el sombrero, de modo constante y preciso.</a:t>
            </a:r>
            <a:br>
              <a:rPr lang="it-IT" sz="900">
                <a:solidFill>
                  <a:schemeClr val="bg2"/>
                </a:solidFill>
                <a:latin typeface="Verdana" pitchFamily="-112" charset="0"/>
              </a:rPr>
            </a:br>
            <a:r>
              <a:rPr lang="it-IT" sz="900">
                <a:solidFill>
                  <a:schemeClr val="bg2"/>
                </a:solidFill>
                <a:latin typeface="Verdana" pitchFamily="-112" charset="0"/>
              </a:rPr>
              <a:t/>
            </a:r>
            <a:br>
              <a:rPr lang="it-IT" sz="900">
                <a:solidFill>
                  <a:schemeClr val="bg2"/>
                </a:solidFill>
                <a:latin typeface="Verdana" pitchFamily="-112" charset="0"/>
              </a:rPr>
            </a:br>
            <a:r>
              <a:rPr lang="it-IT" sz="900" b="1">
                <a:solidFill>
                  <a:schemeClr val="bg2"/>
                </a:solidFill>
                <a:latin typeface="Verdana" pitchFamily="-112" charset="0"/>
              </a:rPr>
              <a:t>Tener bajo control la temperatura de la masa en fermentación es ciertamente una ventaja que facilita además la solubilidad de los gases tecnicos en el mosto/vino.</a:t>
            </a:r>
            <a:r>
              <a:rPr lang="it-IT" sz="900">
                <a:solidFill>
                  <a:schemeClr val="bg2"/>
                </a:solidFill>
                <a:latin typeface="Verdana" pitchFamily="-112" charset="0"/>
              </a:rPr>
              <a:t/>
            </a:r>
            <a:br>
              <a:rPr lang="it-IT" sz="900">
                <a:solidFill>
                  <a:schemeClr val="bg2"/>
                </a:solidFill>
                <a:latin typeface="Verdana" pitchFamily="-112" charset="0"/>
              </a:rPr>
            </a:br>
            <a:r>
              <a:rPr lang="it-IT" sz="900">
                <a:solidFill>
                  <a:schemeClr val="bg2"/>
                </a:solidFill>
                <a:latin typeface="Verdana" pitchFamily="-112" charset="0"/>
              </a:rPr>
              <a:t>Las innovadoras caracteristicas del </a:t>
            </a:r>
            <a:r>
              <a:rPr lang="it-IT" sz="900" b="1">
                <a:solidFill>
                  <a:schemeClr val="bg2"/>
                </a:solidFill>
                <a:latin typeface="Verdana" pitchFamily="-112" charset="0"/>
              </a:rPr>
              <a:t>Metodo Ganimede</a:t>
            </a:r>
            <a:r>
              <a:rPr lang="it-IT" sz="900" b="1" baseline="30000">
                <a:solidFill>
                  <a:schemeClr val="bg2"/>
                </a:solidFill>
                <a:latin typeface="Verdana" pitchFamily="-112" charset="0"/>
              </a:rPr>
              <a:t>® </a:t>
            </a:r>
            <a:r>
              <a:rPr lang="it-IT" sz="900">
                <a:solidFill>
                  <a:schemeClr val="bg2"/>
                </a:solidFill>
                <a:latin typeface="Verdana" pitchFamily="-112" charset="0"/>
              </a:rPr>
              <a:t>nos ayudan también en este menester.</a:t>
            </a:r>
          </a:p>
        </p:txBody>
      </p:sp>
      <p:sp>
        <p:nvSpPr>
          <p:cNvPr id="54280" name="Text Box 1032"/>
          <p:cNvSpPr txBox="1">
            <a:spLocks noChangeArrowheads="1"/>
          </p:cNvSpPr>
          <p:nvPr/>
        </p:nvSpPr>
        <p:spPr bwMode="auto">
          <a:xfrm>
            <a:off x="304800" y="3886200"/>
            <a:ext cx="1981200" cy="214313"/>
          </a:xfrm>
          <a:prstGeom prst="rect">
            <a:avLst/>
          </a:prstGeom>
          <a:noFill/>
          <a:ln w="9525">
            <a:noFill/>
            <a:miter lim="800000"/>
            <a:headEnd/>
            <a:tailEnd/>
          </a:ln>
        </p:spPr>
        <p:txBody>
          <a:bodyPr>
            <a:prstTxWarp prst="textNoShape">
              <a:avLst/>
            </a:prstTxWarp>
            <a:spAutoFit/>
          </a:bodyPr>
          <a:lstStyle/>
          <a:p>
            <a:r>
              <a:rPr lang="it-IT" sz="800" b="1">
                <a:solidFill>
                  <a:schemeClr val="tx1"/>
                </a:solidFill>
                <a:latin typeface="Verdana" pitchFamily="-112" charset="0"/>
              </a:rPr>
              <a:t>Camisa de frio</a:t>
            </a:r>
          </a:p>
        </p:txBody>
      </p:sp>
      <p:sp>
        <p:nvSpPr>
          <p:cNvPr id="54281" name="Text Box 1033"/>
          <p:cNvSpPr txBox="1">
            <a:spLocks noChangeArrowheads="1"/>
          </p:cNvSpPr>
          <p:nvPr/>
        </p:nvSpPr>
        <p:spPr bwMode="auto">
          <a:xfrm>
            <a:off x="304800" y="2514600"/>
            <a:ext cx="1981200" cy="214313"/>
          </a:xfrm>
          <a:prstGeom prst="rect">
            <a:avLst/>
          </a:prstGeom>
          <a:noFill/>
          <a:ln w="9525">
            <a:noFill/>
            <a:miter lim="800000"/>
            <a:headEnd/>
            <a:tailEnd/>
          </a:ln>
        </p:spPr>
        <p:txBody>
          <a:bodyPr>
            <a:prstTxWarp prst="textNoShape">
              <a:avLst/>
            </a:prstTxWarp>
            <a:spAutoFit/>
          </a:bodyPr>
          <a:lstStyle/>
          <a:p>
            <a:r>
              <a:rPr lang="it-IT" sz="800" b="1">
                <a:solidFill>
                  <a:schemeClr val="tx1"/>
                </a:solidFill>
                <a:latin typeface="Verdana" pitchFamily="-112" charset="0"/>
              </a:rPr>
              <a:t>Camisa de frio</a:t>
            </a:r>
            <a:endParaRPr lang="it-IT" sz="800" b="1">
              <a:solidFill>
                <a:srgbClr val="800000"/>
              </a:solidFill>
            </a:endParaRPr>
          </a:p>
        </p:txBody>
      </p:sp>
      <p:sp>
        <p:nvSpPr>
          <p:cNvPr id="54282" name="Text Box 1034"/>
          <p:cNvSpPr txBox="1">
            <a:spLocks noChangeArrowheads="1"/>
          </p:cNvSpPr>
          <p:nvPr/>
        </p:nvSpPr>
        <p:spPr bwMode="auto">
          <a:xfrm>
            <a:off x="381000" y="6461125"/>
            <a:ext cx="457200" cy="244475"/>
          </a:xfrm>
          <a:prstGeom prst="rect">
            <a:avLst/>
          </a:prstGeom>
          <a:noFill/>
          <a:ln w="9525">
            <a:noFill/>
            <a:miter lim="800000"/>
            <a:headEnd/>
            <a:tailEnd/>
          </a:ln>
        </p:spPr>
        <p:txBody>
          <a:bodyPr>
            <a:prstTxWarp prst="textNoShape">
              <a:avLst/>
            </a:prstTxWarp>
            <a:spAutoFit/>
          </a:bodyPr>
          <a:lstStyle/>
          <a:p>
            <a:pPr>
              <a:spcBef>
                <a:spcPct val="50000"/>
              </a:spcBef>
            </a:pPr>
            <a:fld id="{70A8B41B-53A4-7542-B794-C0AFBBF7C167}" type="slidenum">
              <a:rPr lang="it-IT" sz="1000" b="1">
                <a:solidFill>
                  <a:srgbClr val="80060D"/>
                </a:solidFill>
                <a:latin typeface="Verdana" pitchFamily="-112" charset="0"/>
              </a:rPr>
              <a:pPr>
                <a:spcBef>
                  <a:spcPct val="50000"/>
                </a:spcBef>
              </a:pPr>
              <a:t>20</a:t>
            </a:fld>
            <a:endParaRPr lang="it-IT" sz="1200" b="1">
              <a:solidFill>
                <a:srgbClr val="80060D"/>
              </a:solidFill>
              <a:latin typeface="Verdana" pitchFamily="-112"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6322" name="Text Box 1029"/>
          <p:cNvSpPr txBox="1">
            <a:spLocks noChangeArrowheads="1"/>
          </p:cNvSpPr>
          <p:nvPr/>
        </p:nvSpPr>
        <p:spPr bwMode="auto">
          <a:xfrm>
            <a:off x="1066800" y="762000"/>
            <a:ext cx="5791200" cy="246063"/>
          </a:xfrm>
          <a:prstGeom prst="rect">
            <a:avLst/>
          </a:prstGeom>
          <a:noFill/>
          <a:ln w="9525">
            <a:noFill/>
            <a:miter lim="800000"/>
            <a:headEnd/>
            <a:tailEnd/>
          </a:ln>
        </p:spPr>
        <p:txBody>
          <a:bodyPr>
            <a:prstTxWarp prst="textNoShape">
              <a:avLst/>
            </a:prstTxWarp>
            <a:spAutoFit/>
          </a:bodyPr>
          <a:lstStyle/>
          <a:p>
            <a:pPr>
              <a:spcBef>
                <a:spcPct val="50000"/>
              </a:spcBef>
            </a:pPr>
            <a:r>
              <a:rPr lang="it-IT" sz="1000" b="1">
                <a:solidFill>
                  <a:srgbClr val="80060D"/>
                </a:solidFill>
                <a:latin typeface="Verdana" pitchFamily="-112" charset="0"/>
              </a:rPr>
              <a:t>4.Metodo Ganimede</a:t>
            </a:r>
            <a:r>
              <a:rPr lang="it-IT" sz="1000" b="1" baseline="30000">
                <a:solidFill>
                  <a:srgbClr val="80060D"/>
                </a:solidFill>
                <a:latin typeface="Verdana" pitchFamily="-112" charset="0"/>
              </a:rPr>
              <a:t>®</a:t>
            </a:r>
          </a:p>
        </p:txBody>
      </p:sp>
      <p:sp>
        <p:nvSpPr>
          <p:cNvPr id="56323" name="Text Box 1030"/>
          <p:cNvSpPr txBox="1">
            <a:spLocks noChangeArrowheads="1"/>
          </p:cNvSpPr>
          <p:nvPr/>
        </p:nvSpPr>
        <p:spPr bwMode="auto">
          <a:xfrm>
            <a:off x="304800" y="1279525"/>
            <a:ext cx="6248400" cy="325438"/>
          </a:xfrm>
          <a:prstGeom prst="rect">
            <a:avLst/>
          </a:prstGeom>
          <a:noFill/>
          <a:ln w="9525">
            <a:noFill/>
            <a:miter lim="800000"/>
            <a:headEnd/>
            <a:tailEnd/>
          </a:ln>
        </p:spPr>
        <p:txBody>
          <a:bodyPr>
            <a:prstTxWarp prst="textNoShape">
              <a:avLst/>
            </a:prstTxWarp>
            <a:spAutoFit/>
          </a:bodyPr>
          <a:lstStyle/>
          <a:p>
            <a:pPr>
              <a:lnSpc>
                <a:spcPts val="1800"/>
              </a:lnSpc>
              <a:spcBef>
                <a:spcPct val="50000"/>
              </a:spcBef>
            </a:pPr>
            <a:r>
              <a:rPr lang="it-IT" sz="1600" b="1">
                <a:solidFill>
                  <a:srgbClr val="80060D"/>
                </a:solidFill>
                <a:latin typeface="Verdana" pitchFamily="-112" charset="0"/>
              </a:rPr>
              <a:t>Sonda de seguridad “Top Level”</a:t>
            </a:r>
          </a:p>
        </p:txBody>
      </p:sp>
      <p:sp>
        <p:nvSpPr>
          <p:cNvPr id="56324" name="Text Box 1031"/>
          <p:cNvSpPr>
            <a:spLocks noGrp="1" noChangeArrowheads="1"/>
          </p:cNvSpPr>
          <p:nvPr>
            <p:ph type="ctrTitle"/>
          </p:nvPr>
        </p:nvSpPr>
        <p:spPr>
          <a:xfrm>
            <a:off x="304800" y="4800600"/>
            <a:ext cx="8686800" cy="914400"/>
          </a:xfrm>
        </p:spPr>
        <p:txBody>
          <a:bodyPr lIns="91440" tIns="45720" rIns="91440" bIns="45720" anchor="t"/>
          <a:lstStyle/>
          <a:p>
            <a:pPr algn="l">
              <a:lnSpc>
                <a:spcPct val="150000"/>
              </a:lnSpc>
            </a:pPr>
            <a:r>
              <a:rPr lang="it-IT" sz="1000" smtClean="0">
                <a:solidFill>
                  <a:schemeClr val="bg2"/>
                </a:solidFill>
                <a:latin typeface="Verdana" pitchFamily="-112" charset="0"/>
              </a:rPr>
              <a:t>Los fermentadores Ganimede pueden llevar la sonda Top Level que ejerce la doble función de indicar el nivel máximo en fase de llenado y evitar reboses indeseados durante la fase de fermentación. En el primer caso la sonda hace de nivel de carga, en el segundo interviene abriendo instantáneamente los bypass y provocando un inmediato descenso de aproximadamente 1 metro del nivel cuando éste supere el establecido, permitiendo de esta manera aprovechar al máximo el nivel de llenado.</a:t>
            </a:r>
          </a:p>
        </p:txBody>
      </p:sp>
      <p:sp>
        <p:nvSpPr>
          <p:cNvPr id="56325" name="Text Box 1034"/>
          <p:cNvSpPr txBox="1">
            <a:spLocks noChangeArrowheads="1"/>
          </p:cNvSpPr>
          <p:nvPr/>
        </p:nvSpPr>
        <p:spPr bwMode="auto">
          <a:xfrm>
            <a:off x="381000" y="6461125"/>
            <a:ext cx="457200" cy="244475"/>
          </a:xfrm>
          <a:prstGeom prst="rect">
            <a:avLst/>
          </a:prstGeom>
          <a:noFill/>
          <a:ln w="9525">
            <a:noFill/>
            <a:miter lim="800000"/>
            <a:headEnd/>
            <a:tailEnd/>
          </a:ln>
        </p:spPr>
        <p:txBody>
          <a:bodyPr>
            <a:prstTxWarp prst="textNoShape">
              <a:avLst/>
            </a:prstTxWarp>
            <a:spAutoFit/>
          </a:bodyPr>
          <a:lstStyle/>
          <a:p>
            <a:pPr>
              <a:spcBef>
                <a:spcPct val="50000"/>
              </a:spcBef>
            </a:pPr>
            <a:fld id="{4F5E8432-DFD5-7348-8FA6-3B585D0E1BEC}" type="slidenum">
              <a:rPr lang="it-IT" sz="1000" b="1">
                <a:solidFill>
                  <a:srgbClr val="80060D"/>
                </a:solidFill>
                <a:latin typeface="Verdana" pitchFamily="-112" charset="0"/>
              </a:rPr>
              <a:pPr>
                <a:spcBef>
                  <a:spcPct val="50000"/>
                </a:spcBef>
              </a:pPr>
              <a:t>21</a:t>
            </a:fld>
            <a:endParaRPr lang="it-IT" sz="1200" b="1">
              <a:solidFill>
                <a:srgbClr val="80060D"/>
              </a:solidFill>
              <a:latin typeface="Verdana" pitchFamily="-112" charset="0"/>
            </a:endParaRPr>
          </a:p>
        </p:txBody>
      </p:sp>
      <p:pic>
        <p:nvPicPr>
          <p:cNvPr id="56326" name="Immagine 10" descr="GANIMEDEbrochure2011-10.jpg"/>
          <p:cNvPicPr>
            <a:picLocks noChangeAspect="1"/>
          </p:cNvPicPr>
          <p:nvPr/>
        </p:nvPicPr>
        <p:blipFill>
          <a:blip r:embed="rId3"/>
          <a:srcRect/>
          <a:stretch>
            <a:fillRect/>
          </a:stretch>
        </p:blipFill>
        <p:spPr bwMode="auto">
          <a:xfrm>
            <a:off x="0" y="1844675"/>
            <a:ext cx="9144000" cy="2727325"/>
          </a:xfrm>
          <a:prstGeom prst="rect">
            <a:avLst/>
          </a:prstGeom>
          <a:noFill/>
          <a:ln w="9525">
            <a:noFill/>
            <a:miter lim="800000"/>
            <a:headEnd/>
            <a:tailEnd/>
          </a:ln>
        </p:spPr>
      </p:pic>
      <p:sp>
        <p:nvSpPr>
          <p:cNvPr id="56327" name="CasellaDiTesto 11"/>
          <p:cNvSpPr txBox="1">
            <a:spLocks noChangeArrowheads="1"/>
          </p:cNvSpPr>
          <p:nvPr/>
        </p:nvSpPr>
        <p:spPr bwMode="auto">
          <a:xfrm>
            <a:off x="5746750" y="2857500"/>
            <a:ext cx="2152650" cy="307975"/>
          </a:xfrm>
          <a:prstGeom prst="rect">
            <a:avLst/>
          </a:prstGeom>
          <a:solidFill>
            <a:schemeClr val="bg1"/>
          </a:solidFill>
          <a:ln w="9525">
            <a:noFill/>
            <a:miter lim="800000"/>
            <a:headEnd/>
            <a:tailEnd/>
          </a:ln>
        </p:spPr>
        <p:txBody>
          <a:bodyPr>
            <a:prstTxWarp prst="textNoShape">
              <a:avLst/>
            </a:prstTxWarp>
            <a:spAutoFit/>
          </a:bodyPr>
          <a:lstStyle/>
          <a:p>
            <a:pPr algn="r"/>
            <a:r>
              <a:rPr lang="it-IT" sz="1400" b="1">
                <a:latin typeface="Verdana" pitchFamily="-112" charset="0"/>
                <a:ea typeface="Verdana" pitchFamily="-112" charset="0"/>
                <a:cs typeface="Verdana" pitchFamily="-112" charset="0"/>
              </a:rPr>
              <a:t>Sonda de seguridad</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8370" name="Text Box 1029"/>
          <p:cNvSpPr txBox="1">
            <a:spLocks noChangeArrowheads="1"/>
          </p:cNvSpPr>
          <p:nvPr/>
        </p:nvSpPr>
        <p:spPr bwMode="auto">
          <a:xfrm>
            <a:off x="1066800" y="762000"/>
            <a:ext cx="5791200" cy="246063"/>
          </a:xfrm>
          <a:prstGeom prst="rect">
            <a:avLst/>
          </a:prstGeom>
          <a:noFill/>
          <a:ln w="9525">
            <a:noFill/>
            <a:miter lim="800000"/>
            <a:headEnd/>
            <a:tailEnd/>
          </a:ln>
        </p:spPr>
        <p:txBody>
          <a:bodyPr>
            <a:prstTxWarp prst="textNoShape">
              <a:avLst/>
            </a:prstTxWarp>
            <a:spAutoFit/>
          </a:bodyPr>
          <a:lstStyle/>
          <a:p>
            <a:pPr>
              <a:spcBef>
                <a:spcPct val="50000"/>
              </a:spcBef>
            </a:pPr>
            <a:r>
              <a:rPr lang="it-IT" sz="1000" b="1">
                <a:solidFill>
                  <a:srgbClr val="80060D"/>
                </a:solidFill>
                <a:latin typeface="Verdana" pitchFamily="-112" charset="0"/>
              </a:rPr>
              <a:t>4.Metodo Ganimede</a:t>
            </a:r>
            <a:r>
              <a:rPr lang="it-IT" sz="1000" b="1" baseline="30000">
                <a:solidFill>
                  <a:srgbClr val="80060D"/>
                </a:solidFill>
                <a:latin typeface="Verdana" pitchFamily="-112" charset="0"/>
              </a:rPr>
              <a:t>®</a:t>
            </a:r>
          </a:p>
        </p:txBody>
      </p:sp>
      <p:sp>
        <p:nvSpPr>
          <p:cNvPr id="58371" name="Text Box 1030"/>
          <p:cNvSpPr txBox="1">
            <a:spLocks noChangeArrowheads="1"/>
          </p:cNvSpPr>
          <p:nvPr/>
        </p:nvSpPr>
        <p:spPr bwMode="auto">
          <a:xfrm>
            <a:off x="304800" y="1279525"/>
            <a:ext cx="7467600" cy="325438"/>
          </a:xfrm>
          <a:prstGeom prst="rect">
            <a:avLst/>
          </a:prstGeom>
          <a:noFill/>
          <a:ln w="9525">
            <a:noFill/>
            <a:miter lim="800000"/>
            <a:headEnd/>
            <a:tailEnd/>
          </a:ln>
        </p:spPr>
        <p:txBody>
          <a:bodyPr>
            <a:prstTxWarp prst="textNoShape">
              <a:avLst/>
            </a:prstTxWarp>
            <a:spAutoFit/>
          </a:bodyPr>
          <a:lstStyle/>
          <a:p>
            <a:pPr>
              <a:lnSpc>
                <a:spcPts val="1800"/>
              </a:lnSpc>
              <a:spcBef>
                <a:spcPct val="50000"/>
              </a:spcBef>
            </a:pPr>
            <a:r>
              <a:rPr lang="it-IT" sz="1600" b="1">
                <a:solidFill>
                  <a:srgbClr val="80060D"/>
                </a:solidFill>
                <a:latin typeface="Verdana" pitchFamily="-112" charset="0"/>
              </a:rPr>
              <a:t>Almacenamiento flexible del vino con opción “siempre lleno”</a:t>
            </a:r>
          </a:p>
        </p:txBody>
      </p:sp>
      <p:sp>
        <p:nvSpPr>
          <p:cNvPr id="58372" name="Text Box 1031"/>
          <p:cNvSpPr>
            <a:spLocks noGrp="1" noChangeArrowheads="1"/>
          </p:cNvSpPr>
          <p:nvPr>
            <p:ph type="ctrTitle"/>
          </p:nvPr>
        </p:nvSpPr>
        <p:spPr>
          <a:xfrm>
            <a:off x="304800" y="1981200"/>
            <a:ext cx="2209800" cy="3657600"/>
          </a:xfrm>
        </p:spPr>
        <p:txBody>
          <a:bodyPr lIns="91440" tIns="45720" rIns="91440" bIns="45720" anchor="t"/>
          <a:lstStyle/>
          <a:p>
            <a:pPr algn="l"/>
            <a:r>
              <a:rPr lang="it-IT" sz="1000" smtClean="0">
                <a:solidFill>
                  <a:schemeClr val="bg2"/>
                </a:solidFill>
                <a:latin typeface="Verdana" pitchFamily="-112" charset="0"/>
              </a:rPr>
              <a:t>La opción “siempre lleno” permite aprovechar el volumen disponible debajo del diafragma, con la técnica del desplazamiento del líquido con inyección de gas inerte. Una vez terminado de llenar el Ganimede® para el almacenamiento, se cierran los bypass y se inyecta bajo el diafragma el gas neutro, por medio de la válvula a tal efecto.</a:t>
            </a:r>
            <a:br>
              <a:rPr lang="it-IT" sz="1000" smtClean="0">
                <a:solidFill>
                  <a:schemeClr val="bg2"/>
                </a:solidFill>
                <a:latin typeface="Verdana" pitchFamily="-112" charset="0"/>
              </a:rPr>
            </a:br>
            <a:r>
              <a:rPr lang="it-IT" sz="1000" smtClean="0">
                <a:solidFill>
                  <a:schemeClr val="bg2"/>
                </a:solidFill>
                <a:latin typeface="Verdana" pitchFamily="-112" charset="0"/>
              </a:rPr>
              <a:t>El gas introducido hace que suba el nivel del vino hasta que, al empujar fuera todo el aire presente, alcance el nivel preestablecido en la boca superior. De esta manera se puede proteger y salvaguardar el vino en función de las necesidades.</a:t>
            </a:r>
          </a:p>
        </p:txBody>
      </p:sp>
      <p:sp>
        <p:nvSpPr>
          <p:cNvPr id="58373" name="Text Box 1034"/>
          <p:cNvSpPr txBox="1">
            <a:spLocks noChangeArrowheads="1"/>
          </p:cNvSpPr>
          <p:nvPr/>
        </p:nvSpPr>
        <p:spPr bwMode="auto">
          <a:xfrm>
            <a:off x="381000" y="6461125"/>
            <a:ext cx="457200" cy="244475"/>
          </a:xfrm>
          <a:prstGeom prst="rect">
            <a:avLst/>
          </a:prstGeom>
          <a:noFill/>
          <a:ln w="9525">
            <a:noFill/>
            <a:miter lim="800000"/>
            <a:headEnd/>
            <a:tailEnd/>
          </a:ln>
        </p:spPr>
        <p:txBody>
          <a:bodyPr>
            <a:prstTxWarp prst="textNoShape">
              <a:avLst/>
            </a:prstTxWarp>
            <a:spAutoFit/>
          </a:bodyPr>
          <a:lstStyle/>
          <a:p>
            <a:pPr>
              <a:spcBef>
                <a:spcPct val="50000"/>
              </a:spcBef>
            </a:pPr>
            <a:fld id="{307686A6-5EB5-D749-B79F-BB3C599AABAA}" type="slidenum">
              <a:rPr lang="it-IT" sz="1000" b="1">
                <a:solidFill>
                  <a:srgbClr val="80060D"/>
                </a:solidFill>
                <a:latin typeface="Verdana" pitchFamily="-112" charset="0"/>
              </a:rPr>
              <a:pPr>
                <a:spcBef>
                  <a:spcPct val="50000"/>
                </a:spcBef>
              </a:pPr>
              <a:t>22</a:t>
            </a:fld>
            <a:endParaRPr lang="it-IT" sz="1200" b="1">
              <a:solidFill>
                <a:srgbClr val="80060D"/>
              </a:solidFill>
              <a:latin typeface="Verdana" pitchFamily="-112" charset="0"/>
            </a:endParaRPr>
          </a:p>
        </p:txBody>
      </p:sp>
      <p:pic>
        <p:nvPicPr>
          <p:cNvPr id="58374" name="Immagine 10" descr="GANIMEDEbrochure2011-10b.jpg"/>
          <p:cNvPicPr>
            <a:picLocks noChangeAspect="1"/>
          </p:cNvPicPr>
          <p:nvPr/>
        </p:nvPicPr>
        <p:blipFill>
          <a:blip r:embed="rId3"/>
          <a:srcRect/>
          <a:stretch>
            <a:fillRect/>
          </a:stretch>
        </p:blipFill>
        <p:spPr bwMode="auto">
          <a:xfrm>
            <a:off x="3052763" y="1752600"/>
            <a:ext cx="5938837" cy="4171950"/>
          </a:xfrm>
          <a:prstGeom prst="rect">
            <a:avLst/>
          </a:prstGeom>
          <a:noFill/>
          <a:ln w="9525">
            <a:noFill/>
            <a:miter lim="800000"/>
            <a:headEnd/>
            <a:tailEnd/>
          </a:ln>
        </p:spPr>
      </p:pic>
      <p:sp>
        <p:nvSpPr>
          <p:cNvPr id="58375" name="CasellaDiTesto 11"/>
          <p:cNvSpPr txBox="1">
            <a:spLocks noChangeArrowheads="1"/>
          </p:cNvSpPr>
          <p:nvPr/>
        </p:nvSpPr>
        <p:spPr bwMode="auto">
          <a:xfrm>
            <a:off x="2895600" y="1981200"/>
            <a:ext cx="1295400" cy="554038"/>
          </a:xfrm>
          <a:prstGeom prst="rect">
            <a:avLst/>
          </a:prstGeom>
          <a:solidFill>
            <a:schemeClr val="bg1"/>
          </a:solidFill>
          <a:ln w="9525">
            <a:noFill/>
            <a:miter lim="800000"/>
            <a:headEnd/>
            <a:tailEnd/>
          </a:ln>
        </p:spPr>
        <p:txBody>
          <a:bodyPr>
            <a:prstTxWarp prst="textNoShape">
              <a:avLst/>
            </a:prstTxWarp>
            <a:spAutoFit/>
          </a:bodyPr>
          <a:lstStyle/>
          <a:p>
            <a:r>
              <a:rPr lang="it-IT" sz="1000" b="1">
                <a:latin typeface="Verdana" pitchFamily="-112" charset="0"/>
                <a:ea typeface="Verdana" pitchFamily="-112" charset="0"/>
                <a:cs typeface="Verdana" pitchFamily="-112" charset="0"/>
              </a:rPr>
              <a:t>Abrir la válvula de desaire superior</a:t>
            </a:r>
          </a:p>
        </p:txBody>
      </p:sp>
      <p:sp>
        <p:nvSpPr>
          <p:cNvPr id="58376" name="CasellaDiTesto 12"/>
          <p:cNvSpPr txBox="1">
            <a:spLocks noChangeArrowheads="1"/>
          </p:cNvSpPr>
          <p:nvPr/>
        </p:nvSpPr>
        <p:spPr bwMode="auto">
          <a:xfrm>
            <a:off x="3429000" y="3257550"/>
            <a:ext cx="762000" cy="400050"/>
          </a:xfrm>
          <a:prstGeom prst="rect">
            <a:avLst/>
          </a:prstGeom>
          <a:solidFill>
            <a:schemeClr val="bg1"/>
          </a:solidFill>
          <a:ln w="9525">
            <a:noFill/>
            <a:miter lim="800000"/>
            <a:headEnd/>
            <a:tailEnd/>
          </a:ln>
        </p:spPr>
        <p:txBody>
          <a:bodyPr>
            <a:prstTxWarp prst="textNoShape">
              <a:avLst/>
            </a:prstTxWarp>
            <a:spAutoFit/>
          </a:bodyPr>
          <a:lstStyle/>
          <a:p>
            <a:r>
              <a:rPr lang="it-IT" sz="1000" b="1">
                <a:latin typeface="Verdana" pitchFamily="-112" charset="0"/>
                <a:ea typeface="Verdana" pitchFamily="-112" charset="0"/>
                <a:cs typeface="Verdana" pitchFamily="-112" charset="0"/>
              </a:rPr>
              <a:t>Bypass abierto</a:t>
            </a:r>
          </a:p>
        </p:txBody>
      </p:sp>
      <p:sp>
        <p:nvSpPr>
          <p:cNvPr id="58377" name="CasellaDiTesto 14"/>
          <p:cNvSpPr txBox="1">
            <a:spLocks noChangeArrowheads="1"/>
          </p:cNvSpPr>
          <p:nvPr/>
        </p:nvSpPr>
        <p:spPr bwMode="auto">
          <a:xfrm>
            <a:off x="5715000" y="1960563"/>
            <a:ext cx="1371600" cy="554037"/>
          </a:xfrm>
          <a:prstGeom prst="rect">
            <a:avLst/>
          </a:prstGeom>
          <a:solidFill>
            <a:schemeClr val="bg1"/>
          </a:solidFill>
          <a:ln w="9525">
            <a:noFill/>
            <a:miter lim="800000"/>
            <a:headEnd/>
            <a:tailEnd/>
          </a:ln>
        </p:spPr>
        <p:txBody>
          <a:bodyPr>
            <a:prstTxWarp prst="textNoShape">
              <a:avLst/>
            </a:prstTxWarp>
            <a:spAutoFit/>
          </a:bodyPr>
          <a:lstStyle/>
          <a:p>
            <a:r>
              <a:rPr lang="it-IT" sz="1000" b="1">
                <a:latin typeface="Verdana" pitchFamily="-112" charset="0"/>
                <a:ea typeface="Verdana" pitchFamily="-112" charset="0"/>
                <a:cs typeface="Verdana" pitchFamily="-112" charset="0"/>
              </a:rPr>
              <a:t>Cerrar la válvula de desaire superior</a:t>
            </a:r>
          </a:p>
        </p:txBody>
      </p:sp>
      <p:sp>
        <p:nvSpPr>
          <p:cNvPr id="58378" name="CasellaDiTesto 15"/>
          <p:cNvSpPr txBox="1">
            <a:spLocks noChangeArrowheads="1"/>
          </p:cNvSpPr>
          <p:nvPr/>
        </p:nvSpPr>
        <p:spPr bwMode="auto">
          <a:xfrm>
            <a:off x="6324600" y="3257550"/>
            <a:ext cx="762000" cy="400050"/>
          </a:xfrm>
          <a:prstGeom prst="rect">
            <a:avLst/>
          </a:prstGeom>
          <a:solidFill>
            <a:schemeClr val="bg1"/>
          </a:solidFill>
          <a:ln w="9525">
            <a:noFill/>
            <a:miter lim="800000"/>
            <a:headEnd/>
            <a:tailEnd/>
          </a:ln>
        </p:spPr>
        <p:txBody>
          <a:bodyPr>
            <a:prstTxWarp prst="textNoShape">
              <a:avLst/>
            </a:prstTxWarp>
            <a:spAutoFit/>
          </a:bodyPr>
          <a:lstStyle/>
          <a:p>
            <a:r>
              <a:rPr lang="it-IT" sz="1000" b="1">
                <a:latin typeface="Verdana" pitchFamily="-112" charset="0"/>
                <a:ea typeface="Verdana" pitchFamily="-112" charset="0"/>
                <a:cs typeface="Verdana" pitchFamily="-112" charset="0"/>
              </a:rPr>
              <a:t>Bypass cerrado</a:t>
            </a:r>
          </a:p>
        </p:txBody>
      </p:sp>
      <p:sp>
        <p:nvSpPr>
          <p:cNvPr id="58379" name="CasellaDiTesto 16"/>
          <p:cNvSpPr txBox="1">
            <a:spLocks noChangeArrowheads="1"/>
          </p:cNvSpPr>
          <p:nvPr/>
        </p:nvSpPr>
        <p:spPr bwMode="auto">
          <a:xfrm>
            <a:off x="6172200" y="3962400"/>
            <a:ext cx="1066800" cy="400050"/>
          </a:xfrm>
          <a:prstGeom prst="rect">
            <a:avLst/>
          </a:prstGeom>
          <a:solidFill>
            <a:schemeClr val="bg1"/>
          </a:solidFill>
          <a:ln w="9525">
            <a:noFill/>
            <a:miter lim="800000"/>
            <a:headEnd/>
            <a:tailEnd/>
          </a:ln>
        </p:spPr>
        <p:txBody>
          <a:bodyPr>
            <a:prstTxWarp prst="textNoShape">
              <a:avLst/>
            </a:prstTxWarp>
            <a:spAutoFit/>
          </a:bodyPr>
          <a:lstStyle/>
          <a:p>
            <a:r>
              <a:rPr lang="it-IT" sz="1000" b="1">
                <a:latin typeface="Verdana" pitchFamily="-112" charset="0"/>
                <a:ea typeface="Verdana" pitchFamily="-112" charset="0"/>
                <a:cs typeface="Verdana" pitchFamily="-112" charset="0"/>
              </a:rPr>
              <a:t>Inyectar gas neutro</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0418" name="Text Box 1029"/>
          <p:cNvSpPr txBox="1">
            <a:spLocks noChangeArrowheads="1"/>
          </p:cNvSpPr>
          <p:nvPr/>
        </p:nvSpPr>
        <p:spPr bwMode="auto">
          <a:xfrm>
            <a:off x="1066800" y="762000"/>
            <a:ext cx="5791200" cy="246063"/>
          </a:xfrm>
          <a:prstGeom prst="rect">
            <a:avLst/>
          </a:prstGeom>
          <a:noFill/>
          <a:ln w="9525">
            <a:noFill/>
            <a:miter lim="800000"/>
            <a:headEnd/>
            <a:tailEnd/>
          </a:ln>
        </p:spPr>
        <p:txBody>
          <a:bodyPr>
            <a:prstTxWarp prst="textNoShape">
              <a:avLst/>
            </a:prstTxWarp>
            <a:spAutoFit/>
          </a:bodyPr>
          <a:lstStyle/>
          <a:p>
            <a:pPr>
              <a:spcBef>
                <a:spcPct val="50000"/>
              </a:spcBef>
            </a:pPr>
            <a:r>
              <a:rPr lang="it-IT" sz="1000" b="1">
                <a:solidFill>
                  <a:srgbClr val="80060D"/>
                </a:solidFill>
                <a:latin typeface="Verdana" pitchFamily="-112" charset="0"/>
              </a:rPr>
              <a:t>4.Metodo Ganimede</a:t>
            </a:r>
            <a:r>
              <a:rPr lang="it-IT" sz="1000" b="1" baseline="30000">
                <a:solidFill>
                  <a:srgbClr val="80060D"/>
                </a:solidFill>
                <a:latin typeface="Verdana" pitchFamily="-112" charset="0"/>
              </a:rPr>
              <a:t>®</a:t>
            </a:r>
          </a:p>
        </p:txBody>
      </p:sp>
      <p:sp>
        <p:nvSpPr>
          <p:cNvPr id="60419" name="Text Box 1030"/>
          <p:cNvSpPr txBox="1">
            <a:spLocks noChangeArrowheads="1"/>
          </p:cNvSpPr>
          <p:nvPr/>
        </p:nvSpPr>
        <p:spPr bwMode="auto">
          <a:xfrm>
            <a:off x="304800" y="1279525"/>
            <a:ext cx="6248400" cy="325438"/>
          </a:xfrm>
          <a:prstGeom prst="rect">
            <a:avLst/>
          </a:prstGeom>
          <a:noFill/>
          <a:ln w="9525">
            <a:noFill/>
            <a:miter lim="800000"/>
            <a:headEnd/>
            <a:tailEnd/>
          </a:ln>
        </p:spPr>
        <p:txBody>
          <a:bodyPr>
            <a:prstTxWarp prst="textNoShape">
              <a:avLst/>
            </a:prstTxWarp>
            <a:spAutoFit/>
          </a:bodyPr>
          <a:lstStyle/>
          <a:p>
            <a:pPr>
              <a:lnSpc>
                <a:spcPts val="1800"/>
              </a:lnSpc>
              <a:spcBef>
                <a:spcPct val="50000"/>
              </a:spcBef>
            </a:pPr>
            <a:r>
              <a:rPr lang="it-IT" sz="1600" b="1">
                <a:solidFill>
                  <a:srgbClr val="80060D"/>
                </a:solidFill>
                <a:latin typeface="Verdana" pitchFamily="-112" charset="0"/>
              </a:rPr>
              <a:t>Lavado</a:t>
            </a:r>
          </a:p>
        </p:txBody>
      </p:sp>
      <p:sp>
        <p:nvSpPr>
          <p:cNvPr id="60420" name="Text Box 1031"/>
          <p:cNvSpPr>
            <a:spLocks noGrp="1" noChangeArrowheads="1"/>
          </p:cNvSpPr>
          <p:nvPr>
            <p:ph type="ctrTitle"/>
          </p:nvPr>
        </p:nvSpPr>
        <p:spPr>
          <a:xfrm>
            <a:off x="304800" y="4953000"/>
            <a:ext cx="8686800" cy="1447800"/>
          </a:xfrm>
        </p:spPr>
        <p:txBody>
          <a:bodyPr lIns="91440" tIns="45720" rIns="91440" bIns="45720" anchor="t"/>
          <a:lstStyle/>
          <a:p>
            <a:pPr algn="l"/>
            <a:r>
              <a:rPr lang="it-IT" sz="1000" smtClean="0">
                <a:solidFill>
                  <a:schemeClr val="bg2"/>
                </a:solidFill>
                <a:latin typeface="Verdana" pitchFamily="-112" charset="0"/>
              </a:rPr>
              <a:t>Habiendo terminado el vaciado, Ganimede® se presenta relativamente limpio y en ausencia de residuos. Para un lavado a fondo de Ganimede® se procede con operaciones prácticas y eficaces.</a:t>
            </a:r>
            <a:br>
              <a:rPr lang="it-IT" sz="1000" smtClean="0">
                <a:solidFill>
                  <a:schemeClr val="bg2"/>
                </a:solidFill>
                <a:latin typeface="Verdana" pitchFamily="-112" charset="0"/>
              </a:rPr>
            </a:br>
            <a:r>
              <a:rPr lang="it-IT" sz="1000" smtClean="0">
                <a:solidFill>
                  <a:schemeClr val="bg2"/>
                </a:solidFill>
                <a:latin typeface="Verdana" pitchFamily="-112" charset="0"/>
              </a:rPr>
              <a:t> </a:t>
            </a:r>
            <a:br>
              <a:rPr lang="it-IT" sz="1000" smtClean="0">
                <a:solidFill>
                  <a:schemeClr val="bg2"/>
                </a:solidFill>
                <a:latin typeface="Verdana" pitchFamily="-112" charset="0"/>
              </a:rPr>
            </a:br>
            <a:r>
              <a:rPr lang="it-IT" sz="1000" smtClean="0">
                <a:solidFill>
                  <a:schemeClr val="bg2"/>
                </a:solidFill>
                <a:latin typeface="Verdana" pitchFamily="-112" charset="0"/>
              </a:rPr>
              <a:t>El lavado del fermentador se realiza del siguiente modo:</a:t>
            </a:r>
            <a:br>
              <a:rPr lang="it-IT" sz="1000" smtClean="0">
                <a:solidFill>
                  <a:schemeClr val="bg2"/>
                </a:solidFill>
                <a:latin typeface="Verdana" pitchFamily="-112" charset="0"/>
              </a:rPr>
            </a:br>
            <a:r>
              <a:rPr lang="it-IT" sz="1000" smtClean="0">
                <a:solidFill>
                  <a:schemeClr val="bg2"/>
                </a:solidFill>
                <a:latin typeface="Verdana" pitchFamily="-112" charset="0"/>
              </a:rPr>
              <a:t>- utilizar una </a:t>
            </a:r>
            <a:r>
              <a:rPr lang="it-IT" sz="1000" b="1" smtClean="0">
                <a:solidFill>
                  <a:schemeClr val="bg2"/>
                </a:solidFill>
                <a:latin typeface="Verdana" pitchFamily="-112" charset="0"/>
              </a:rPr>
              <a:t>bola de limpieza </a:t>
            </a:r>
            <a:r>
              <a:rPr lang="it-IT" sz="1000" smtClean="0">
                <a:solidFill>
                  <a:schemeClr val="bg2"/>
                </a:solidFill>
                <a:latin typeface="Verdana" pitchFamily="-112" charset="0"/>
              </a:rPr>
              <a:t>y proceder al lavadio del fermentador como indicamos en los diseños que aportamos a continuación.</a:t>
            </a:r>
            <a:br>
              <a:rPr lang="it-IT" sz="1000" smtClean="0">
                <a:solidFill>
                  <a:schemeClr val="bg2"/>
                </a:solidFill>
                <a:latin typeface="Verdana" pitchFamily="-112" charset="0"/>
              </a:rPr>
            </a:br>
            <a:r>
              <a:rPr lang="it-IT" sz="1000" smtClean="0">
                <a:solidFill>
                  <a:schemeClr val="bg2"/>
                </a:solidFill>
                <a:latin typeface="Verdana" pitchFamily="-112" charset="0"/>
              </a:rPr>
              <a:t> </a:t>
            </a:r>
            <a:br>
              <a:rPr lang="it-IT" sz="1000" smtClean="0">
                <a:solidFill>
                  <a:schemeClr val="bg2"/>
                </a:solidFill>
                <a:latin typeface="Verdana" pitchFamily="-112" charset="0"/>
              </a:rPr>
            </a:br>
            <a:r>
              <a:rPr lang="it-IT" sz="1000" smtClean="0">
                <a:solidFill>
                  <a:schemeClr val="bg2"/>
                </a:solidFill>
                <a:latin typeface="Verdana" pitchFamily="-112" charset="0"/>
              </a:rPr>
              <a:t>En este punto Ganimede® esta listo para ser utilizado como depósito de guarda.</a:t>
            </a:r>
            <a:br>
              <a:rPr lang="it-IT" sz="1000" smtClean="0">
                <a:solidFill>
                  <a:schemeClr val="bg2"/>
                </a:solidFill>
                <a:latin typeface="Verdana" pitchFamily="-112" charset="0"/>
              </a:rPr>
            </a:br>
            <a:endParaRPr lang="it-IT" sz="1000" smtClean="0">
              <a:solidFill>
                <a:schemeClr val="bg2"/>
              </a:solidFill>
              <a:latin typeface="Verdana" pitchFamily="-112" charset="0"/>
            </a:endParaRPr>
          </a:p>
        </p:txBody>
      </p:sp>
      <p:sp>
        <p:nvSpPr>
          <p:cNvPr id="60421" name="Text Box 1034"/>
          <p:cNvSpPr txBox="1">
            <a:spLocks noChangeArrowheads="1"/>
          </p:cNvSpPr>
          <p:nvPr/>
        </p:nvSpPr>
        <p:spPr bwMode="auto">
          <a:xfrm>
            <a:off x="381000" y="6461125"/>
            <a:ext cx="457200" cy="244475"/>
          </a:xfrm>
          <a:prstGeom prst="rect">
            <a:avLst/>
          </a:prstGeom>
          <a:noFill/>
          <a:ln w="9525">
            <a:noFill/>
            <a:miter lim="800000"/>
            <a:headEnd/>
            <a:tailEnd/>
          </a:ln>
        </p:spPr>
        <p:txBody>
          <a:bodyPr>
            <a:prstTxWarp prst="textNoShape">
              <a:avLst/>
            </a:prstTxWarp>
            <a:spAutoFit/>
          </a:bodyPr>
          <a:lstStyle/>
          <a:p>
            <a:pPr>
              <a:spcBef>
                <a:spcPct val="50000"/>
              </a:spcBef>
            </a:pPr>
            <a:fld id="{B098972A-27F8-E048-B4B2-CCB093B7C230}" type="slidenum">
              <a:rPr lang="it-IT" sz="1000" b="1">
                <a:solidFill>
                  <a:srgbClr val="80060D"/>
                </a:solidFill>
                <a:latin typeface="Verdana" pitchFamily="-112" charset="0"/>
              </a:rPr>
              <a:pPr>
                <a:spcBef>
                  <a:spcPct val="50000"/>
                </a:spcBef>
              </a:pPr>
              <a:t>23</a:t>
            </a:fld>
            <a:endParaRPr lang="it-IT" sz="1200" b="1">
              <a:solidFill>
                <a:srgbClr val="80060D"/>
              </a:solidFill>
              <a:latin typeface="Verdana" pitchFamily="-112" charset="0"/>
            </a:endParaRPr>
          </a:p>
        </p:txBody>
      </p:sp>
      <p:pic>
        <p:nvPicPr>
          <p:cNvPr id="60422" name="Picture 2" descr="Washing"/>
          <p:cNvPicPr>
            <a:picLocks noChangeAspect="1" noChangeArrowheads="1"/>
          </p:cNvPicPr>
          <p:nvPr/>
        </p:nvPicPr>
        <p:blipFill>
          <a:blip r:embed="rId3"/>
          <a:srcRect/>
          <a:stretch>
            <a:fillRect/>
          </a:stretch>
        </p:blipFill>
        <p:spPr bwMode="auto">
          <a:xfrm>
            <a:off x="304800" y="1752600"/>
            <a:ext cx="8418513" cy="3200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62466" name="Rectangle 1026"/>
          <p:cNvSpPr>
            <a:spLocks noGrp="1" noChangeArrowheads="1"/>
          </p:cNvSpPr>
          <p:nvPr>
            <p:ph type="title"/>
          </p:nvPr>
        </p:nvSpPr>
        <p:spPr>
          <a:xfrm>
            <a:off x="2971800" y="3800475"/>
            <a:ext cx="6019800" cy="1163638"/>
          </a:xfrm>
        </p:spPr>
        <p:txBody>
          <a:bodyPr lIns="91440" tIns="45720" rIns="91440" bIns="45720"/>
          <a:lstStyle/>
          <a:p>
            <a:pPr algn="l" eaLnBrk="1" hangingPunct="1">
              <a:lnSpc>
                <a:spcPct val="101000"/>
              </a:lnSpc>
              <a:buSzPct val="290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ES" sz="2400" b="1">
                <a:solidFill>
                  <a:srgbClr val="80060D"/>
                </a:solidFill>
                <a:latin typeface="Verdana" pitchFamily="-112" charset="0"/>
                <a:ea typeface="Times New Roman" pitchFamily="-112" charset="0"/>
                <a:cs typeface="Times New Roman" pitchFamily="-112" charset="0"/>
              </a:rPr>
              <a:t>5.Uso del Oxígeno y otros Gases Técnicos en la vinificación. </a:t>
            </a:r>
            <a:br>
              <a:rPr lang="es-ES" sz="2400" b="1">
                <a:solidFill>
                  <a:srgbClr val="80060D"/>
                </a:solidFill>
                <a:latin typeface="Verdana" pitchFamily="-112" charset="0"/>
                <a:ea typeface="Times New Roman" pitchFamily="-112" charset="0"/>
                <a:cs typeface="Times New Roman" pitchFamily="-112" charset="0"/>
              </a:rPr>
            </a:br>
            <a:r>
              <a:rPr lang="es-ES" sz="1800" b="1">
                <a:latin typeface="Verdana" pitchFamily="-112" charset="0"/>
                <a:ea typeface="Times New Roman" pitchFamily="-112" charset="0"/>
                <a:cs typeface="Times New Roman" pitchFamily="-112" charset="0"/>
              </a:rPr>
              <a:t>De la teoría empírica a la práctica científica. </a:t>
            </a:r>
            <a:r>
              <a:rPr lang="es-ES" sz="1800" b="1">
                <a:solidFill>
                  <a:srgbClr val="80060D"/>
                </a:solidFill>
                <a:latin typeface="Verdana" pitchFamily="-112" charset="0"/>
                <a:ea typeface="Times New Roman" pitchFamily="-112" charset="0"/>
                <a:cs typeface="Times New Roman" pitchFamily="-112" charset="0"/>
              </a:rPr>
              <a:t/>
            </a:r>
            <a:br>
              <a:rPr lang="es-ES" sz="1800" b="1">
                <a:solidFill>
                  <a:srgbClr val="80060D"/>
                </a:solidFill>
                <a:latin typeface="Verdana" pitchFamily="-112" charset="0"/>
                <a:ea typeface="Times New Roman" pitchFamily="-112" charset="0"/>
                <a:cs typeface="Times New Roman" pitchFamily="-112" charset="0"/>
              </a:rPr>
            </a:br>
            <a:endParaRPr lang="en-GB" sz="1800">
              <a:latin typeface="Verdana" pitchFamily="-112" charset="0"/>
            </a:endParaRPr>
          </a:p>
        </p:txBody>
      </p:sp>
      <p:sp>
        <p:nvSpPr>
          <p:cNvPr id="62467" name="Text Box 1027"/>
          <p:cNvSpPr txBox="1">
            <a:spLocks noChangeArrowheads="1"/>
          </p:cNvSpPr>
          <p:nvPr/>
        </p:nvSpPr>
        <p:spPr bwMode="auto">
          <a:xfrm>
            <a:off x="381000" y="6308725"/>
            <a:ext cx="457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2A1D097E-4809-1B45-B21D-AB19F3794F0F}" type="slidenum">
              <a:rPr lang="en-GB" sz="1000" b="1">
                <a:solidFill>
                  <a:srgbClr val="80060D"/>
                </a:solidFill>
                <a:latin typeface="Verdana" pitchFamily="-112" charset="0"/>
              </a:rPr>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24</a:t>
            </a:fld>
            <a:endParaRPr lang="en-GB" sz="1000" b="1">
              <a:solidFill>
                <a:srgbClr val="80060D"/>
              </a:solidFill>
              <a:latin typeface="Verdana" pitchFamily="-112" charset="0"/>
            </a:endParaRPr>
          </a:p>
        </p:txBody>
      </p:sp>
    </p:spTree>
  </p:cSld>
  <p:clrMapOvr>
    <a:masterClrMapping/>
  </p:clrMapOvr>
  <p:transition spd="med"/>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64514" name="Text Box 1026"/>
          <p:cNvSpPr txBox="1">
            <a:spLocks noChangeArrowheads="1"/>
          </p:cNvSpPr>
          <p:nvPr/>
        </p:nvSpPr>
        <p:spPr bwMode="auto">
          <a:xfrm>
            <a:off x="304800" y="1279525"/>
            <a:ext cx="6248400" cy="320675"/>
          </a:xfrm>
          <a:prstGeom prst="rect">
            <a:avLst/>
          </a:prstGeom>
          <a:noFill/>
          <a:ln w="9525">
            <a:noFill/>
            <a:miter lim="800000"/>
            <a:headEnd/>
            <a:tailEnd/>
          </a:ln>
        </p:spPr>
        <p:txBody>
          <a:bodyPr lIns="90000" tIns="46800" rIns="90000" bIns="46800">
            <a:prstTxWarp prst="textNoShape">
              <a:avLst/>
            </a:prstTxWarp>
            <a:spAutoFit/>
          </a:bodyPr>
          <a:lstStyle/>
          <a:p>
            <a:pPr>
              <a:lnSpc>
                <a:spcPts val="1800"/>
              </a:lnSpc>
              <a:spcBef>
                <a:spcPts val="913"/>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CL" sz="1600" b="1">
                <a:solidFill>
                  <a:srgbClr val="80060D"/>
                </a:solidFill>
                <a:latin typeface="Verdana" pitchFamily="-112" charset="0"/>
              </a:rPr>
              <a:t>Uso de gases técnicos en la vinificación.</a:t>
            </a:r>
            <a:endParaRPr lang="en-GB" sz="1600" b="1">
              <a:solidFill>
                <a:srgbClr val="80060D"/>
              </a:solidFill>
              <a:latin typeface="Verdana" pitchFamily="-112" charset="0"/>
            </a:endParaRPr>
          </a:p>
        </p:txBody>
      </p:sp>
      <p:sp>
        <p:nvSpPr>
          <p:cNvPr id="64515" name="Text Box 1027"/>
          <p:cNvSpPr txBox="1">
            <a:spLocks noChangeArrowheads="1"/>
          </p:cNvSpPr>
          <p:nvPr/>
        </p:nvSpPr>
        <p:spPr bwMode="auto">
          <a:xfrm>
            <a:off x="1143000" y="2133600"/>
            <a:ext cx="7696200" cy="4124325"/>
          </a:xfrm>
          <a:prstGeom prst="rect">
            <a:avLst/>
          </a:prstGeom>
          <a:noFill/>
          <a:ln w="9525">
            <a:noFill/>
            <a:miter lim="800000"/>
            <a:headEnd/>
            <a:tailEnd/>
          </a:ln>
        </p:spPr>
        <p:txBody>
          <a:bodyPr lIns="90000" tIns="46800" rIns="90000" bIns="46800">
            <a:prstTxWarp prst="textNoShape">
              <a:avLst/>
            </a:prstTxWarp>
            <a:spAutoFit/>
          </a:bodyPr>
          <a:lstStyle/>
          <a:p>
            <a:pPr>
              <a:lnSpc>
                <a:spcPct val="101000"/>
              </a:lnSpc>
              <a:buClr>
                <a:srgbClr val="000000"/>
              </a:buClr>
              <a:buSzPct val="33000"/>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ES" sz="1400" b="1">
                <a:solidFill>
                  <a:srgbClr val="800000"/>
                </a:solidFill>
                <a:latin typeface="Verdana" pitchFamily="-112" charset="0"/>
                <a:ea typeface="Times New Roman" pitchFamily="-112" charset="0"/>
                <a:cs typeface="Times New Roman" pitchFamily="-112" charset="0"/>
              </a:rPr>
              <a:t>La práctica de la oxigenación del mosto se ha reconsiderado sustancialmente durante los últimos años, porque favorece que proliferen las levaduras y que se fije el color.</a:t>
            </a:r>
          </a:p>
          <a:p>
            <a:pPr>
              <a:buClr>
                <a:srgbClr val="8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400">
              <a:solidFill>
                <a:srgbClr val="800000"/>
              </a:solidFill>
              <a:latin typeface="Verdana" pitchFamily="-112" charset="0"/>
            </a:endParaRPr>
          </a:p>
          <a:p>
            <a:pPr>
              <a:lnSpc>
                <a:spcPct val="99000"/>
              </a:lnSpc>
              <a:buClr>
                <a:srgbClr val="000000"/>
              </a:buClr>
              <a:buSzPct val="33000"/>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ES" sz="1400">
                <a:solidFill>
                  <a:srgbClr val="800000"/>
                </a:solidFill>
                <a:latin typeface="Verdana" pitchFamily="-112" charset="0"/>
              </a:rPr>
              <a:t>El problema</a:t>
            </a:r>
            <a:r>
              <a:rPr lang="es-ES" sz="1400">
                <a:solidFill>
                  <a:srgbClr val="800000"/>
                </a:solidFill>
                <a:latin typeface="Verdana" pitchFamily="-112" charset="0"/>
                <a:ea typeface="Times New Roman" pitchFamily="-112" charset="0"/>
                <a:cs typeface="Times New Roman" pitchFamily="-112" charset="0"/>
              </a:rPr>
              <a:t>, sin embargo, a menudo se discute en una manera simplista y empírica, como por ejemplo al hablar de la "oxigenación del mosto / vino".  </a:t>
            </a:r>
          </a:p>
          <a:p>
            <a:pPr>
              <a:lnSpc>
                <a:spcPct val="99000"/>
              </a:lnSpc>
              <a:buClr>
                <a:srgbClr val="000000"/>
              </a:buClr>
              <a:buSzPct val="33000"/>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ES" sz="1400">
                <a:solidFill>
                  <a:srgbClr val="800000"/>
                </a:solidFill>
                <a:latin typeface="Verdana" pitchFamily="-112" charset="0"/>
                <a:ea typeface="Times New Roman" pitchFamily="-112" charset="0"/>
                <a:cs typeface="Times New Roman" pitchFamily="-112" charset="0"/>
              </a:rPr>
              <a:t>El uso del oxígeno, que puede ser realmente apreciado, siempre se debe considerar muy cuidadosamente en términos de la cantidad, el tiempo, el momento de la introducción, y siempre con perspectivas hacia las uvas originales que usted está trabajando, el tipo de vino que usted desea obtener y las condiciones donde usted está funcionando: ¡el resultado final debe ser </a:t>
            </a:r>
            <a:r>
              <a:rPr lang="es-ES" sz="1400" b="1">
                <a:solidFill>
                  <a:srgbClr val="800000"/>
                </a:solidFill>
                <a:latin typeface="Verdana" pitchFamily="-112" charset="0"/>
                <a:ea typeface="Times New Roman" pitchFamily="-112" charset="0"/>
                <a:cs typeface="Times New Roman" pitchFamily="-112" charset="0"/>
              </a:rPr>
              <a:t>OXIGENACIÓN, NO OXIDACIÓN</a:t>
            </a:r>
            <a:r>
              <a:rPr lang="es-ES" sz="1400">
                <a:solidFill>
                  <a:srgbClr val="800000"/>
                </a:solidFill>
                <a:latin typeface="Verdana" pitchFamily="-112" charset="0"/>
                <a:ea typeface="Times New Roman" pitchFamily="-112" charset="0"/>
                <a:cs typeface="Times New Roman" pitchFamily="-112" charset="0"/>
              </a:rPr>
              <a:t>!</a:t>
            </a:r>
          </a:p>
          <a:p>
            <a:pPr>
              <a:lnSpc>
                <a:spcPct val="99000"/>
              </a:lnSpc>
              <a:buClr>
                <a:srgbClr val="000000"/>
              </a:buClr>
              <a:buSzPct val="33000"/>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ES" sz="1400" b="1">
                <a:solidFill>
                  <a:srgbClr val="800000"/>
                </a:solidFill>
                <a:latin typeface="Verdana" pitchFamily="-112" charset="0"/>
              </a:rPr>
              <a:t> </a:t>
            </a:r>
            <a:endParaRPr lang="es-ES" sz="1400">
              <a:solidFill>
                <a:srgbClr val="800000"/>
              </a:solidFill>
              <a:latin typeface="Verdana" pitchFamily="-112" charset="0"/>
              <a:ea typeface="Times New Roman" pitchFamily="-112" charset="0"/>
              <a:cs typeface="Times New Roman" pitchFamily="-112" charset="0"/>
            </a:endParaRPr>
          </a:p>
          <a:p>
            <a:pPr>
              <a:buClr>
                <a:srgbClr val="8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ES" sz="1400" b="1">
                <a:solidFill>
                  <a:srgbClr val="800000"/>
                </a:solidFill>
                <a:latin typeface="Verdana" pitchFamily="-112" charset="0"/>
                <a:ea typeface="Times New Roman" pitchFamily="-112" charset="0"/>
                <a:cs typeface="Times New Roman" pitchFamily="-112" charset="0"/>
              </a:rPr>
              <a:t>Entonces, el uso del oxígeno o cualquier otro gas técnico SIEMPRE se debe mantener bajo CONTROL y no dejar a la aproximación (¡usted no puede exponer simplemente la masa al aire para conseguir la "oxigenación"!). El Enólogo debe decidir cuándo utilizarla y tener el equipo correcto que garantice que el gas se use siguiendo criterios CIENTÍFICOS, es decir, seguro, repetible y reproducible.  </a:t>
            </a:r>
          </a:p>
        </p:txBody>
      </p:sp>
      <p:sp>
        <p:nvSpPr>
          <p:cNvPr id="64516" name="Text Box 1028"/>
          <p:cNvSpPr txBox="1">
            <a:spLocks noChangeArrowheads="1"/>
          </p:cNvSpPr>
          <p:nvPr/>
        </p:nvSpPr>
        <p:spPr bwMode="auto">
          <a:xfrm>
            <a:off x="1066800" y="762000"/>
            <a:ext cx="5791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CL" sz="1000" b="1">
                <a:solidFill>
                  <a:srgbClr val="80060D"/>
                </a:solidFill>
                <a:latin typeface="Verdana" pitchFamily="-112" charset="0"/>
              </a:rPr>
              <a:t>5.Uso del gas técnico</a:t>
            </a:r>
            <a:endParaRPr lang="en-GB" sz="1000" b="1">
              <a:solidFill>
                <a:srgbClr val="80060D"/>
              </a:solidFill>
              <a:latin typeface="Verdana" pitchFamily="-112" charset="0"/>
            </a:endParaRPr>
          </a:p>
        </p:txBody>
      </p:sp>
      <p:sp>
        <p:nvSpPr>
          <p:cNvPr id="64517" name="Text Box 1029"/>
          <p:cNvSpPr txBox="1">
            <a:spLocks noChangeArrowheads="1"/>
          </p:cNvSpPr>
          <p:nvPr/>
        </p:nvSpPr>
        <p:spPr bwMode="auto">
          <a:xfrm>
            <a:off x="381000" y="6308725"/>
            <a:ext cx="457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B7AD6063-D194-3648-B70A-28972C9890CF}" type="slidenum">
              <a:rPr lang="en-GB" sz="1000" b="1">
                <a:solidFill>
                  <a:srgbClr val="80060D"/>
                </a:solidFill>
                <a:latin typeface="Verdana" pitchFamily="-112" charset="0"/>
              </a:rPr>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25</a:t>
            </a:fld>
            <a:endParaRPr lang="en-GB" sz="1000" b="1">
              <a:solidFill>
                <a:srgbClr val="80060D"/>
              </a:solidFill>
              <a:latin typeface="Verdana" pitchFamily="-112" charset="0"/>
            </a:endParaRPr>
          </a:p>
        </p:txBody>
      </p:sp>
    </p:spTree>
  </p:cSld>
  <p:clrMapOvr>
    <a:masterClrMapping/>
  </p:clrMapOvr>
  <p:transition spd="med"/>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66562" name="Text Box 1026"/>
          <p:cNvSpPr txBox="1">
            <a:spLocks noChangeArrowheads="1"/>
          </p:cNvSpPr>
          <p:nvPr/>
        </p:nvSpPr>
        <p:spPr bwMode="auto">
          <a:xfrm>
            <a:off x="304800" y="1279525"/>
            <a:ext cx="6248400" cy="320675"/>
          </a:xfrm>
          <a:prstGeom prst="rect">
            <a:avLst/>
          </a:prstGeom>
          <a:noFill/>
          <a:ln w="9525">
            <a:noFill/>
            <a:miter lim="800000"/>
            <a:headEnd/>
            <a:tailEnd/>
          </a:ln>
        </p:spPr>
        <p:txBody>
          <a:bodyPr lIns="90000" tIns="46800" rIns="90000" bIns="46800">
            <a:prstTxWarp prst="textNoShape">
              <a:avLst/>
            </a:prstTxWarp>
            <a:spAutoFit/>
          </a:bodyPr>
          <a:lstStyle/>
          <a:p>
            <a:pPr>
              <a:lnSpc>
                <a:spcPts val="1800"/>
              </a:lnSpc>
              <a:spcBef>
                <a:spcPts val="913"/>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CL" sz="1600" b="1">
                <a:solidFill>
                  <a:srgbClr val="80060D"/>
                </a:solidFill>
                <a:latin typeface="Verdana" pitchFamily="-112" charset="0"/>
              </a:rPr>
              <a:t>Uso del oxígeno durante la fermentación</a:t>
            </a:r>
            <a:endParaRPr lang="en-GB" sz="1600" b="1">
              <a:solidFill>
                <a:srgbClr val="80060D"/>
              </a:solidFill>
              <a:latin typeface="Verdana" pitchFamily="-112" charset="0"/>
            </a:endParaRPr>
          </a:p>
        </p:txBody>
      </p:sp>
      <p:sp>
        <p:nvSpPr>
          <p:cNvPr id="66563" name="Text Box 1027"/>
          <p:cNvSpPr txBox="1">
            <a:spLocks noChangeArrowheads="1"/>
          </p:cNvSpPr>
          <p:nvPr/>
        </p:nvSpPr>
        <p:spPr bwMode="auto">
          <a:xfrm>
            <a:off x="1143000" y="1860550"/>
            <a:ext cx="7696200" cy="3708400"/>
          </a:xfrm>
          <a:prstGeom prst="rect">
            <a:avLst/>
          </a:prstGeom>
          <a:noFill/>
          <a:ln w="9525">
            <a:noFill/>
            <a:miter lim="800000"/>
            <a:headEnd/>
            <a:tailEnd/>
          </a:ln>
        </p:spPr>
        <p:txBody>
          <a:bodyPr lIns="90000" tIns="46800" rIns="90000" bIns="46800">
            <a:prstTxWarp prst="textNoShape">
              <a:avLst/>
            </a:prstTxWarp>
            <a:spAutoFit/>
          </a:bodyPr>
          <a:lstStyle/>
          <a:p>
            <a:pPr>
              <a:buClr>
                <a:srgbClr val="700D13"/>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ES" sz="1400" b="1">
                <a:solidFill>
                  <a:srgbClr val="700D13"/>
                </a:solidFill>
                <a:latin typeface="Verdana" pitchFamily="-112" charset="0"/>
                <a:ea typeface="Times New Roman" pitchFamily="-112" charset="0"/>
                <a:cs typeface="Times New Roman" pitchFamily="-112" charset="0"/>
              </a:rPr>
              <a:t>•</a:t>
            </a:r>
            <a:r>
              <a:rPr lang="es-ES_tradnl" sz="1400" b="1">
                <a:solidFill>
                  <a:srgbClr val="700D13"/>
                </a:solidFill>
                <a:latin typeface="Verdana" pitchFamily="-112" charset="0"/>
                <a:ea typeface="Times New Roman" pitchFamily="-112" charset="0"/>
                <a:cs typeface="Times New Roman" pitchFamily="-112" charset="0"/>
              </a:rPr>
              <a:t> </a:t>
            </a:r>
            <a:r>
              <a:rPr lang="es-ES" sz="1400" b="1">
                <a:solidFill>
                  <a:srgbClr val="700D13"/>
                </a:solidFill>
                <a:latin typeface="Verdana" pitchFamily="-112" charset="0"/>
                <a:ea typeface="Times New Roman" pitchFamily="-112" charset="0"/>
                <a:cs typeface="Times New Roman" pitchFamily="-112" charset="0"/>
              </a:rPr>
              <a:t>PROLIFERACIÓN DE LEVADURAS </a:t>
            </a:r>
          </a:p>
          <a:p>
            <a:pPr>
              <a:buClr>
                <a:srgbClr val="700D13"/>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s-ES_tradnl" sz="1400" b="1">
              <a:solidFill>
                <a:srgbClr val="700D13"/>
              </a:solidFill>
              <a:latin typeface="Verdana" pitchFamily="-112" charset="0"/>
              <a:ea typeface="Times New Roman" pitchFamily="-112" charset="0"/>
              <a:cs typeface="Times New Roman" pitchFamily="-112" charset="0"/>
            </a:endParaRPr>
          </a:p>
          <a:p>
            <a:pPr>
              <a:buClr>
                <a:srgbClr val="700D13"/>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ES" sz="1400" b="1">
                <a:solidFill>
                  <a:srgbClr val="700D13"/>
                </a:solidFill>
                <a:latin typeface="Verdana" pitchFamily="-112" charset="0"/>
                <a:ea typeface="Times New Roman" pitchFamily="-112" charset="0"/>
                <a:cs typeface="Times New Roman" pitchFamily="-112" charset="0"/>
              </a:rPr>
              <a:t>El Método </a:t>
            </a:r>
            <a:r>
              <a:rPr lang="en-GB" sz="1400" b="1">
                <a:solidFill>
                  <a:srgbClr val="700D13"/>
                </a:solidFill>
                <a:latin typeface="Verdana" pitchFamily="-112" charset="0"/>
              </a:rPr>
              <a:t>Ganimede</a:t>
            </a:r>
            <a:r>
              <a:rPr lang="en-GB" sz="1400" b="1" baseline="30000">
                <a:solidFill>
                  <a:srgbClr val="700D13"/>
                </a:solidFill>
                <a:latin typeface="Verdana" pitchFamily="-112" charset="0"/>
              </a:rPr>
              <a:t>®</a:t>
            </a:r>
            <a:r>
              <a:rPr lang="en-GB" sz="1400">
                <a:solidFill>
                  <a:srgbClr val="700D13"/>
                </a:solidFill>
                <a:latin typeface="Verdana" pitchFamily="-112" charset="0"/>
              </a:rPr>
              <a:t> </a:t>
            </a:r>
            <a:r>
              <a:rPr lang="es-ES" sz="1400">
                <a:solidFill>
                  <a:srgbClr val="700D13"/>
                </a:solidFill>
                <a:latin typeface="Verdana" pitchFamily="-112" charset="0"/>
                <a:ea typeface="Times New Roman" pitchFamily="-112" charset="0"/>
                <a:cs typeface="Times New Roman" pitchFamily="-112" charset="0"/>
              </a:rPr>
              <a:t>le ofrece la </a:t>
            </a:r>
            <a:r>
              <a:rPr lang="es-ES" sz="1400">
                <a:solidFill>
                  <a:srgbClr val="700D13"/>
                </a:solidFill>
                <a:latin typeface="Verdana" pitchFamily="-112" charset="0"/>
              </a:rPr>
              <a:t>oportunidad </a:t>
            </a:r>
            <a:r>
              <a:rPr lang="es-ES" sz="1400">
                <a:solidFill>
                  <a:srgbClr val="700D13"/>
                </a:solidFill>
                <a:latin typeface="Verdana" pitchFamily="-112" charset="0"/>
                <a:ea typeface="Times New Roman" pitchFamily="-112" charset="0"/>
                <a:cs typeface="Times New Roman" pitchFamily="-112" charset="0"/>
              </a:rPr>
              <a:t>al enólogo de introducir aire filtrado en el comienzo de la fermentación, de modo de crear las condiciones ideales para favorecer la proliferación de la levadura.</a:t>
            </a:r>
          </a:p>
          <a:p>
            <a:pPr>
              <a:buClr>
                <a:srgbClr val="700D13"/>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400">
              <a:solidFill>
                <a:srgbClr val="700D13"/>
              </a:solidFill>
              <a:latin typeface="Verdana" pitchFamily="-112" charset="0"/>
            </a:endParaRPr>
          </a:p>
          <a:p>
            <a:pPr>
              <a:buClr>
                <a:srgbClr val="700D13"/>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ES" sz="1400" b="1">
                <a:solidFill>
                  <a:srgbClr val="700D13"/>
                </a:solidFill>
                <a:latin typeface="Verdana" pitchFamily="-112" charset="0"/>
                <a:ea typeface="Times New Roman" pitchFamily="-112" charset="0"/>
                <a:cs typeface="Times New Roman" pitchFamily="-112" charset="0"/>
              </a:rPr>
              <a:t>•</a:t>
            </a:r>
            <a:r>
              <a:rPr lang="es-ES_tradnl" sz="1400" b="1">
                <a:solidFill>
                  <a:srgbClr val="700D13"/>
                </a:solidFill>
                <a:latin typeface="Verdana" pitchFamily="-112" charset="0"/>
                <a:ea typeface="Times New Roman" pitchFamily="-112" charset="0"/>
                <a:cs typeface="Times New Roman" pitchFamily="-112" charset="0"/>
              </a:rPr>
              <a:t> </a:t>
            </a:r>
            <a:r>
              <a:rPr lang="es-ES" sz="1400" b="1">
                <a:solidFill>
                  <a:srgbClr val="700D13"/>
                </a:solidFill>
                <a:latin typeface="Verdana" pitchFamily="-112" charset="0"/>
                <a:ea typeface="Times New Roman" pitchFamily="-112" charset="0"/>
                <a:cs typeface="Times New Roman" pitchFamily="-112" charset="0"/>
              </a:rPr>
              <a:t>POLIMERIZACIÓN DE TANINOS  </a:t>
            </a:r>
          </a:p>
          <a:p>
            <a:pPr>
              <a:buClr>
                <a:srgbClr val="700D13"/>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ES" sz="1400" b="1">
                <a:solidFill>
                  <a:srgbClr val="700D13"/>
                </a:solidFill>
                <a:latin typeface="Verdana" pitchFamily="-112" charset="0"/>
                <a:ea typeface="Times New Roman" pitchFamily="-112" charset="0"/>
                <a:cs typeface="Times New Roman" pitchFamily="-112" charset="0"/>
              </a:rPr>
              <a:t> </a:t>
            </a:r>
          </a:p>
          <a:p>
            <a:pPr>
              <a:buClr>
                <a:srgbClr val="700D13"/>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ES" sz="1400" b="1">
                <a:solidFill>
                  <a:srgbClr val="700D13"/>
                </a:solidFill>
                <a:latin typeface="Verdana" pitchFamily="-112" charset="0"/>
                <a:ea typeface="Times New Roman" pitchFamily="-112" charset="0"/>
                <a:cs typeface="Times New Roman" pitchFamily="-112" charset="0"/>
              </a:rPr>
              <a:t>El M</a:t>
            </a:r>
            <a:r>
              <a:rPr lang="es-ES_tradnl" sz="1400" b="1">
                <a:solidFill>
                  <a:srgbClr val="700D13"/>
                </a:solidFill>
                <a:latin typeface="Verdana" pitchFamily="-112" charset="0"/>
                <a:ea typeface="Times New Roman" pitchFamily="-112" charset="0"/>
                <a:cs typeface="Times New Roman" pitchFamily="-112" charset="0"/>
              </a:rPr>
              <a:t>é</a:t>
            </a:r>
            <a:r>
              <a:rPr lang="es-ES" sz="1400" b="1">
                <a:solidFill>
                  <a:srgbClr val="700D13"/>
                </a:solidFill>
                <a:latin typeface="Verdana" pitchFamily="-112" charset="0"/>
                <a:ea typeface="Times New Roman" pitchFamily="-112" charset="0"/>
                <a:cs typeface="Times New Roman" pitchFamily="-112" charset="0"/>
              </a:rPr>
              <a:t>todo </a:t>
            </a:r>
            <a:r>
              <a:rPr lang="en-GB" sz="1400" b="1">
                <a:solidFill>
                  <a:srgbClr val="700D13"/>
                </a:solidFill>
                <a:latin typeface="Verdana" pitchFamily="-112" charset="0"/>
              </a:rPr>
              <a:t>Ganimede</a:t>
            </a:r>
            <a:r>
              <a:rPr lang="en-GB" sz="1400" b="1" baseline="30000">
                <a:solidFill>
                  <a:srgbClr val="700D13"/>
                </a:solidFill>
                <a:latin typeface="Verdana" pitchFamily="-112" charset="0"/>
              </a:rPr>
              <a:t>® </a:t>
            </a:r>
            <a:r>
              <a:rPr lang="es-ES" sz="1400">
                <a:solidFill>
                  <a:srgbClr val="700D13"/>
                </a:solidFill>
                <a:latin typeface="Verdana" pitchFamily="-112" charset="0"/>
                <a:ea typeface="Times New Roman" pitchFamily="-112" charset="0"/>
                <a:cs typeface="Times New Roman" pitchFamily="-112" charset="0"/>
              </a:rPr>
              <a:t>permite utilizar el oxígeno de una manera controlada durante los pasos centrales y finales de la fermentación, para favorecer la polimerización del tanino y por lo tanto hacer el vino aún más suave y más sabroso, mientras que acorta el tiempo refinación.</a:t>
            </a:r>
          </a:p>
          <a:p>
            <a:pPr lvl="1">
              <a:buClr>
                <a:srgbClr val="700D13"/>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400">
              <a:solidFill>
                <a:srgbClr val="700D13"/>
              </a:solidFill>
              <a:latin typeface="Verdana" pitchFamily="-112" charset="0"/>
            </a:endParaRPr>
          </a:p>
          <a:p>
            <a:pPr>
              <a:buClr>
                <a:srgbClr val="700D13"/>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ES" sz="1400" b="1">
                <a:solidFill>
                  <a:srgbClr val="700D13"/>
                </a:solidFill>
                <a:latin typeface="Verdana" pitchFamily="-112" charset="0"/>
                <a:ea typeface="Times New Roman" pitchFamily="-112" charset="0"/>
                <a:cs typeface="Times New Roman" pitchFamily="-112" charset="0"/>
              </a:rPr>
              <a:t>•</a:t>
            </a:r>
            <a:r>
              <a:rPr lang="es-ES_tradnl" sz="1400" b="1">
                <a:solidFill>
                  <a:srgbClr val="700D13"/>
                </a:solidFill>
                <a:latin typeface="Verdana" pitchFamily="-112" charset="0"/>
                <a:ea typeface="Times New Roman" pitchFamily="-112" charset="0"/>
                <a:cs typeface="Times New Roman" pitchFamily="-112" charset="0"/>
              </a:rPr>
              <a:t> </a:t>
            </a:r>
            <a:r>
              <a:rPr lang="es-ES" sz="1400" b="1">
                <a:solidFill>
                  <a:srgbClr val="700D13"/>
                </a:solidFill>
                <a:latin typeface="Verdana" pitchFamily="-112" charset="0"/>
                <a:ea typeface="Times New Roman" pitchFamily="-112" charset="0"/>
                <a:cs typeface="Times New Roman" pitchFamily="-112" charset="0"/>
              </a:rPr>
              <a:t>ESTABILIZACIÓN DEL COLOR </a:t>
            </a:r>
          </a:p>
          <a:p>
            <a:pPr>
              <a:buClr>
                <a:srgbClr val="700D13"/>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s-ES_tradnl" sz="1400" b="1">
              <a:solidFill>
                <a:srgbClr val="700D13"/>
              </a:solidFill>
              <a:latin typeface="Verdana" pitchFamily="-112" charset="0"/>
              <a:ea typeface="Times New Roman" pitchFamily="-112" charset="0"/>
              <a:cs typeface="Times New Roman" pitchFamily="-112" charset="0"/>
            </a:endParaRPr>
          </a:p>
          <a:p>
            <a:pPr>
              <a:buClr>
                <a:srgbClr val="700D13"/>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ES" sz="1400">
                <a:solidFill>
                  <a:srgbClr val="700D13"/>
                </a:solidFill>
                <a:latin typeface="Verdana" pitchFamily="-112" charset="0"/>
                <a:ea typeface="Times New Roman" pitchFamily="-112" charset="0"/>
                <a:cs typeface="Times New Roman" pitchFamily="-112" charset="0"/>
              </a:rPr>
              <a:t>Un </a:t>
            </a:r>
            <a:r>
              <a:rPr lang="es-ES_tradnl" sz="1400">
                <a:solidFill>
                  <a:srgbClr val="700D13"/>
                </a:solidFill>
                <a:latin typeface="Verdana" pitchFamily="-112" charset="0"/>
                <a:ea typeface="Times New Roman" pitchFamily="-112" charset="0"/>
                <a:cs typeface="Times New Roman" pitchFamily="-112" charset="0"/>
              </a:rPr>
              <a:t>manejo</a:t>
            </a:r>
            <a:r>
              <a:rPr lang="es-ES" sz="1400">
                <a:solidFill>
                  <a:srgbClr val="700D13"/>
                </a:solidFill>
                <a:latin typeface="Verdana" pitchFamily="-112" charset="0"/>
                <a:ea typeface="Times New Roman" pitchFamily="-112" charset="0"/>
                <a:cs typeface="Times New Roman" pitchFamily="-112" charset="0"/>
              </a:rPr>
              <a:t> </a:t>
            </a:r>
            <a:r>
              <a:rPr lang="es-ES_tradnl" sz="1400">
                <a:solidFill>
                  <a:srgbClr val="700D13"/>
                </a:solidFill>
                <a:latin typeface="Verdana" pitchFamily="-112" charset="0"/>
                <a:ea typeface="Times New Roman" pitchFamily="-112" charset="0"/>
                <a:cs typeface="Times New Roman" pitchFamily="-112" charset="0"/>
              </a:rPr>
              <a:t>científico</a:t>
            </a:r>
            <a:r>
              <a:rPr lang="es-ES" sz="1400">
                <a:solidFill>
                  <a:srgbClr val="700D13"/>
                </a:solidFill>
                <a:latin typeface="Verdana" pitchFamily="-112" charset="0"/>
                <a:ea typeface="Times New Roman" pitchFamily="-112" charset="0"/>
                <a:cs typeface="Times New Roman" pitchFamily="-112" charset="0"/>
              </a:rPr>
              <a:t> y no empírico del uso del oxígeno en la fermentación con el </a:t>
            </a:r>
            <a:r>
              <a:rPr lang="es-ES" sz="1400" b="1">
                <a:solidFill>
                  <a:srgbClr val="700D13"/>
                </a:solidFill>
                <a:latin typeface="Verdana" pitchFamily="-112" charset="0"/>
                <a:ea typeface="Times New Roman" pitchFamily="-112" charset="0"/>
                <a:cs typeface="Times New Roman" pitchFamily="-112" charset="0"/>
              </a:rPr>
              <a:t>Método </a:t>
            </a:r>
            <a:r>
              <a:rPr lang="en-GB" sz="1400" b="1">
                <a:solidFill>
                  <a:srgbClr val="700D13"/>
                </a:solidFill>
                <a:latin typeface="Verdana" pitchFamily="-112" charset="0"/>
              </a:rPr>
              <a:t>Ganimede</a:t>
            </a:r>
            <a:r>
              <a:rPr lang="en-GB" sz="1400" b="1" baseline="28000">
                <a:solidFill>
                  <a:srgbClr val="700D13"/>
                </a:solidFill>
                <a:latin typeface="Verdana" pitchFamily="-112" charset="0"/>
              </a:rPr>
              <a:t>®</a:t>
            </a:r>
            <a:r>
              <a:rPr lang="en-GB" sz="1400">
                <a:solidFill>
                  <a:srgbClr val="700D13"/>
                </a:solidFill>
                <a:latin typeface="Verdana" pitchFamily="-112" charset="0"/>
              </a:rPr>
              <a:t> </a:t>
            </a:r>
            <a:r>
              <a:rPr lang="es-ES" sz="1400">
                <a:solidFill>
                  <a:srgbClr val="700D13"/>
                </a:solidFill>
                <a:latin typeface="Verdana" pitchFamily="-112" charset="0"/>
                <a:ea typeface="Times New Roman" pitchFamily="-112" charset="0"/>
                <a:cs typeface="Times New Roman" pitchFamily="-112" charset="0"/>
              </a:rPr>
              <a:t>permite favorecer la fijación de los pigmentos extraídos.</a:t>
            </a:r>
          </a:p>
        </p:txBody>
      </p:sp>
      <p:sp>
        <p:nvSpPr>
          <p:cNvPr id="66564" name="Text Box 1028"/>
          <p:cNvSpPr txBox="1">
            <a:spLocks noChangeArrowheads="1"/>
          </p:cNvSpPr>
          <p:nvPr/>
        </p:nvSpPr>
        <p:spPr bwMode="auto">
          <a:xfrm>
            <a:off x="1066800" y="762000"/>
            <a:ext cx="5791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CL" sz="1000" b="1">
                <a:solidFill>
                  <a:srgbClr val="80060D"/>
                </a:solidFill>
                <a:latin typeface="Verdana" pitchFamily="-112" charset="0"/>
              </a:rPr>
              <a:t>5. Uso del gas técnico</a:t>
            </a:r>
            <a:endParaRPr lang="en-GB" sz="1000" b="1">
              <a:solidFill>
                <a:srgbClr val="80060D"/>
              </a:solidFill>
              <a:latin typeface="Verdana" pitchFamily="-112" charset="0"/>
            </a:endParaRPr>
          </a:p>
        </p:txBody>
      </p:sp>
      <p:sp>
        <p:nvSpPr>
          <p:cNvPr id="66565" name="Text Box 1029"/>
          <p:cNvSpPr txBox="1">
            <a:spLocks noChangeArrowheads="1"/>
          </p:cNvSpPr>
          <p:nvPr/>
        </p:nvSpPr>
        <p:spPr bwMode="auto">
          <a:xfrm>
            <a:off x="381000" y="6384925"/>
            <a:ext cx="457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D44D4C17-6F86-E44C-B33F-A0590D88105C}" type="slidenum">
              <a:rPr lang="en-GB" sz="1000" b="1">
                <a:solidFill>
                  <a:srgbClr val="80060D"/>
                </a:solidFill>
                <a:latin typeface="Verdana" pitchFamily="-112" charset="0"/>
              </a:rPr>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26</a:t>
            </a:fld>
            <a:endParaRPr lang="en-GB" sz="1000" b="1">
              <a:solidFill>
                <a:srgbClr val="80060D"/>
              </a:solidFill>
              <a:latin typeface="Verdana" pitchFamily="-112" charset="0"/>
            </a:endParaRPr>
          </a:p>
        </p:txBody>
      </p:sp>
    </p:spTree>
  </p:cSld>
  <p:clrMapOvr>
    <a:masterClrMapping/>
  </p:clrMapOvr>
  <p:transition spd="med"/>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68610" name="Text Box 2"/>
          <p:cNvSpPr txBox="1">
            <a:spLocks noChangeArrowheads="1"/>
          </p:cNvSpPr>
          <p:nvPr/>
        </p:nvSpPr>
        <p:spPr bwMode="auto">
          <a:xfrm>
            <a:off x="304800" y="1279525"/>
            <a:ext cx="6248400" cy="320675"/>
          </a:xfrm>
          <a:prstGeom prst="rect">
            <a:avLst/>
          </a:prstGeom>
          <a:noFill/>
          <a:ln w="9525">
            <a:noFill/>
            <a:miter lim="800000"/>
            <a:headEnd/>
            <a:tailEnd/>
          </a:ln>
        </p:spPr>
        <p:txBody>
          <a:bodyPr lIns="90000" tIns="46800" rIns="90000" bIns="46800">
            <a:prstTxWarp prst="textNoShape">
              <a:avLst/>
            </a:prstTxWarp>
            <a:spAutoFit/>
          </a:bodyPr>
          <a:lstStyle/>
          <a:p>
            <a:pPr>
              <a:lnSpc>
                <a:spcPts val="1800"/>
              </a:lnSpc>
              <a:spcBef>
                <a:spcPts val="913"/>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CL" sz="1600" b="1">
                <a:solidFill>
                  <a:srgbClr val="80060D"/>
                </a:solidFill>
                <a:latin typeface="Verdana" pitchFamily="-112" charset="0"/>
              </a:rPr>
              <a:t>Requisitos para la interacción de gas y mosto / vino.</a:t>
            </a:r>
            <a:endParaRPr lang="en-GB" sz="1600" b="1">
              <a:solidFill>
                <a:srgbClr val="80060D"/>
              </a:solidFill>
              <a:latin typeface="Verdana" pitchFamily="-112" charset="0"/>
            </a:endParaRPr>
          </a:p>
        </p:txBody>
      </p:sp>
      <p:sp>
        <p:nvSpPr>
          <p:cNvPr id="68611" name="Text Box 3"/>
          <p:cNvSpPr txBox="1">
            <a:spLocks noChangeArrowheads="1"/>
          </p:cNvSpPr>
          <p:nvPr/>
        </p:nvSpPr>
        <p:spPr bwMode="auto">
          <a:xfrm>
            <a:off x="1143000" y="1881188"/>
            <a:ext cx="7696200" cy="4138612"/>
          </a:xfrm>
          <a:prstGeom prst="rect">
            <a:avLst/>
          </a:prstGeom>
          <a:noFill/>
          <a:ln w="9525">
            <a:noFill/>
            <a:miter lim="800000"/>
            <a:headEnd/>
            <a:tailEnd/>
          </a:ln>
        </p:spPr>
        <p:txBody>
          <a:bodyPr lIns="90000" tIns="46800" rIns="90000" bIns="46800">
            <a:prstTxWarp prst="textNoShape">
              <a:avLst/>
            </a:prstTxWarp>
            <a:spAutoFit/>
          </a:bodyPr>
          <a:lstStyle/>
          <a:p>
            <a:pPr>
              <a:lnSpc>
                <a:spcPct val="101000"/>
              </a:lnSpc>
              <a:buClr>
                <a:srgbClr val="000000"/>
              </a:buClr>
              <a:buSzPct val="33000"/>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ES" sz="1400">
                <a:solidFill>
                  <a:srgbClr val="800000"/>
                </a:solidFill>
                <a:latin typeface="Verdana" pitchFamily="-112" charset="0"/>
                <a:ea typeface="Times New Roman" pitchFamily="-112" charset="0"/>
                <a:cs typeface="Times New Roman" pitchFamily="-112" charset="0"/>
              </a:rPr>
              <a:t>Las condiciones </a:t>
            </a:r>
            <a:r>
              <a:rPr lang="es-ES" sz="1400" b="1">
                <a:solidFill>
                  <a:srgbClr val="800000"/>
                </a:solidFill>
                <a:latin typeface="Verdana" pitchFamily="-112" charset="0"/>
                <a:ea typeface="Times New Roman" pitchFamily="-112" charset="0"/>
                <a:cs typeface="Times New Roman" pitchFamily="-112" charset="0"/>
              </a:rPr>
              <a:t>FÍSICAS y QUÍMICAS ideales para hacer que el gas introducido interactúe con el mosto - vino</a:t>
            </a:r>
            <a:r>
              <a:rPr lang="es-ES" sz="1400">
                <a:solidFill>
                  <a:srgbClr val="800000"/>
                </a:solidFill>
                <a:latin typeface="Verdana" pitchFamily="-112" charset="0"/>
                <a:ea typeface="Times New Roman" pitchFamily="-112" charset="0"/>
                <a:cs typeface="Times New Roman" pitchFamily="-112" charset="0"/>
              </a:rPr>
              <a:t> y por lo tanto para garantizar que el usar </a:t>
            </a:r>
            <a:r>
              <a:rPr lang="es-ES_tradnl" sz="1400">
                <a:solidFill>
                  <a:srgbClr val="800000"/>
                </a:solidFill>
                <a:latin typeface="Verdana" pitchFamily="-112" charset="0"/>
                <a:ea typeface="Times New Roman" pitchFamily="-112" charset="0"/>
                <a:cs typeface="Times New Roman" pitchFamily="-112" charset="0"/>
              </a:rPr>
              <a:t>dicho</a:t>
            </a:r>
            <a:r>
              <a:rPr lang="es-ES" sz="1400">
                <a:solidFill>
                  <a:srgbClr val="800000"/>
                </a:solidFill>
                <a:latin typeface="Verdana" pitchFamily="-112" charset="0"/>
                <a:ea typeface="Times New Roman" pitchFamily="-112" charset="0"/>
                <a:cs typeface="Times New Roman" pitchFamily="-112" charset="0"/>
              </a:rPr>
              <a:t> gas en la vinificación será realmente eficiente, son las siguientes:</a:t>
            </a:r>
          </a:p>
          <a:p>
            <a:pPr>
              <a:buClr>
                <a:srgbClr val="8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400">
              <a:solidFill>
                <a:srgbClr val="800000"/>
              </a:solidFill>
              <a:latin typeface="Verdana" pitchFamily="-112" charset="0"/>
            </a:endParaRPr>
          </a:p>
          <a:p>
            <a:pPr>
              <a:buClr>
                <a:srgbClr val="8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400" b="1">
              <a:solidFill>
                <a:srgbClr val="800000"/>
              </a:solidFill>
              <a:latin typeface="Verdana" pitchFamily="-112" charset="0"/>
            </a:endParaRPr>
          </a:p>
          <a:p>
            <a:pPr>
              <a:buClr>
                <a:srgbClr val="8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ES" sz="1400" b="1">
                <a:solidFill>
                  <a:srgbClr val="800000"/>
                </a:solidFill>
                <a:latin typeface="Verdana" pitchFamily="-112" charset="0"/>
                <a:ea typeface="Times New Roman" pitchFamily="-112" charset="0"/>
                <a:cs typeface="Times New Roman" pitchFamily="-112" charset="0"/>
              </a:rPr>
              <a:t>1- </a:t>
            </a:r>
            <a:r>
              <a:rPr lang="es-ES_tradnl" sz="1400" b="1">
                <a:solidFill>
                  <a:srgbClr val="800000"/>
                </a:solidFill>
                <a:latin typeface="Verdana" pitchFamily="-112" charset="0"/>
                <a:ea typeface="Times New Roman" pitchFamily="-112" charset="0"/>
                <a:cs typeface="Times New Roman" pitchFamily="-112" charset="0"/>
              </a:rPr>
              <a:t>L</a:t>
            </a:r>
            <a:r>
              <a:rPr lang="es-ES" sz="1400" b="1">
                <a:solidFill>
                  <a:srgbClr val="800000"/>
                </a:solidFill>
                <a:latin typeface="Verdana" pitchFamily="-112" charset="0"/>
                <a:ea typeface="Times New Roman" pitchFamily="-112" charset="0"/>
                <a:cs typeface="Times New Roman" pitchFamily="-112" charset="0"/>
              </a:rPr>
              <a:t>a presión adecuada para favorecer y garantizar la solubilidad del gas  </a:t>
            </a:r>
          </a:p>
          <a:p>
            <a:pPr>
              <a:buClr>
                <a:srgbClr val="8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ES" sz="1400" b="1">
                <a:solidFill>
                  <a:srgbClr val="800000"/>
                </a:solidFill>
                <a:latin typeface="Verdana" pitchFamily="-112" charset="0"/>
                <a:ea typeface="Times New Roman" pitchFamily="-112" charset="0"/>
                <a:cs typeface="Times New Roman" pitchFamily="-112" charset="0"/>
              </a:rPr>
              <a:t>    </a:t>
            </a:r>
            <a:r>
              <a:rPr lang="es-ES" sz="1400">
                <a:solidFill>
                  <a:srgbClr val="800000"/>
                </a:solidFill>
                <a:latin typeface="Verdana" pitchFamily="-112" charset="0"/>
                <a:ea typeface="Times New Roman" pitchFamily="-112" charset="0"/>
                <a:cs typeface="Times New Roman" pitchFamily="-112" charset="0"/>
              </a:rPr>
              <a:t>(Ley de Henry)</a:t>
            </a:r>
          </a:p>
          <a:p>
            <a:pPr>
              <a:buClr>
                <a:srgbClr val="8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ES" sz="1400" b="1">
                <a:solidFill>
                  <a:srgbClr val="800000"/>
                </a:solidFill>
                <a:latin typeface="Verdana" pitchFamily="-112" charset="0"/>
              </a:rPr>
              <a:t> </a:t>
            </a:r>
            <a:endParaRPr lang="es-ES_tradnl" sz="1400" b="1">
              <a:solidFill>
                <a:srgbClr val="800000"/>
              </a:solidFill>
              <a:latin typeface="Verdana" pitchFamily="-112" charset="0"/>
            </a:endParaRPr>
          </a:p>
          <a:p>
            <a:pPr>
              <a:buClr>
                <a:srgbClr val="8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400" b="1">
              <a:solidFill>
                <a:srgbClr val="800000"/>
              </a:solidFill>
              <a:latin typeface="Verdana" pitchFamily="-112" charset="0"/>
            </a:endParaRPr>
          </a:p>
          <a:p>
            <a:pPr>
              <a:buClr>
                <a:srgbClr val="8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ES" sz="1400" b="1">
                <a:solidFill>
                  <a:srgbClr val="800000"/>
                </a:solidFill>
                <a:latin typeface="Verdana" pitchFamily="-112" charset="0"/>
                <a:ea typeface="Times New Roman" pitchFamily="-112" charset="0"/>
                <a:cs typeface="Times New Roman" pitchFamily="-112" charset="0"/>
              </a:rPr>
              <a:t>2- Tiempo de contacto lo suficientemente largo para garantizar que el gas interactuará con el mosto – vino</a:t>
            </a:r>
          </a:p>
          <a:p>
            <a:pPr>
              <a:buClr>
                <a:srgbClr val="8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400" b="1">
              <a:solidFill>
                <a:srgbClr val="800000"/>
              </a:solidFill>
              <a:latin typeface="Verdana" pitchFamily="-112" charset="0"/>
            </a:endParaRPr>
          </a:p>
          <a:p>
            <a:pPr>
              <a:buClr>
                <a:srgbClr val="8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400" b="1">
              <a:solidFill>
                <a:srgbClr val="800000"/>
              </a:solidFill>
              <a:latin typeface="Verdana" pitchFamily="-112" charset="0"/>
            </a:endParaRPr>
          </a:p>
          <a:p>
            <a:pPr>
              <a:buClr>
                <a:srgbClr val="8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ES" sz="1400" b="1">
                <a:solidFill>
                  <a:srgbClr val="800000"/>
                </a:solidFill>
                <a:latin typeface="Verdana" pitchFamily="-112" charset="0"/>
                <a:ea typeface="Times New Roman" pitchFamily="-112" charset="0"/>
                <a:cs typeface="Times New Roman" pitchFamily="-112" charset="0"/>
              </a:rPr>
              <a:t>3- Área de contacto lo suficientemente ancha para afectar todo el producto</a:t>
            </a:r>
          </a:p>
          <a:p>
            <a:pPr>
              <a:buClr>
                <a:srgbClr val="8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400" b="1">
              <a:solidFill>
                <a:srgbClr val="800000"/>
              </a:solidFill>
              <a:latin typeface="Verdana" pitchFamily="-112" charset="0"/>
            </a:endParaRPr>
          </a:p>
          <a:p>
            <a:pPr>
              <a:buClr>
                <a:srgbClr val="8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400" b="1">
              <a:solidFill>
                <a:srgbClr val="800000"/>
              </a:solidFill>
              <a:latin typeface="Verdana" pitchFamily="-112" charset="0"/>
            </a:endParaRPr>
          </a:p>
          <a:p>
            <a:pPr>
              <a:buClr>
                <a:srgbClr val="8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ES" sz="1400" b="1">
                <a:solidFill>
                  <a:srgbClr val="800000"/>
                </a:solidFill>
                <a:latin typeface="Verdana" pitchFamily="-112" charset="0"/>
                <a:ea typeface="Times New Roman" pitchFamily="-112" charset="0"/>
                <a:cs typeface="Times New Roman" pitchFamily="-112" charset="0"/>
              </a:rPr>
              <a:t>4- Temperatura ideal  </a:t>
            </a:r>
          </a:p>
          <a:p>
            <a:pPr>
              <a:buClr>
                <a:srgbClr val="8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ES" sz="1400" b="1">
                <a:solidFill>
                  <a:srgbClr val="800000"/>
                </a:solidFill>
                <a:latin typeface="Verdana" pitchFamily="-112" charset="0"/>
                <a:ea typeface="Times New Roman" pitchFamily="-112" charset="0"/>
                <a:cs typeface="Times New Roman" pitchFamily="-112" charset="0"/>
              </a:rPr>
              <a:t>    </a:t>
            </a:r>
            <a:r>
              <a:rPr lang="es-ES" sz="1400">
                <a:solidFill>
                  <a:srgbClr val="800000"/>
                </a:solidFill>
                <a:latin typeface="Verdana" pitchFamily="-112" charset="0"/>
                <a:ea typeface="Times New Roman" pitchFamily="-112" charset="0"/>
                <a:cs typeface="Times New Roman" pitchFamily="-112" charset="0"/>
              </a:rPr>
              <a:t>(la temperatura baja hace más fácil que el gas se disuelva en un </a:t>
            </a:r>
            <a:r>
              <a:rPr lang="es-ES_tradnl" sz="1400">
                <a:solidFill>
                  <a:srgbClr val="800000"/>
                </a:solidFill>
                <a:latin typeface="Verdana" pitchFamily="-112" charset="0"/>
                <a:ea typeface="Times New Roman" pitchFamily="-112" charset="0"/>
                <a:cs typeface="Times New Roman" pitchFamily="-112" charset="0"/>
              </a:rPr>
              <a:t> </a:t>
            </a:r>
            <a:r>
              <a:rPr lang="es-ES" sz="1400">
                <a:solidFill>
                  <a:srgbClr val="800000"/>
                </a:solidFill>
                <a:latin typeface="Verdana" pitchFamily="-112" charset="0"/>
                <a:ea typeface="Times New Roman" pitchFamily="-112" charset="0"/>
                <a:cs typeface="Times New Roman" pitchFamily="-112" charset="0"/>
              </a:rPr>
              <a:t>líquido).</a:t>
            </a:r>
          </a:p>
          <a:p>
            <a:pPr>
              <a:buClr>
                <a:srgbClr val="8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ES" sz="1400" b="1">
                <a:latin typeface="Verdana" pitchFamily="-112" charset="0"/>
              </a:rPr>
              <a:t> </a:t>
            </a:r>
            <a:endParaRPr lang="es-ES" sz="1400" b="1">
              <a:solidFill>
                <a:srgbClr val="800000"/>
              </a:solidFill>
              <a:latin typeface="Verdana" pitchFamily="-112" charset="0"/>
              <a:ea typeface="Times New Roman" pitchFamily="-112" charset="0"/>
              <a:cs typeface="Times New Roman" pitchFamily="-112" charset="0"/>
            </a:endParaRPr>
          </a:p>
        </p:txBody>
      </p:sp>
      <p:sp>
        <p:nvSpPr>
          <p:cNvPr id="68612" name="Text Box 4"/>
          <p:cNvSpPr txBox="1">
            <a:spLocks noChangeArrowheads="1"/>
          </p:cNvSpPr>
          <p:nvPr/>
        </p:nvSpPr>
        <p:spPr bwMode="auto">
          <a:xfrm>
            <a:off x="1066800" y="762000"/>
            <a:ext cx="5791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CL" sz="1000" b="1">
                <a:solidFill>
                  <a:srgbClr val="80060D"/>
                </a:solidFill>
                <a:latin typeface="Verdana" pitchFamily="-112" charset="0"/>
              </a:rPr>
              <a:t>5. Uso del gas técnico</a:t>
            </a:r>
            <a:endParaRPr lang="en-GB" sz="1000" b="1">
              <a:solidFill>
                <a:srgbClr val="80060D"/>
              </a:solidFill>
              <a:latin typeface="Verdana" pitchFamily="-112" charset="0"/>
            </a:endParaRPr>
          </a:p>
        </p:txBody>
      </p:sp>
      <p:sp>
        <p:nvSpPr>
          <p:cNvPr id="68613" name="Text Box 5"/>
          <p:cNvSpPr txBox="1">
            <a:spLocks noChangeArrowheads="1"/>
          </p:cNvSpPr>
          <p:nvPr/>
        </p:nvSpPr>
        <p:spPr bwMode="auto">
          <a:xfrm>
            <a:off x="381000" y="6308725"/>
            <a:ext cx="457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B487765C-DA79-944D-99E3-83F616C0D32F}" type="slidenum">
              <a:rPr lang="en-GB" sz="1000" b="1">
                <a:solidFill>
                  <a:srgbClr val="80060D"/>
                </a:solidFill>
                <a:latin typeface="Verdana" pitchFamily="-112" charset="0"/>
              </a:rPr>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27</a:t>
            </a:fld>
            <a:endParaRPr lang="en-GB" sz="1000" b="1">
              <a:solidFill>
                <a:srgbClr val="80060D"/>
              </a:solidFill>
              <a:latin typeface="Verdana" pitchFamily="-112" charset="0"/>
            </a:endParaRPr>
          </a:p>
        </p:txBody>
      </p:sp>
    </p:spTree>
  </p:cSld>
  <p:clrMapOvr>
    <a:masterClrMapping/>
  </p:clrMapOvr>
  <p:transition spd="med"/>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70658" name="Picture 2"/>
          <p:cNvPicPr>
            <a:picLocks noChangeAspect="1" noChangeArrowheads="1"/>
          </p:cNvPicPr>
          <p:nvPr/>
        </p:nvPicPr>
        <p:blipFill>
          <a:blip r:embed="rId4"/>
          <a:srcRect/>
          <a:stretch>
            <a:fillRect/>
          </a:stretch>
        </p:blipFill>
        <p:spPr bwMode="auto">
          <a:xfrm>
            <a:off x="1295400" y="1981200"/>
            <a:ext cx="4772025" cy="4319588"/>
          </a:xfrm>
          <a:prstGeom prst="rect">
            <a:avLst/>
          </a:prstGeom>
          <a:noFill/>
          <a:ln w="9525">
            <a:noFill/>
            <a:miter lim="800000"/>
            <a:headEnd/>
            <a:tailEnd/>
          </a:ln>
        </p:spPr>
      </p:pic>
      <p:sp>
        <p:nvSpPr>
          <p:cNvPr id="70659" name="Text Box 3"/>
          <p:cNvSpPr txBox="1">
            <a:spLocks noChangeArrowheads="1"/>
          </p:cNvSpPr>
          <p:nvPr/>
        </p:nvSpPr>
        <p:spPr bwMode="auto">
          <a:xfrm>
            <a:off x="304800" y="1279525"/>
            <a:ext cx="6248400" cy="320675"/>
          </a:xfrm>
          <a:prstGeom prst="rect">
            <a:avLst/>
          </a:prstGeom>
          <a:noFill/>
          <a:ln w="9525">
            <a:noFill/>
            <a:miter lim="800000"/>
            <a:headEnd/>
            <a:tailEnd/>
          </a:ln>
        </p:spPr>
        <p:txBody>
          <a:bodyPr lIns="90000" tIns="46800" rIns="90000" bIns="46800">
            <a:prstTxWarp prst="textNoShape">
              <a:avLst/>
            </a:prstTxWarp>
            <a:spAutoFit/>
          </a:bodyPr>
          <a:lstStyle/>
          <a:p>
            <a:pPr>
              <a:lnSpc>
                <a:spcPts val="1800"/>
              </a:lnSpc>
              <a:spcBef>
                <a:spcPts val="913"/>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b="1">
                <a:solidFill>
                  <a:srgbClr val="80060D"/>
                </a:solidFill>
                <a:latin typeface="Verdana" pitchFamily="-112" charset="0"/>
              </a:rPr>
              <a:t>LEY DE HENRY y el Método Ganimede</a:t>
            </a:r>
            <a:r>
              <a:rPr lang="en-GB" sz="1600" b="1" baseline="30000">
                <a:solidFill>
                  <a:srgbClr val="80060D"/>
                </a:solidFill>
                <a:latin typeface="Verdana" pitchFamily="-112" charset="0"/>
              </a:rPr>
              <a:t>®</a:t>
            </a:r>
          </a:p>
        </p:txBody>
      </p:sp>
      <p:sp>
        <p:nvSpPr>
          <p:cNvPr id="70660" name="Rectangle 4"/>
          <p:cNvSpPr>
            <a:spLocks noGrp="1" noChangeArrowheads="1"/>
          </p:cNvSpPr>
          <p:nvPr>
            <p:ph type="title"/>
          </p:nvPr>
        </p:nvSpPr>
        <p:spPr>
          <a:xfrm>
            <a:off x="6477000" y="1089025"/>
            <a:ext cx="2667000" cy="5159375"/>
          </a:xfrm>
        </p:spPr>
        <p:txBody>
          <a:bodyPr lIns="91440" tIns="45720" rIns="91440" bIns="45720" anchor="t"/>
          <a:lstStyle/>
          <a:p>
            <a:pPr algn="l" eaLnBrk="1" hangingPunct="1">
              <a:lnSpc>
                <a:spcPct val="110000"/>
              </a:lnSpc>
              <a:buSzTx/>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a:solidFill>
                  <a:srgbClr val="808080"/>
                </a:solidFill>
                <a:latin typeface="Verdana" pitchFamily="-112" charset="0"/>
              </a:rPr>
              <a:t/>
            </a:r>
            <a:br>
              <a:rPr lang="en-GB" sz="1000">
                <a:solidFill>
                  <a:srgbClr val="808080"/>
                </a:solidFill>
                <a:latin typeface="Verdana" pitchFamily="-112" charset="0"/>
              </a:rPr>
            </a:br>
            <a:r>
              <a:rPr lang="en-US" sz="1000">
                <a:solidFill>
                  <a:srgbClr val="808080"/>
                </a:solidFill>
                <a:latin typeface="Verdana" pitchFamily="-112" charset="0"/>
                <a:ea typeface="Times New Roman" pitchFamily="-112" charset="0"/>
                <a:cs typeface="Times New Roman" pitchFamily="-112" charset="0"/>
              </a:rPr>
              <a:t>Con los fermentadores </a:t>
            </a:r>
            <a:r>
              <a:rPr lang="en-GB" sz="1000" b="1">
                <a:solidFill>
                  <a:srgbClr val="808080"/>
                </a:solidFill>
                <a:latin typeface="Verdana" pitchFamily="-112" charset="0"/>
              </a:rPr>
              <a:t>Ganimede</a:t>
            </a:r>
            <a:r>
              <a:rPr lang="en-GB" sz="1000" b="1" baseline="31000">
                <a:solidFill>
                  <a:srgbClr val="808080"/>
                </a:solidFill>
                <a:latin typeface="Verdana" pitchFamily="-112" charset="0"/>
              </a:rPr>
              <a:t>®</a:t>
            </a:r>
            <a:r>
              <a:rPr lang="en-US" sz="1000">
                <a:solidFill>
                  <a:srgbClr val="808080"/>
                </a:solidFill>
                <a:latin typeface="Verdana" pitchFamily="-112" charset="0"/>
                <a:ea typeface="Times New Roman" pitchFamily="-112" charset="0"/>
                <a:cs typeface="Times New Roman" pitchFamily="-112" charset="0"/>
              </a:rPr>
              <a:t>, el uso de cualquier gas técnico se puede manejar de una manera </a:t>
            </a:r>
            <a:r>
              <a:rPr lang="en-US" sz="1000" b="1">
                <a:solidFill>
                  <a:srgbClr val="808080"/>
                </a:solidFill>
                <a:latin typeface="Verdana" pitchFamily="-112" charset="0"/>
                <a:ea typeface="Times New Roman" pitchFamily="-112" charset="0"/>
                <a:cs typeface="Times New Roman" pitchFamily="-112" charset="0"/>
              </a:rPr>
              <a:t>CIENTÍFICA</a:t>
            </a:r>
            <a:r>
              <a:rPr lang="en-US" sz="1000">
                <a:solidFill>
                  <a:srgbClr val="808080"/>
                </a:solidFill>
                <a:latin typeface="Verdana" pitchFamily="-112" charset="0"/>
                <a:ea typeface="Times New Roman" pitchFamily="-112" charset="0"/>
                <a:cs typeface="Times New Roman" pitchFamily="-112" charset="0"/>
              </a:rPr>
              <a:t>, siguiendo un principio físico conocido como la </a:t>
            </a:r>
            <a:r>
              <a:rPr lang="en-US" sz="1000" b="1">
                <a:solidFill>
                  <a:srgbClr val="808080"/>
                </a:solidFill>
                <a:latin typeface="Verdana" pitchFamily="-112" charset="0"/>
                <a:ea typeface="Times New Roman" pitchFamily="-112" charset="0"/>
                <a:cs typeface="Times New Roman" pitchFamily="-112" charset="0"/>
              </a:rPr>
              <a:t>"LEY DE HENRY" . </a:t>
            </a:r>
            <a:r>
              <a:rPr lang="en-US" sz="1000">
                <a:solidFill>
                  <a:srgbClr val="808080"/>
                </a:solidFill>
                <a:latin typeface="Verdana" pitchFamily="-112" charset="0"/>
                <a:ea typeface="Times New Roman" pitchFamily="-112" charset="0"/>
                <a:cs typeface="Times New Roman" pitchFamily="-112" charset="0"/>
              </a:rPr>
              <a:t> </a:t>
            </a:r>
            <a:br>
              <a:rPr lang="en-US" sz="1000">
                <a:solidFill>
                  <a:srgbClr val="808080"/>
                </a:solidFill>
                <a:latin typeface="Verdana" pitchFamily="-112" charset="0"/>
                <a:ea typeface="Times New Roman" pitchFamily="-112" charset="0"/>
                <a:cs typeface="Times New Roman" pitchFamily="-112" charset="0"/>
              </a:rPr>
            </a:br>
            <a:r>
              <a:rPr lang="en-US" sz="1000">
                <a:solidFill>
                  <a:srgbClr val="808080"/>
                </a:solidFill>
                <a:latin typeface="Verdana" pitchFamily="-112" charset="0"/>
              </a:rPr>
              <a:t>De hecho</a:t>
            </a:r>
            <a:r>
              <a:rPr lang="en-US" sz="1000">
                <a:solidFill>
                  <a:srgbClr val="808080"/>
                </a:solidFill>
                <a:latin typeface="Verdana" pitchFamily="-112" charset="0"/>
                <a:ea typeface="Times New Roman" pitchFamily="-112" charset="0"/>
                <a:cs typeface="Times New Roman" pitchFamily="-112" charset="0"/>
              </a:rPr>
              <a:t>, un gas técnico introducido debajo del diafragma será mantenido bajo presión por el líquido de arriba y a su vez aplicará una presión igual al líquido.  </a:t>
            </a:r>
            <a:br>
              <a:rPr lang="en-US" sz="1000">
                <a:solidFill>
                  <a:srgbClr val="808080"/>
                </a:solidFill>
                <a:latin typeface="Verdana" pitchFamily="-112" charset="0"/>
                <a:ea typeface="Times New Roman" pitchFamily="-112" charset="0"/>
                <a:cs typeface="Times New Roman" pitchFamily="-112" charset="0"/>
              </a:rPr>
            </a:br>
            <a:r>
              <a:rPr lang="es-ES" sz="1000">
                <a:solidFill>
                  <a:srgbClr val="808080"/>
                </a:solidFill>
                <a:latin typeface="Verdana" pitchFamily="-112" charset="0"/>
                <a:ea typeface="Times New Roman" pitchFamily="-112" charset="0"/>
                <a:cs typeface="Times New Roman" pitchFamily="-112" charset="0"/>
              </a:rPr>
              <a:t>Por esta razón, </a:t>
            </a:r>
            <a:r>
              <a:rPr lang="es-ES" sz="1000" b="1">
                <a:solidFill>
                  <a:srgbClr val="808080"/>
                </a:solidFill>
                <a:latin typeface="Verdana" pitchFamily="-112" charset="0"/>
                <a:ea typeface="Times New Roman" pitchFamily="-112" charset="0"/>
                <a:cs typeface="Times New Roman" pitchFamily="-112" charset="0"/>
              </a:rPr>
              <a:t>el gas se disolverá en el líquido y se unirá íntimamente a éste, según PARÁMETROS CONTROLABLES Y REPETIBLES, los cuales el Enólogo REALMENTE puede ejecutar a su propia voluntad, </a:t>
            </a:r>
            <a:r>
              <a:rPr lang="es-ES" sz="1000">
                <a:solidFill>
                  <a:srgbClr val="808080"/>
                </a:solidFill>
                <a:latin typeface="Verdana" pitchFamily="-112" charset="0"/>
                <a:ea typeface="Times New Roman" pitchFamily="-112" charset="0"/>
                <a:cs typeface="Times New Roman" pitchFamily="-112" charset="0"/>
              </a:rPr>
              <a:t>sin</a:t>
            </a:r>
            <a:r>
              <a:rPr lang="es-ES" sz="1000" b="1">
                <a:solidFill>
                  <a:srgbClr val="808080"/>
                </a:solidFill>
                <a:latin typeface="Verdana" pitchFamily="-112" charset="0"/>
                <a:ea typeface="Times New Roman" pitchFamily="-112" charset="0"/>
                <a:cs typeface="Times New Roman" pitchFamily="-112" charset="0"/>
              </a:rPr>
              <a:t> </a:t>
            </a:r>
            <a:r>
              <a:rPr lang="es-ES" sz="1000">
                <a:solidFill>
                  <a:srgbClr val="808080"/>
                </a:solidFill>
                <a:latin typeface="Verdana" pitchFamily="-112" charset="0"/>
                <a:ea typeface="Times New Roman" pitchFamily="-112" charset="0"/>
                <a:cs typeface="Times New Roman" pitchFamily="-112" charset="0"/>
              </a:rPr>
              <a:t>improvisaciones o sorpresas.</a:t>
            </a:r>
            <a:br>
              <a:rPr lang="es-ES" sz="1000">
                <a:solidFill>
                  <a:srgbClr val="808080"/>
                </a:solidFill>
                <a:latin typeface="Verdana" pitchFamily="-112" charset="0"/>
                <a:ea typeface="Times New Roman" pitchFamily="-112" charset="0"/>
                <a:cs typeface="Times New Roman" pitchFamily="-112" charset="0"/>
              </a:rPr>
            </a:br>
            <a:r>
              <a:rPr lang="en-US" sz="1000">
                <a:solidFill>
                  <a:srgbClr val="808080"/>
                </a:solidFill>
                <a:latin typeface="Verdana" pitchFamily="-112" charset="0"/>
                <a:ea typeface="Times New Roman" pitchFamily="-112" charset="0"/>
                <a:cs typeface="Times New Roman" pitchFamily="-112" charset="0"/>
              </a:rPr>
              <a:t>Además, cuando se abre el bypass, toda la masa del gas, que se ha mantenido bajo presión hasta entonces, se libera sobre el sombrero del orujo. Esto implica una minuciosa acción de agitación, fortalecida por la</a:t>
            </a:r>
            <a:r>
              <a:rPr lang="en-US" sz="1000" b="1">
                <a:solidFill>
                  <a:srgbClr val="808080"/>
                </a:solidFill>
                <a:latin typeface="Verdana" pitchFamily="-112" charset="0"/>
                <a:ea typeface="Times New Roman" pitchFamily="-112" charset="0"/>
                <a:cs typeface="Times New Roman" pitchFamily="-112" charset="0"/>
              </a:rPr>
              <a:t> descompresión </a:t>
            </a:r>
            <a:r>
              <a:rPr lang="en-US" sz="1000">
                <a:solidFill>
                  <a:srgbClr val="808080"/>
                </a:solidFill>
                <a:latin typeface="Verdana" pitchFamily="-112" charset="0"/>
                <a:ea typeface="Times New Roman" pitchFamily="-112" charset="0"/>
                <a:cs typeface="Times New Roman" pitchFamily="-112" charset="0"/>
              </a:rPr>
              <a:t>que sigue de la caída repentina en la presión (ej. </a:t>
            </a:r>
            <a:r>
              <a:rPr lang="en-US" sz="1000">
                <a:solidFill>
                  <a:srgbClr val="808080"/>
                </a:solidFill>
                <a:latin typeface="Verdana" pitchFamily="-112" charset="0"/>
              </a:rPr>
              <a:t>Una </a:t>
            </a:r>
            <a:r>
              <a:rPr lang="en-US" sz="1000">
                <a:solidFill>
                  <a:srgbClr val="808080"/>
                </a:solidFill>
                <a:latin typeface="Verdana" pitchFamily="-112" charset="0"/>
                <a:ea typeface="Times New Roman" pitchFamily="-112" charset="0"/>
                <a:cs typeface="Times New Roman" pitchFamily="-112" charset="0"/>
              </a:rPr>
              <a:t>botella de vino espumoso que se descorcha). </a:t>
            </a:r>
            <a:endParaRPr lang="en-GB" sz="1000">
              <a:solidFill>
                <a:srgbClr val="808080"/>
              </a:solidFill>
              <a:latin typeface="Verdana" pitchFamily="-112" charset="0"/>
            </a:endParaRPr>
          </a:p>
        </p:txBody>
      </p:sp>
      <p:sp>
        <p:nvSpPr>
          <p:cNvPr id="70661" name="Text Box 5"/>
          <p:cNvSpPr txBox="1">
            <a:spLocks noChangeArrowheads="1"/>
          </p:cNvSpPr>
          <p:nvPr/>
        </p:nvSpPr>
        <p:spPr bwMode="auto">
          <a:xfrm>
            <a:off x="152400" y="4225925"/>
            <a:ext cx="1981200" cy="1684338"/>
          </a:xfrm>
          <a:prstGeom prst="rect">
            <a:avLst/>
          </a:prstGeom>
          <a:noFill/>
          <a:ln w="9525">
            <a:noFill/>
            <a:miter lim="800000"/>
            <a:headEnd/>
            <a:tailEnd/>
          </a:ln>
        </p:spPr>
        <p:txBody>
          <a:bodyPr lIns="90000" tIns="46800" rIns="90000" bIns="46800">
            <a:prstTxWarp prst="textNoShape">
              <a:avLst/>
            </a:prstTxWarp>
            <a:spAutoFit/>
          </a:bodyPr>
          <a:lstStyle/>
          <a:p>
            <a:pPr>
              <a:lnSpc>
                <a:spcPct val="101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b="1">
                <a:latin typeface="Verdana" pitchFamily="-112" charset="0"/>
              </a:rPr>
              <a:t>LEY DE HENRY</a:t>
            </a:r>
          </a:p>
          <a:p>
            <a:pPr>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000">
              <a:solidFill>
                <a:schemeClr val="tx1"/>
              </a:solidFill>
              <a:latin typeface="Verdana" pitchFamily="-112" charset="0"/>
            </a:endParaRPr>
          </a:p>
          <a:p>
            <a:pPr>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000">
              <a:solidFill>
                <a:schemeClr val="tx1"/>
              </a:solidFill>
              <a:latin typeface="Verdana" pitchFamily="-112" charset="0"/>
            </a:endParaRPr>
          </a:p>
          <a:p>
            <a:pPr>
              <a:lnSpc>
                <a:spcPct val="106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ES" sz="1000" b="1">
                <a:solidFill>
                  <a:srgbClr val="800000"/>
                </a:solidFill>
                <a:latin typeface="Verdana" pitchFamily="-112" charset="0"/>
                <a:ea typeface="Times New Roman" pitchFamily="-112" charset="0"/>
                <a:cs typeface="Times New Roman" pitchFamily="-112" charset="0"/>
              </a:rPr>
              <a:t>"Un gas que aplica presión sobre un líquido se disuelve en el líquido de abajo hasta que el gas soluto alcanza la misma presión que la del gas sobre el líquido."</a:t>
            </a:r>
          </a:p>
        </p:txBody>
      </p:sp>
      <p:sp>
        <p:nvSpPr>
          <p:cNvPr id="70662" name="Line 6"/>
          <p:cNvSpPr>
            <a:spLocks noChangeShapeType="1"/>
          </p:cNvSpPr>
          <p:nvPr/>
        </p:nvSpPr>
        <p:spPr bwMode="auto">
          <a:xfrm>
            <a:off x="228600" y="4495800"/>
            <a:ext cx="1905000" cy="1588"/>
          </a:xfrm>
          <a:prstGeom prst="line">
            <a:avLst/>
          </a:prstGeom>
          <a:noFill/>
          <a:ln w="63360">
            <a:solidFill>
              <a:srgbClr val="F6BA06"/>
            </a:solidFill>
            <a:round/>
            <a:headEnd/>
            <a:tailEnd type="triangle" w="lg" len="lg"/>
          </a:ln>
        </p:spPr>
        <p:txBody>
          <a:bodyPr>
            <a:prstTxWarp prst="textNoShape">
              <a:avLst/>
            </a:prstTxWarp>
          </a:bodyPr>
          <a:lstStyle/>
          <a:p>
            <a:endParaRPr lang="it-IT"/>
          </a:p>
        </p:txBody>
      </p:sp>
      <p:sp>
        <p:nvSpPr>
          <p:cNvPr id="70663" name="Line 7"/>
          <p:cNvSpPr>
            <a:spLocks noChangeShapeType="1"/>
          </p:cNvSpPr>
          <p:nvPr/>
        </p:nvSpPr>
        <p:spPr bwMode="auto">
          <a:xfrm>
            <a:off x="1828800" y="1905000"/>
            <a:ext cx="4495800" cy="1588"/>
          </a:xfrm>
          <a:prstGeom prst="line">
            <a:avLst/>
          </a:prstGeom>
          <a:noFill/>
          <a:ln w="38160">
            <a:solidFill>
              <a:srgbClr val="000000"/>
            </a:solidFill>
            <a:prstDash val="lgDashDot"/>
            <a:round/>
            <a:headEnd/>
            <a:tailEnd/>
          </a:ln>
        </p:spPr>
        <p:txBody>
          <a:bodyPr>
            <a:prstTxWarp prst="textNoShape">
              <a:avLst/>
            </a:prstTxWarp>
          </a:bodyPr>
          <a:lstStyle/>
          <a:p>
            <a:endParaRPr lang="it-IT"/>
          </a:p>
        </p:txBody>
      </p:sp>
      <p:sp>
        <p:nvSpPr>
          <p:cNvPr id="70664" name="Line 8"/>
          <p:cNvSpPr>
            <a:spLocks noChangeShapeType="1"/>
          </p:cNvSpPr>
          <p:nvPr/>
        </p:nvSpPr>
        <p:spPr bwMode="auto">
          <a:xfrm>
            <a:off x="1828800" y="6400800"/>
            <a:ext cx="4495800" cy="1588"/>
          </a:xfrm>
          <a:prstGeom prst="line">
            <a:avLst/>
          </a:prstGeom>
          <a:noFill/>
          <a:ln w="38160">
            <a:solidFill>
              <a:srgbClr val="000000"/>
            </a:solidFill>
            <a:prstDash val="lgDashDot"/>
            <a:round/>
            <a:headEnd/>
            <a:tailEnd/>
          </a:ln>
        </p:spPr>
        <p:txBody>
          <a:bodyPr>
            <a:prstTxWarp prst="textNoShape">
              <a:avLst/>
            </a:prstTxWarp>
          </a:bodyPr>
          <a:lstStyle/>
          <a:p>
            <a:endParaRPr lang="it-IT"/>
          </a:p>
        </p:txBody>
      </p:sp>
      <p:sp>
        <p:nvSpPr>
          <p:cNvPr id="70665" name="Text Box 9"/>
          <p:cNvSpPr txBox="1">
            <a:spLocks noChangeArrowheads="1"/>
          </p:cNvSpPr>
          <p:nvPr/>
        </p:nvSpPr>
        <p:spPr bwMode="auto">
          <a:xfrm>
            <a:off x="1066800" y="762000"/>
            <a:ext cx="5791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b="1">
                <a:solidFill>
                  <a:srgbClr val="80060D"/>
                </a:solidFill>
                <a:latin typeface="Verdana" pitchFamily="-112" charset="0"/>
              </a:rPr>
              <a:t>5. Uso del gas técnico</a:t>
            </a:r>
          </a:p>
        </p:txBody>
      </p:sp>
      <p:sp>
        <p:nvSpPr>
          <p:cNvPr id="70666" name="Line 10"/>
          <p:cNvSpPr>
            <a:spLocks noChangeShapeType="1"/>
          </p:cNvSpPr>
          <p:nvPr/>
        </p:nvSpPr>
        <p:spPr bwMode="auto">
          <a:xfrm>
            <a:off x="233363" y="2260600"/>
            <a:ext cx="1905000" cy="1588"/>
          </a:xfrm>
          <a:prstGeom prst="line">
            <a:avLst/>
          </a:prstGeom>
          <a:noFill/>
          <a:ln w="63360">
            <a:solidFill>
              <a:srgbClr val="FF6699"/>
            </a:solidFill>
            <a:round/>
            <a:headEnd/>
            <a:tailEnd type="triangle" w="lg" len="lg"/>
          </a:ln>
        </p:spPr>
        <p:txBody>
          <a:bodyPr>
            <a:prstTxWarp prst="textNoShape">
              <a:avLst/>
            </a:prstTxWarp>
          </a:bodyPr>
          <a:lstStyle/>
          <a:p>
            <a:endParaRPr lang="it-IT"/>
          </a:p>
        </p:txBody>
      </p:sp>
      <p:sp>
        <p:nvSpPr>
          <p:cNvPr id="70667" name="Text Box 11"/>
          <p:cNvSpPr txBox="1">
            <a:spLocks noChangeArrowheads="1"/>
          </p:cNvSpPr>
          <p:nvPr/>
        </p:nvSpPr>
        <p:spPr bwMode="auto">
          <a:xfrm>
            <a:off x="139700" y="1870075"/>
            <a:ext cx="1981200" cy="400050"/>
          </a:xfrm>
          <a:prstGeom prst="rect">
            <a:avLst/>
          </a:prstGeom>
          <a:noFill/>
          <a:ln w="9525">
            <a:noFill/>
            <a:miter lim="800000"/>
            <a:headEnd/>
            <a:tailEnd/>
          </a:ln>
        </p:spPr>
        <p:txBody>
          <a:bodyPr lIns="90000" tIns="46800" rIns="90000" bIns="46800">
            <a:prstTxWarp prst="textNoShape">
              <a:avLst/>
            </a:prstTxWarp>
            <a:spAutoFit/>
          </a:bodyPr>
          <a:lstStyle/>
          <a:p>
            <a:pPr>
              <a:lnSpc>
                <a:spcPct val="101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ES" sz="1000" b="1">
                <a:latin typeface="Verdana" pitchFamily="-112" charset="0"/>
                <a:ea typeface="Times New Roman" pitchFamily="-112" charset="0"/>
                <a:cs typeface="Times New Roman" pitchFamily="-112" charset="0"/>
              </a:rPr>
              <a:t>El líquido aplica cierta presión en el gas. </a:t>
            </a:r>
          </a:p>
        </p:txBody>
      </p:sp>
      <p:sp>
        <p:nvSpPr>
          <p:cNvPr id="70668" name="Text Box 12"/>
          <p:cNvSpPr txBox="1">
            <a:spLocks noChangeArrowheads="1"/>
          </p:cNvSpPr>
          <p:nvPr/>
        </p:nvSpPr>
        <p:spPr bwMode="auto">
          <a:xfrm>
            <a:off x="381000" y="6384925"/>
            <a:ext cx="457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0FE6DE07-7733-764A-B609-8A65B14E717B}" type="slidenum">
              <a:rPr lang="en-GB" sz="1000" b="1">
                <a:solidFill>
                  <a:srgbClr val="80060D"/>
                </a:solidFill>
                <a:latin typeface="Verdana" pitchFamily="-112" charset="0"/>
              </a:rPr>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28</a:t>
            </a:fld>
            <a:endParaRPr lang="en-GB" sz="1000" b="1">
              <a:solidFill>
                <a:srgbClr val="80060D"/>
              </a:solidFill>
              <a:latin typeface="Verdana" pitchFamily="-112" charset="0"/>
            </a:endParaRPr>
          </a:p>
        </p:txBody>
      </p:sp>
    </p:spTree>
  </p:cSld>
  <p:clrMapOvr>
    <a:masterClrMapping/>
  </p:clrMapOvr>
  <p:transition spd="med"/>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72706" name="Text Box 1026"/>
          <p:cNvSpPr txBox="1">
            <a:spLocks noChangeArrowheads="1"/>
          </p:cNvSpPr>
          <p:nvPr/>
        </p:nvSpPr>
        <p:spPr bwMode="auto">
          <a:xfrm>
            <a:off x="304800" y="1279525"/>
            <a:ext cx="6248400" cy="320675"/>
          </a:xfrm>
          <a:prstGeom prst="rect">
            <a:avLst/>
          </a:prstGeom>
          <a:noFill/>
          <a:ln w="9525">
            <a:noFill/>
            <a:miter lim="800000"/>
            <a:headEnd/>
            <a:tailEnd/>
          </a:ln>
        </p:spPr>
        <p:txBody>
          <a:bodyPr lIns="90000" tIns="46800" rIns="90000" bIns="46800">
            <a:prstTxWarp prst="textNoShape">
              <a:avLst/>
            </a:prstTxWarp>
            <a:spAutoFit/>
          </a:bodyPr>
          <a:lstStyle/>
          <a:p>
            <a:pPr>
              <a:lnSpc>
                <a:spcPts val="1800"/>
              </a:lnSpc>
              <a:spcBef>
                <a:spcPts val="913"/>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b="1">
                <a:solidFill>
                  <a:srgbClr val="80060D"/>
                </a:solidFill>
                <a:latin typeface="Verdana" pitchFamily="-112" charset="0"/>
              </a:rPr>
              <a:t>Uso de Gases Técnicos con Ganimede</a:t>
            </a:r>
            <a:r>
              <a:rPr lang="en-GB" sz="1600" b="1" baseline="30000">
                <a:solidFill>
                  <a:srgbClr val="80060D"/>
                </a:solidFill>
                <a:latin typeface="Verdana" pitchFamily="-112" charset="0"/>
              </a:rPr>
              <a:t>®</a:t>
            </a:r>
          </a:p>
        </p:txBody>
      </p:sp>
      <p:pic>
        <p:nvPicPr>
          <p:cNvPr id="72707" name="Picture 1027"/>
          <p:cNvPicPr>
            <a:picLocks noChangeAspect="1" noChangeArrowheads="1"/>
          </p:cNvPicPr>
          <p:nvPr/>
        </p:nvPicPr>
        <p:blipFill>
          <a:blip r:embed="rId4"/>
          <a:srcRect/>
          <a:stretch>
            <a:fillRect/>
          </a:stretch>
        </p:blipFill>
        <p:spPr bwMode="auto">
          <a:xfrm>
            <a:off x="1447800" y="1752600"/>
            <a:ext cx="1917700" cy="4678363"/>
          </a:xfrm>
          <a:prstGeom prst="rect">
            <a:avLst/>
          </a:prstGeom>
          <a:noFill/>
          <a:ln w="9525">
            <a:noFill/>
            <a:miter lim="800000"/>
            <a:headEnd/>
            <a:tailEnd/>
          </a:ln>
        </p:spPr>
      </p:pic>
      <p:pic>
        <p:nvPicPr>
          <p:cNvPr id="72708" name="Picture 1028"/>
          <p:cNvPicPr>
            <a:picLocks noChangeAspect="1" noChangeArrowheads="1"/>
          </p:cNvPicPr>
          <p:nvPr/>
        </p:nvPicPr>
        <p:blipFill>
          <a:blip r:embed="rId5"/>
          <a:srcRect/>
          <a:stretch>
            <a:fillRect/>
          </a:stretch>
        </p:blipFill>
        <p:spPr bwMode="auto">
          <a:xfrm>
            <a:off x="4495800" y="1752600"/>
            <a:ext cx="1763713" cy="4678363"/>
          </a:xfrm>
          <a:prstGeom prst="rect">
            <a:avLst/>
          </a:prstGeom>
          <a:noFill/>
          <a:ln w="9525">
            <a:noFill/>
            <a:miter lim="800000"/>
            <a:headEnd/>
            <a:tailEnd/>
          </a:ln>
        </p:spPr>
      </p:pic>
      <p:sp>
        <p:nvSpPr>
          <p:cNvPr id="72709" name="Rectangle 1029"/>
          <p:cNvSpPr>
            <a:spLocks noGrp="1" noChangeArrowheads="1"/>
          </p:cNvSpPr>
          <p:nvPr>
            <p:ph type="title"/>
          </p:nvPr>
        </p:nvSpPr>
        <p:spPr>
          <a:xfrm>
            <a:off x="6405563" y="1089025"/>
            <a:ext cx="2667000" cy="5159375"/>
          </a:xfrm>
        </p:spPr>
        <p:txBody>
          <a:bodyPr lIns="91440" tIns="45720" rIns="91440" bIns="45720" anchor="t"/>
          <a:lstStyle/>
          <a:p>
            <a:pPr algn="l" eaLnBrk="1" hangingPunct="1">
              <a:lnSpc>
                <a:spcPct val="101000"/>
              </a:lnSpc>
              <a:buSzTx/>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sz="1000" b="1">
                <a:solidFill>
                  <a:srgbClr val="700D13"/>
                </a:solidFill>
                <a:latin typeface="Verdana" pitchFamily="-112" charset="0"/>
                <a:ea typeface="Times New Roman" pitchFamily="-112" charset="0"/>
                <a:cs typeface="Times New Roman" pitchFamily="-112" charset="0"/>
              </a:rPr>
              <a:t>S</a:t>
            </a:r>
            <a:r>
              <a:rPr lang="es-ES" sz="1000" b="1">
                <a:solidFill>
                  <a:srgbClr val="700D13"/>
                </a:solidFill>
                <a:latin typeface="Verdana" pitchFamily="-112" charset="0"/>
                <a:ea typeface="Times New Roman" pitchFamily="-112" charset="0"/>
                <a:cs typeface="Times New Roman" pitchFamily="-112" charset="0"/>
              </a:rPr>
              <a:t>ó</a:t>
            </a:r>
            <a:r>
              <a:rPr lang="en-US" sz="1000" b="1">
                <a:solidFill>
                  <a:srgbClr val="700D13"/>
                </a:solidFill>
                <a:latin typeface="Verdana" pitchFamily="-112" charset="0"/>
                <a:ea typeface="Times New Roman" pitchFamily="-112" charset="0"/>
                <a:cs typeface="Times New Roman" pitchFamily="-112" charset="0"/>
              </a:rPr>
              <a:t>lamente </a:t>
            </a:r>
            <a:r>
              <a:rPr lang="en-GB" sz="1000" b="1">
                <a:solidFill>
                  <a:srgbClr val="700D13"/>
                </a:solidFill>
                <a:latin typeface="Verdana" pitchFamily="-112" charset="0"/>
              </a:rPr>
              <a:t>Ganimede</a:t>
            </a:r>
            <a:r>
              <a:rPr lang="en-GB" sz="1000" b="1" baseline="31000">
                <a:solidFill>
                  <a:srgbClr val="700D13"/>
                </a:solidFill>
                <a:latin typeface="Verdana" pitchFamily="-112" charset="0"/>
              </a:rPr>
              <a:t>®</a:t>
            </a:r>
            <a:r>
              <a:rPr lang="en-GB" sz="1000" b="1">
                <a:solidFill>
                  <a:srgbClr val="700D13"/>
                </a:solidFill>
                <a:latin typeface="Verdana" pitchFamily="-112" charset="0"/>
              </a:rPr>
              <a:t> </a:t>
            </a:r>
            <a:r>
              <a:rPr lang="en-US" sz="1000" b="1">
                <a:solidFill>
                  <a:srgbClr val="700D13"/>
                </a:solidFill>
                <a:latin typeface="Verdana" pitchFamily="-112" charset="0"/>
                <a:ea typeface="Times New Roman" pitchFamily="-112" charset="0"/>
                <a:cs typeface="Times New Roman" pitchFamily="-112" charset="0"/>
              </a:rPr>
              <a:t>hace que los gases técnicos introducidos a través de la válvula especial INTERACTÚEN con el líquido, cumpliendo las condiciones FÍSICAS y QUÍMICAS ideales (presión, área de contacto, tiempo de contacto, temperatura), que son necesarias para asegurar que la acción de los gases en sí sea EFICIENTE, SEGURA y REPETIBLE.  </a:t>
            </a:r>
            <a:br>
              <a:rPr lang="en-US" sz="1000" b="1">
                <a:solidFill>
                  <a:srgbClr val="700D13"/>
                </a:solidFill>
                <a:latin typeface="Verdana" pitchFamily="-112" charset="0"/>
                <a:ea typeface="Times New Roman" pitchFamily="-112" charset="0"/>
                <a:cs typeface="Times New Roman" pitchFamily="-112" charset="0"/>
              </a:rPr>
            </a:br>
            <a:r>
              <a:rPr lang="en-US" sz="1000" b="1">
                <a:solidFill>
                  <a:srgbClr val="700D13"/>
                </a:solidFill>
                <a:latin typeface="Verdana" pitchFamily="-112" charset="0"/>
                <a:ea typeface="Times New Roman" pitchFamily="-112" charset="0"/>
                <a:cs typeface="Times New Roman" pitchFamily="-112" charset="0"/>
              </a:rPr>
              <a:t/>
            </a:r>
            <a:br>
              <a:rPr lang="en-US" sz="1000" b="1">
                <a:solidFill>
                  <a:srgbClr val="700D13"/>
                </a:solidFill>
                <a:latin typeface="Verdana" pitchFamily="-112" charset="0"/>
                <a:ea typeface="Times New Roman" pitchFamily="-112" charset="0"/>
                <a:cs typeface="Times New Roman" pitchFamily="-112" charset="0"/>
              </a:rPr>
            </a:br>
            <a:r>
              <a:rPr lang="en-US" sz="1000">
                <a:solidFill>
                  <a:srgbClr val="808080"/>
                </a:solidFill>
                <a:latin typeface="Verdana" pitchFamily="-112" charset="0"/>
                <a:ea typeface="Times New Roman" pitchFamily="-112" charset="0"/>
                <a:cs typeface="Times New Roman" pitchFamily="-112" charset="0"/>
              </a:rPr>
              <a:t>Al contrario, en los fermentadores tradicionales, los gases pasan a través del líquido muy rápido y </a:t>
            </a:r>
            <a:r>
              <a:rPr lang="en-US" sz="1000">
                <a:solidFill>
                  <a:srgbClr val="808080"/>
                </a:solidFill>
                <a:latin typeface="Verdana" pitchFamily="-112" charset="0"/>
              </a:rPr>
              <a:t>no pueden quedarse mucho tiempo en contacto </a:t>
            </a:r>
            <a:r>
              <a:rPr lang="en-US" sz="1000">
                <a:solidFill>
                  <a:srgbClr val="808080"/>
                </a:solidFill>
                <a:latin typeface="Verdana" pitchFamily="-112" charset="0"/>
                <a:ea typeface="Times New Roman" pitchFamily="-112" charset="0"/>
                <a:cs typeface="Times New Roman" pitchFamily="-112" charset="0"/>
              </a:rPr>
              <a:t>con éste, de modo que se dispersan muy pronto en el ambiente y afectan solamente una porción pequeña de la masa, sin unirse íntimamente a ella. </a:t>
            </a:r>
            <a:r>
              <a:rPr lang="en-US" sz="1000">
                <a:solidFill>
                  <a:srgbClr val="808080"/>
                </a:solidFill>
                <a:latin typeface="Verdana" pitchFamily="-112" charset="0"/>
              </a:rPr>
              <a:t> </a:t>
            </a:r>
            <a:br>
              <a:rPr lang="en-US" sz="1000">
                <a:solidFill>
                  <a:srgbClr val="808080"/>
                </a:solidFill>
                <a:latin typeface="Verdana" pitchFamily="-112" charset="0"/>
              </a:rPr>
            </a:br>
            <a:r>
              <a:rPr lang="en-US" sz="1000" b="1">
                <a:solidFill>
                  <a:srgbClr val="808080"/>
                </a:solidFill>
                <a:latin typeface="Verdana" pitchFamily="-112" charset="0"/>
              </a:rPr>
              <a:t/>
            </a:r>
            <a:br>
              <a:rPr lang="en-US" sz="1000" b="1">
                <a:solidFill>
                  <a:srgbClr val="808080"/>
                </a:solidFill>
                <a:latin typeface="Verdana" pitchFamily="-112" charset="0"/>
              </a:rPr>
            </a:br>
            <a:r>
              <a:rPr lang="es-ES" sz="1000">
                <a:solidFill>
                  <a:srgbClr val="808080"/>
                </a:solidFill>
                <a:latin typeface="Verdana" pitchFamily="-112" charset="0"/>
                <a:ea typeface="Times New Roman" pitchFamily="-112" charset="0"/>
                <a:cs typeface="Times New Roman" pitchFamily="-112" charset="0"/>
              </a:rPr>
              <a:t>Sin mencionar una práctica muy pobre de exponer el líquido </a:t>
            </a:r>
            <a:r>
              <a:rPr lang="es-ES" sz="1000">
                <a:solidFill>
                  <a:srgbClr val="808080"/>
                </a:solidFill>
                <a:latin typeface="Verdana" pitchFamily="-112" charset="0"/>
              </a:rPr>
              <a:t>indiscriminadamente </a:t>
            </a:r>
            <a:r>
              <a:rPr lang="es-ES" sz="1000">
                <a:solidFill>
                  <a:srgbClr val="808080"/>
                </a:solidFill>
                <a:latin typeface="Verdana" pitchFamily="-112" charset="0"/>
                <a:ea typeface="Times New Roman" pitchFamily="-112" charset="0"/>
                <a:cs typeface="Times New Roman" pitchFamily="-112" charset="0"/>
              </a:rPr>
              <a:t>y peligrosamente al aire externo, que demasiado a menudo se nombra empíricamente "oxigenación de la masa", mientras que no ofrece ningún control científico sobre el proceso, o cualquier control adecuado sobre sus resultados.</a:t>
            </a:r>
            <a:br>
              <a:rPr lang="es-ES" sz="1000">
                <a:solidFill>
                  <a:srgbClr val="808080"/>
                </a:solidFill>
                <a:latin typeface="Verdana" pitchFamily="-112" charset="0"/>
                <a:ea typeface="Times New Roman" pitchFamily="-112" charset="0"/>
                <a:cs typeface="Times New Roman" pitchFamily="-112" charset="0"/>
              </a:rPr>
            </a:br>
            <a:endParaRPr lang="en-GB" sz="1000">
              <a:solidFill>
                <a:srgbClr val="808080"/>
              </a:solidFill>
              <a:latin typeface="Verdana" pitchFamily="-112" charset="0"/>
            </a:endParaRPr>
          </a:p>
        </p:txBody>
      </p:sp>
      <p:sp>
        <p:nvSpPr>
          <p:cNvPr id="72710" name="Text Box 1030"/>
          <p:cNvSpPr txBox="1">
            <a:spLocks noChangeArrowheads="1"/>
          </p:cNvSpPr>
          <p:nvPr/>
        </p:nvSpPr>
        <p:spPr bwMode="auto">
          <a:xfrm>
            <a:off x="76200" y="2057400"/>
            <a:ext cx="1447800" cy="536575"/>
          </a:xfrm>
          <a:prstGeom prst="rect">
            <a:avLst/>
          </a:prstGeom>
          <a:noFill/>
          <a:ln w="9525">
            <a:noFill/>
            <a:miter lim="800000"/>
            <a:headEnd/>
            <a:tailEnd/>
          </a:ln>
        </p:spPr>
        <p:txBody>
          <a:bodyPr lIns="90000" tIns="46800" rIns="90000" bIns="46800">
            <a:prstTxWarp prst="textNoShape">
              <a:avLst/>
            </a:prstTxWarp>
            <a:spAutoFit/>
          </a:bodyPr>
          <a:lstStyle/>
          <a:p>
            <a:pPr>
              <a:lnSpc>
                <a:spcPts val="7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sz="700">
                <a:latin typeface="Verdana" pitchFamily="-112" charset="0"/>
                <a:ea typeface="Times New Roman" pitchFamily="-112" charset="0"/>
                <a:cs typeface="Times New Roman" pitchFamily="-112" charset="0"/>
              </a:rPr>
              <a:t>El exceso de gas se escapa a través del cuello del diafragma, agitando la masa y garantizando su </a:t>
            </a:r>
            <a:r>
              <a:rPr lang="en-US" sz="700" b="1">
                <a:latin typeface="Verdana" pitchFamily="-112" charset="0"/>
                <a:ea typeface="Times New Roman" pitchFamily="-112" charset="0"/>
                <a:cs typeface="Times New Roman" pitchFamily="-112" charset="0"/>
              </a:rPr>
              <a:t>homogeneidad</a:t>
            </a:r>
            <a:r>
              <a:rPr lang="es-ES" sz="700">
                <a:latin typeface="Verdana" pitchFamily="-112" charset="0"/>
              </a:rPr>
              <a:t> </a:t>
            </a:r>
            <a:endParaRPr lang="es-ES_tradnl" sz="700">
              <a:latin typeface="Verdana" pitchFamily="-112" charset="0"/>
            </a:endParaRPr>
          </a:p>
        </p:txBody>
      </p:sp>
      <p:sp>
        <p:nvSpPr>
          <p:cNvPr id="72711" name="Text Box 1031"/>
          <p:cNvSpPr txBox="1">
            <a:spLocks noChangeArrowheads="1"/>
          </p:cNvSpPr>
          <p:nvPr/>
        </p:nvSpPr>
        <p:spPr bwMode="auto">
          <a:xfrm>
            <a:off x="76200" y="3124200"/>
            <a:ext cx="1447800" cy="625475"/>
          </a:xfrm>
          <a:prstGeom prst="rect">
            <a:avLst/>
          </a:prstGeom>
          <a:noFill/>
          <a:ln w="9525">
            <a:noFill/>
            <a:miter lim="800000"/>
            <a:headEnd/>
            <a:tailEnd/>
          </a:ln>
        </p:spPr>
        <p:txBody>
          <a:bodyPr lIns="90000" tIns="46800" rIns="90000" bIns="46800">
            <a:prstTxWarp prst="textNoShape">
              <a:avLst/>
            </a:prstTxWarp>
            <a:spAutoFit/>
          </a:bodyPr>
          <a:lstStyle/>
          <a:p>
            <a:pPr>
              <a:lnSpc>
                <a:spcPts val="7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ES" sz="700">
                <a:latin typeface="Verdana" pitchFamily="-112" charset="0"/>
                <a:ea typeface="Times New Roman" pitchFamily="-112" charset="0"/>
                <a:cs typeface="Times New Roman" pitchFamily="-112" charset="0"/>
              </a:rPr>
              <a:t>El</a:t>
            </a:r>
            <a:r>
              <a:rPr lang="es-ES" sz="700" b="1">
                <a:latin typeface="Verdana" pitchFamily="-112" charset="0"/>
                <a:ea typeface="Times New Roman" pitchFamily="-112" charset="0"/>
                <a:cs typeface="Times New Roman" pitchFamily="-112" charset="0"/>
              </a:rPr>
              <a:t> área de contacto </a:t>
            </a:r>
            <a:r>
              <a:rPr lang="es-ES" sz="700">
                <a:latin typeface="Verdana" pitchFamily="-112" charset="0"/>
                <a:ea typeface="Times New Roman" pitchFamily="-112" charset="0"/>
                <a:cs typeface="Times New Roman" pitchFamily="-112" charset="0"/>
              </a:rPr>
              <a:t>entre el líquido y el</a:t>
            </a:r>
            <a:r>
              <a:rPr lang="es-ES" sz="700" b="1">
                <a:latin typeface="Verdana" pitchFamily="-112" charset="0"/>
                <a:ea typeface="Times New Roman" pitchFamily="-112" charset="0"/>
                <a:cs typeface="Times New Roman" pitchFamily="-112" charset="0"/>
              </a:rPr>
              <a:t> gas presurizado </a:t>
            </a:r>
            <a:r>
              <a:rPr lang="es-ES" sz="700">
                <a:latin typeface="Verdana" pitchFamily="-112" charset="0"/>
                <a:ea typeface="Times New Roman" pitchFamily="-112" charset="0"/>
                <a:cs typeface="Times New Roman" pitchFamily="-112" charset="0"/>
              </a:rPr>
              <a:t>(0.2-0.4 Bar) bajo el diafragma es igual a</a:t>
            </a:r>
            <a:r>
              <a:rPr lang="es-ES_tradnl" sz="700">
                <a:latin typeface="Verdana" pitchFamily="-112" charset="0"/>
                <a:ea typeface="Times New Roman" pitchFamily="-112" charset="0"/>
                <a:cs typeface="Times New Roman" pitchFamily="-112" charset="0"/>
              </a:rPr>
              <a:t>l</a:t>
            </a:r>
            <a:r>
              <a:rPr lang="es-ES" sz="700">
                <a:latin typeface="Verdana" pitchFamily="-112" charset="0"/>
                <a:ea typeface="Times New Roman" pitchFamily="-112" charset="0"/>
                <a:cs typeface="Times New Roman" pitchFamily="-112" charset="0"/>
              </a:rPr>
              <a:t> 80-85 por ciento de toda la superficie</a:t>
            </a:r>
          </a:p>
        </p:txBody>
      </p:sp>
      <p:sp>
        <p:nvSpPr>
          <p:cNvPr id="72712" name="Text Box 1032"/>
          <p:cNvSpPr txBox="1">
            <a:spLocks noChangeArrowheads="1"/>
          </p:cNvSpPr>
          <p:nvPr/>
        </p:nvSpPr>
        <p:spPr bwMode="auto">
          <a:xfrm>
            <a:off x="76200" y="4397375"/>
            <a:ext cx="1447800" cy="447675"/>
          </a:xfrm>
          <a:prstGeom prst="rect">
            <a:avLst/>
          </a:prstGeom>
          <a:noFill/>
          <a:ln w="9525">
            <a:noFill/>
            <a:miter lim="800000"/>
            <a:headEnd/>
            <a:tailEnd/>
          </a:ln>
        </p:spPr>
        <p:txBody>
          <a:bodyPr lIns="90000" tIns="46800" rIns="90000" bIns="46800">
            <a:prstTxWarp prst="textNoShape">
              <a:avLst/>
            </a:prstTxWarp>
            <a:spAutoFit/>
          </a:bodyPr>
          <a:lstStyle/>
          <a:p>
            <a:pPr>
              <a:lnSpc>
                <a:spcPts val="7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ES" sz="700">
                <a:solidFill>
                  <a:schemeClr val="tx1"/>
                </a:solidFill>
                <a:latin typeface="Verdana" pitchFamily="-112" charset="0"/>
                <a:ea typeface="Times New Roman" pitchFamily="-112" charset="0"/>
                <a:cs typeface="Times New Roman" pitchFamily="-112" charset="0"/>
              </a:rPr>
              <a:t>Una vez introducido, el gas se acumulará bajo el diafragma, </a:t>
            </a:r>
            <a:r>
              <a:rPr lang="es-ES" sz="700" b="1">
                <a:solidFill>
                  <a:schemeClr val="tx1"/>
                </a:solidFill>
                <a:latin typeface="Verdana" pitchFamily="-112" charset="0"/>
                <a:ea typeface="Times New Roman" pitchFamily="-112" charset="0"/>
                <a:cs typeface="Times New Roman" pitchFamily="-112" charset="0"/>
              </a:rPr>
              <a:t>bajo presión </a:t>
            </a:r>
            <a:r>
              <a:rPr lang="es-ES" sz="700">
                <a:solidFill>
                  <a:schemeClr val="tx1"/>
                </a:solidFill>
                <a:latin typeface="Verdana" pitchFamily="-112" charset="0"/>
                <a:ea typeface="Times New Roman" pitchFamily="-112" charset="0"/>
                <a:cs typeface="Times New Roman" pitchFamily="-112" charset="0"/>
              </a:rPr>
              <a:t>y durante mucho</a:t>
            </a:r>
            <a:r>
              <a:rPr lang="es-ES" sz="700" b="1">
                <a:solidFill>
                  <a:schemeClr val="tx1"/>
                </a:solidFill>
                <a:latin typeface="Verdana" pitchFamily="-112" charset="0"/>
                <a:ea typeface="Times New Roman" pitchFamily="-112" charset="0"/>
                <a:cs typeface="Times New Roman" pitchFamily="-112" charset="0"/>
              </a:rPr>
              <a:t> tiempo </a:t>
            </a:r>
            <a:endParaRPr lang="es-ES" sz="700">
              <a:solidFill>
                <a:schemeClr val="tx1"/>
              </a:solidFill>
              <a:latin typeface="Verdana" pitchFamily="-112" charset="0"/>
              <a:ea typeface="Times New Roman" pitchFamily="-112" charset="0"/>
              <a:cs typeface="Times New Roman" pitchFamily="-112" charset="0"/>
            </a:endParaRPr>
          </a:p>
        </p:txBody>
      </p:sp>
      <p:sp>
        <p:nvSpPr>
          <p:cNvPr id="72713" name="Text Box 1033"/>
          <p:cNvSpPr txBox="1">
            <a:spLocks noChangeArrowheads="1"/>
          </p:cNvSpPr>
          <p:nvPr/>
        </p:nvSpPr>
        <p:spPr bwMode="auto">
          <a:xfrm>
            <a:off x="3429000" y="2286000"/>
            <a:ext cx="1295400" cy="2624138"/>
          </a:xfrm>
          <a:prstGeom prst="rect">
            <a:avLst/>
          </a:prstGeom>
          <a:noFill/>
          <a:ln w="9525">
            <a:noFill/>
            <a:miter lim="800000"/>
            <a:headEnd/>
            <a:tailEnd/>
          </a:ln>
        </p:spPr>
        <p:txBody>
          <a:bodyPr lIns="90000" tIns="46800" rIns="90000" bIns="46800">
            <a:prstTxWarp prst="textNoShape">
              <a:avLst/>
            </a:prstTxWarp>
            <a:spAutoFit/>
          </a:bodyPr>
          <a:lstStyle/>
          <a:p>
            <a:pPr>
              <a:lnSpc>
                <a:spcPts val="7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ES" sz="700" b="1">
                <a:latin typeface="Verdana" pitchFamily="-112" charset="0"/>
                <a:ea typeface="Times New Roman" pitchFamily="-112" charset="0"/>
                <a:cs typeface="Times New Roman" pitchFamily="-112" charset="0"/>
              </a:rPr>
              <a:t>El gas introducido en fermentadores tradicionales pronto </a:t>
            </a:r>
            <a:r>
              <a:rPr lang="es-ES_tradnl" sz="700" b="1">
                <a:latin typeface="Verdana" pitchFamily="-112" charset="0"/>
                <a:ea typeface="Times New Roman" pitchFamily="-112" charset="0"/>
                <a:cs typeface="Times New Roman" pitchFamily="-112" charset="0"/>
              </a:rPr>
              <a:t>ascenderá</a:t>
            </a:r>
            <a:r>
              <a:rPr lang="es-ES" sz="700" b="1">
                <a:latin typeface="Verdana" pitchFamily="-112" charset="0"/>
                <a:ea typeface="Times New Roman" pitchFamily="-112" charset="0"/>
                <a:cs typeface="Times New Roman" pitchFamily="-112" charset="0"/>
              </a:rPr>
              <a:t> a la parte superior en una columna vertical pequeña que afecta por algunos segundos solamente a una porción marginal de la masa.</a:t>
            </a:r>
          </a:p>
          <a:p>
            <a:pPr>
              <a:lnSpc>
                <a:spcPts val="7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700">
              <a:solidFill>
                <a:schemeClr val="tx1"/>
              </a:solidFill>
              <a:latin typeface="Verdana" pitchFamily="-112" charset="0"/>
            </a:endParaRPr>
          </a:p>
          <a:p>
            <a:pPr>
              <a:lnSpc>
                <a:spcPct val="106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ES" sz="700">
                <a:latin typeface="Verdana" pitchFamily="-112" charset="0"/>
                <a:ea typeface="Times New Roman" pitchFamily="-112" charset="0"/>
                <a:cs typeface="Times New Roman" pitchFamily="-112" charset="0"/>
              </a:rPr>
              <a:t>Por otra parte, el gas técnico no puede permanecer bajo presión y durante mucho tiempo en contacto con el líquido, también debido a una acción que tiene lugar de "</a:t>
            </a:r>
            <a:r>
              <a:rPr lang="es-ES" sz="700" b="1">
                <a:latin typeface="Verdana" pitchFamily="-112" charset="0"/>
                <a:ea typeface="Times New Roman" pitchFamily="-112" charset="0"/>
                <a:cs typeface="Times New Roman" pitchFamily="-112" charset="0"/>
              </a:rPr>
              <a:t>despojar</a:t>
            </a:r>
            <a:r>
              <a:rPr lang="es-ES" sz="700">
                <a:latin typeface="Verdana" pitchFamily="-112" charset="0"/>
                <a:ea typeface="Times New Roman" pitchFamily="-112" charset="0"/>
                <a:cs typeface="Times New Roman" pitchFamily="-112" charset="0"/>
              </a:rPr>
              <a:t>": la cantidad enorme de burbujas pequeñas de </a:t>
            </a:r>
            <a:r>
              <a:rPr lang="es-ES" sz="700">
                <a:latin typeface="Verdana" pitchFamily="-112" charset="0"/>
              </a:rPr>
              <a:t>CO2 </a:t>
            </a:r>
            <a:r>
              <a:rPr lang="es-ES" sz="700">
                <a:latin typeface="Verdana" pitchFamily="-112" charset="0"/>
                <a:ea typeface="Times New Roman" pitchFamily="-112" charset="0"/>
                <a:cs typeface="Times New Roman" pitchFamily="-112" charset="0"/>
              </a:rPr>
              <a:t>en toda la masa drenará cualquier gas, y esto </a:t>
            </a:r>
            <a:r>
              <a:rPr lang="es-ES" sz="700">
                <a:solidFill>
                  <a:srgbClr val="FF0000"/>
                </a:solidFill>
                <a:latin typeface="Verdana" pitchFamily="-112" charset="0"/>
                <a:ea typeface="Times New Roman" pitchFamily="-112" charset="0"/>
                <a:cs typeface="Times New Roman" pitchFamily="-112" charset="0"/>
              </a:rPr>
              <a:t>los hará ineficaces</a:t>
            </a:r>
          </a:p>
        </p:txBody>
      </p:sp>
      <p:sp>
        <p:nvSpPr>
          <p:cNvPr id="72714" name="Line 1034"/>
          <p:cNvSpPr>
            <a:spLocks noChangeShapeType="1"/>
          </p:cNvSpPr>
          <p:nvPr/>
        </p:nvSpPr>
        <p:spPr bwMode="auto">
          <a:xfrm>
            <a:off x="152400" y="5105400"/>
            <a:ext cx="1447800" cy="1588"/>
          </a:xfrm>
          <a:prstGeom prst="line">
            <a:avLst/>
          </a:prstGeom>
          <a:noFill/>
          <a:ln w="63360">
            <a:solidFill>
              <a:srgbClr val="F6BA06"/>
            </a:solidFill>
            <a:round/>
            <a:headEnd/>
            <a:tailEnd type="triangle" w="lg" len="lg"/>
          </a:ln>
        </p:spPr>
        <p:txBody>
          <a:bodyPr>
            <a:prstTxWarp prst="textNoShape">
              <a:avLst/>
            </a:prstTxWarp>
          </a:bodyPr>
          <a:lstStyle/>
          <a:p>
            <a:endParaRPr lang="it-IT"/>
          </a:p>
        </p:txBody>
      </p:sp>
      <p:sp>
        <p:nvSpPr>
          <p:cNvPr id="72715" name="Line 1035"/>
          <p:cNvSpPr>
            <a:spLocks noChangeShapeType="1"/>
          </p:cNvSpPr>
          <p:nvPr/>
        </p:nvSpPr>
        <p:spPr bwMode="auto">
          <a:xfrm>
            <a:off x="152400" y="4038600"/>
            <a:ext cx="1828800" cy="1588"/>
          </a:xfrm>
          <a:prstGeom prst="line">
            <a:avLst/>
          </a:prstGeom>
          <a:noFill/>
          <a:ln w="12600">
            <a:solidFill>
              <a:srgbClr val="F6BA06"/>
            </a:solidFill>
            <a:round/>
            <a:headEnd/>
            <a:tailEnd type="triangle" w="lg" len="lg"/>
          </a:ln>
        </p:spPr>
        <p:txBody>
          <a:bodyPr>
            <a:prstTxWarp prst="textNoShape">
              <a:avLst/>
            </a:prstTxWarp>
          </a:bodyPr>
          <a:lstStyle/>
          <a:p>
            <a:endParaRPr lang="it-IT"/>
          </a:p>
        </p:txBody>
      </p:sp>
      <p:sp>
        <p:nvSpPr>
          <p:cNvPr id="72716" name="Line 1036"/>
          <p:cNvSpPr>
            <a:spLocks noChangeShapeType="1"/>
          </p:cNvSpPr>
          <p:nvPr/>
        </p:nvSpPr>
        <p:spPr bwMode="auto">
          <a:xfrm>
            <a:off x="152400" y="2743200"/>
            <a:ext cx="2133600" cy="1588"/>
          </a:xfrm>
          <a:prstGeom prst="line">
            <a:avLst/>
          </a:prstGeom>
          <a:noFill/>
          <a:ln w="12600">
            <a:solidFill>
              <a:srgbClr val="F6BA06"/>
            </a:solidFill>
            <a:round/>
            <a:headEnd/>
            <a:tailEnd type="triangle" w="lg" len="lg"/>
          </a:ln>
        </p:spPr>
        <p:txBody>
          <a:bodyPr>
            <a:prstTxWarp prst="textNoShape">
              <a:avLst/>
            </a:prstTxWarp>
          </a:bodyPr>
          <a:lstStyle/>
          <a:p>
            <a:endParaRPr lang="it-IT"/>
          </a:p>
        </p:txBody>
      </p:sp>
      <p:sp>
        <p:nvSpPr>
          <p:cNvPr id="72717" name="Line 1037"/>
          <p:cNvSpPr>
            <a:spLocks noChangeShapeType="1"/>
          </p:cNvSpPr>
          <p:nvPr/>
        </p:nvSpPr>
        <p:spPr bwMode="auto">
          <a:xfrm>
            <a:off x="3505200" y="5105400"/>
            <a:ext cx="990600" cy="1588"/>
          </a:xfrm>
          <a:prstGeom prst="line">
            <a:avLst/>
          </a:prstGeom>
          <a:noFill/>
          <a:ln w="63360">
            <a:solidFill>
              <a:srgbClr val="F6BA06"/>
            </a:solidFill>
            <a:round/>
            <a:headEnd/>
            <a:tailEnd type="triangle" w="lg" len="lg"/>
          </a:ln>
        </p:spPr>
        <p:txBody>
          <a:bodyPr>
            <a:prstTxWarp prst="textNoShape">
              <a:avLst/>
            </a:prstTxWarp>
          </a:bodyPr>
          <a:lstStyle/>
          <a:p>
            <a:endParaRPr lang="it-IT"/>
          </a:p>
        </p:txBody>
      </p:sp>
      <p:sp>
        <p:nvSpPr>
          <p:cNvPr id="72718" name="Text Box 1038"/>
          <p:cNvSpPr txBox="1">
            <a:spLocks noChangeArrowheads="1"/>
          </p:cNvSpPr>
          <p:nvPr/>
        </p:nvSpPr>
        <p:spPr bwMode="auto">
          <a:xfrm>
            <a:off x="2057400" y="6400800"/>
            <a:ext cx="982663" cy="247650"/>
          </a:xfrm>
          <a:prstGeom prst="rect">
            <a:avLst/>
          </a:prstGeom>
          <a:noFill/>
          <a:ln w="9525">
            <a:noFill/>
            <a:miter lim="800000"/>
            <a:headEnd/>
            <a:tailEnd/>
          </a:ln>
        </p:spPr>
        <p:txBody>
          <a:bodyPr wrap="none" lIns="90000" tIns="46800" rIns="90000" bIns="46800">
            <a:prstTxWarp prst="textNoShape">
              <a:avLst/>
            </a:prstTxWarp>
            <a:spAutoFit/>
          </a:bodyPr>
          <a:lstStyle/>
          <a:p>
            <a:pPr>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b="1">
                <a:solidFill>
                  <a:schemeClr val="tx1"/>
                </a:solidFill>
                <a:latin typeface="Verdana" pitchFamily="-112" charset="0"/>
              </a:rPr>
              <a:t>Ganimede</a:t>
            </a:r>
            <a:r>
              <a:rPr lang="en-GB" sz="1000" b="1" baseline="30000">
                <a:solidFill>
                  <a:schemeClr val="tx1"/>
                </a:solidFill>
                <a:latin typeface="Verdana" pitchFamily="-112" charset="0"/>
              </a:rPr>
              <a:t>®</a:t>
            </a:r>
          </a:p>
        </p:txBody>
      </p:sp>
      <p:sp>
        <p:nvSpPr>
          <p:cNvPr id="72719" name="Text Box 1039"/>
          <p:cNvSpPr txBox="1">
            <a:spLocks noChangeArrowheads="1"/>
          </p:cNvSpPr>
          <p:nvPr/>
        </p:nvSpPr>
        <p:spPr bwMode="auto">
          <a:xfrm>
            <a:off x="4876800" y="6400800"/>
            <a:ext cx="1508125" cy="244475"/>
          </a:xfrm>
          <a:prstGeom prst="rect">
            <a:avLst/>
          </a:prstGeom>
          <a:noFill/>
          <a:ln w="9525">
            <a:noFill/>
            <a:miter lim="800000"/>
            <a:headEnd/>
            <a:tailEnd/>
          </a:ln>
        </p:spPr>
        <p:txBody>
          <a:bodyPr wrap="none" lIns="90000" tIns="46800" rIns="90000" bIns="46800">
            <a:prstTxWarp prst="textNoShape">
              <a:avLst/>
            </a:prstTxWarp>
            <a:spAutoFit/>
          </a:bodyPr>
          <a:lstStyle/>
          <a:p>
            <a:pPr>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b="1">
                <a:solidFill>
                  <a:schemeClr val="tx1"/>
                </a:solidFill>
                <a:latin typeface="Verdana" pitchFamily="-112" charset="0"/>
              </a:rPr>
              <a:t>Tanque tradicional</a:t>
            </a:r>
          </a:p>
        </p:txBody>
      </p:sp>
      <p:sp>
        <p:nvSpPr>
          <p:cNvPr id="72720" name="Text Box 1040"/>
          <p:cNvSpPr txBox="1">
            <a:spLocks noChangeArrowheads="1"/>
          </p:cNvSpPr>
          <p:nvPr/>
        </p:nvSpPr>
        <p:spPr bwMode="auto">
          <a:xfrm>
            <a:off x="1066800" y="762000"/>
            <a:ext cx="5791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b="1">
                <a:solidFill>
                  <a:srgbClr val="80060D"/>
                </a:solidFill>
                <a:latin typeface="Verdana" pitchFamily="-112" charset="0"/>
              </a:rPr>
              <a:t>5. Uso del gas técnico</a:t>
            </a:r>
          </a:p>
        </p:txBody>
      </p:sp>
      <p:sp>
        <p:nvSpPr>
          <p:cNvPr id="72721" name="Text Box 1041"/>
          <p:cNvSpPr txBox="1">
            <a:spLocks noChangeArrowheads="1"/>
          </p:cNvSpPr>
          <p:nvPr/>
        </p:nvSpPr>
        <p:spPr bwMode="auto">
          <a:xfrm>
            <a:off x="381000" y="6384925"/>
            <a:ext cx="457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10BCFDC0-7020-B444-90A0-5F87FF157088}" type="slidenum">
              <a:rPr lang="en-GB" sz="1000" b="1">
                <a:solidFill>
                  <a:srgbClr val="80060D"/>
                </a:solidFill>
                <a:latin typeface="Verdana" pitchFamily="-112" charset="0"/>
              </a:rPr>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29</a:t>
            </a:fld>
            <a:endParaRPr lang="en-GB" sz="1000" b="1">
              <a:solidFill>
                <a:srgbClr val="80060D"/>
              </a:solidFill>
              <a:latin typeface="Verdana" pitchFamily="-112" charset="0"/>
            </a:endParaRPr>
          </a:p>
        </p:txBody>
      </p:sp>
    </p:spTree>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1506" name="AutoShape 2"/>
          <p:cNvSpPr>
            <a:spLocks noChangeArrowheads="1"/>
          </p:cNvSpPr>
          <p:nvPr/>
        </p:nvSpPr>
        <p:spPr bwMode="auto">
          <a:xfrm>
            <a:off x="2057400" y="1676400"/>
            <a:ext cx="2667000" cy="4572000"/>
          </a:xfrm>
          <a:prstGeom prst="downArrow">
            <a:avLst>
              <a:gd name="adj1" fmla="val 45361"/>
              <a:gd name="adj2" fmla="val 38929"/>
            </a:avLst>
          </a:prstGeom>
          <a:solidFill>
            <a:srgbClr val="C0C0C0">
              <a:alpha val="89803"/>
            </a:srgbClr>
          </a:solidFill>
          <a:ln w="9525">
            <a:noFill/>
            <a:miter lim="800000"/>
            <a:headEnd/>
            <a:tailEnd/>
          </a:ln>
        </p:spPr>
        <p:txBody>
          <a:bodyPr wrap="none" anchor="ctr">
            <a:prstTxWarp prst="textNoShape">
              <a:avLst/>
            </a:prstTxWarp>
          </a:bodyPr>
          <a:lstStyle/>
          <a:p>
            <a:pPr algn="r"/>
            <a:endParaRPr lang="es-ES">
              <a:solidFill>
                <a:srgbClr val="797979"/>
              </a:solidFill>
            </a:endParaRPr>
          </a:p>
        </p:txBody>
      </p:sp>
      <p:sp>
        <p:nvSpPr>
          <p:cNvPr id="21507" name="Text Box 3"/>
          <p:cNvSpPr>
            <a:spLocks noGrp="1" noChangeArrowheads="1"/>
          </p:cNvSpPr>
          <p:nvPr>
            <p:ph type="ctrTitle"/>
          </p:nvPr>
        </p:nvSpPr>
        <p:spPr>
          <a:xfrm>
            <a:off x="6629400" y="1676400"/>
            <a:ext cx="2438400" cy="3962400"/>
          </a:xfrm>
        </p:spPr>
        <p:txBody>
          <a:bodyPr lIns="91440" tIns="45720" rIns="91440" bIns="45720" anchor="t"/>
          <a:lstStyle/>
          <a:p>
            <a:pPr algn="l">
              <a:lnSpc>
                <a:spcPct val="110000"/>
              </a:lnSpc>
              <a:buFont typeface="Times New Roman" pitchFamily="-112" charset="0"/>
              <a:buNone/>
            </a:pPr>
            <a:r>
              <a:rPr lang="it-IT" sz="1200">
                <a:solidFill>
                  <a:srgbClr val="797979"/>
                </a:solidFill>
                <a:latin typeface="Verdana" pitchFamily="-112" charset="0"/>
              </a:rPr>
              <a:t>El proceso de vinificación tiene como protagonista la materia prima y la figura del</a:t>
            </a:r>
            <a:r>
              <a:rPr lang="it-IT" sz="1200">
                <a:solidFill>
                  <a:srgbClr val="80060D"/>
                </a:solidFill>
                <a:latin typeface="Verdana" pitchFamily="-112" charset="0"/>
              </a:rPr>
              <a:t> Enólogo</a:t>
            </a:r>
            <a:r>
              <a:rPr lang="it-IT" sz="1200">
                <a:solidFill>
                  <a:srgbClr val="797979"/>
                </a:solidFill>
                <a:latin typeface="Verdana" pitchFamily="-112" charset="0"/>
              </a:rPr>
              <a:t>.</a:t>
            </a:r>
            <a:br>
              <a:rPr lang="it-IT" sz="1200">
                <a:solidFill>
                  <a:srgbClr val="797979"/>
                </a:solidFill>
                <a:latin typeface="Verdana" pitchFamily="-112" charset="0"/>
              </a:rPr>
            </a:br>
            <a:r>
              <a:rPr lang="it-IT" sz="1200">
                <a:solidFill>
                  <a:srgbClr val="797979"/>
                </a:solidFill>
                <a:latin typeface="Verdana" pitchFamily="-112" charset="0"/>
              </a:rPr>
              <a:t>Este último </a:t>
            </a:r>
            <a:r>
              <a:rPr lang="it-IT" sz="1200">
                <a:solidFill>
                  <a:srgbClr val="80060D"/>
                </a:solidFill>
                <a:latin typeface="Verdana" pitchFamily="-112" charset="0"/>
              </a:rPr>
              <a:t>debe poder tener a su disposición instrumentos versátiles que le permitan</a:t>
            </a:r>
            <a:r>
              <a:rPr lang="it-IT" sz="1200">
                <a:solidFill>
                  <a:srgbClr val="797979"/>
                </a:solidFill>
                <a:latin typeface="Verdana" pitchFamily="-112" charset="0"/>
              </a:rPr>
              <a:t> gestionar de manera ventajosa las variables según su propia sensibilidad y exigencias, de la viña a la botella.</a:t>
            </a:r>
            <a:br>
              <a:rPr lang="it-IT" sz="1200">
                <a:solidFill>
                  <a:srgbClr val="797979"/>
                </a:solidFill>
                <a:latin typeface="Verdana" pitchFamily="-112" charset="0"/>
              </a:rPr>
            </a:br>
            <a:r>
              <a:rPr lang="it-IT" sz="1200">
                <a:solidFill>
                  <a:srgbClr val="797979"/>
                </a:solidFill>
                <a:latin typeface="Verdana" pitchFamily="-112" charset="0"/>
              </a:rPr>
              <a:t>La gestión de las variables permite procesos eficaces que conducen, en modo racional, al </a:t>
            </a:r>
            <a:r>
              <a:rPr lang="it-IT" sz="1200">
                <a:solidFill>
                  <a:srgbClr val="80060D"/>
                </a:solidFill>
                <a:latin typeface="Verdana" pitchFamily="-112" charset="0"/>
              </a:rPr>
              <a:t>máximo resultado obtenible de la materia prima de partida.</a:t>
            </a:r>
            <a:endParaRPr lang="it-IT" sz="2200">
              <a:solidFill>
                <a:srgbClr val="80060D"/>
              </a:solidFill>
              <a:latin typeface="Verdana" pitchFamily="-112" charset="0"/>
            </a:endParaRPr>
          </a:p>
        </p:txBody>
      </p:sp>
      <p:sp>
        <p:nvSpPr>
          <p:cNvPr id="21508" name="Text Box 4"/>
          <p:cNvSpPr txBox="1">
            <a:spLocks noChangeArrowheads="1"/>
          </p:cNvSpPr>
          <p:nvPr/>
        </p:nvSpPr>
        <p:spPr bwMode="auto">
          <a:xfrm>
            <a:off x="2362200" y="2286000"/>
            <a:ext cx="2209800" cy="457200"/>
          </a:xfrm>
          <a:prstGeom prst="rect">
            <a:avLst/>
          </a:prstGeom>
          <a:noFill/>
          <a:ln w="9525">
            <a:noFill/>
            <a:miter lim="800000"/>
            <a:headEnd/>
            <a:tailEnd/>
          </a:ln>
        </p:spPr>
        <p:txBody>
          <a:bodyPr>
            <a:prstTxWarp prst="textNoShape">
              <a:avLst/>
            </a:prstTxWarp>
            <a:spAutoFit/>
          </a:bodyPr>
          <a:lstStyle/>
          <a:p>
            <a:pPr algn="ctr">
              <a:spcBef>
                <a:spcPct val="50000"/>
              </a:spcBef>
            </a:pPr>
            <a:r>
              <a:rPr lang="it-IT" b="1">
                <a:solidFill>
                  <a:srgbClr val="80060D"/>
                </a:solidFill>
                <a:latin typeface="Verdana" pitchFamily="-112" charset="0"/>
              </a:rPr>
              <a:t>ENOLOGO</a:t>
            </a:r>
            <a:endParaRPr lang="it-IT">
              <a:solidFill>
                <a:schemeClr val="tx1"/>
              </a:solidFill>
            </a:endParaRPr>
          </a:p>
        </p:txBody>
      </p:sp>
      <p:sp>
        <p:nvSpPr>
          <p:cNvPr id="21509" name="Text Box 5"/>
          <p:cNvSpPr txBox="1">
            <a:spLocks noChangeArrowheads="1"/>
          </p:cNvSpPr>
          <p:nvPr/>
        </p:nvSpPr>
        <p:spPr bwMode="auto">
          <a:xfrm>
            <a:off x="838200" y="4419600"/>
            <a:ext cx="1447800" cy="527050"/>
          </a:xfrm>
          <a:prstGeom prst="rect">
            <a:avLst/>
          </a:prstGeom>
          <a:noFill/>
          <a:ln w="9525">
            <a:noFill/>
            <a:miter lim="800000"/>
            <a:headEnd/>
            <a:tailEnd/>
          </a:ln>
        </p:spPr>
        <p:txBody>
          <a:bodyPr>
            <a:prstTxWarp prst="textNoShape">
              <a:avLst/>
            </a:prstTxWarp>
            <a:spAutoFit/>
          </a:bodyPr>
          <a:lstStyle/>
          <a:p>
            <a:pPr algn="ctr">
              <a:lnSpc>
                <a:spcPct val="70000"/>
              </a:lnSpc>
              <a:spcBef>
                <a:spcPct val="50000"/>
              </a:spcBef>
            </a:pPr>
            <a:r>
              <a:rPr lang="it-IT" sz="1500" b="1">
                <a:solidFill>
                  <a:srgbClr val="80060D"/>
                </a:solidFill>
                <a:latin typeface="Verdana" pitchFamily="-112" charset="0"/>
              </a:rPr>
              <a:t>Eficaz</a:t>
            </a:r>
          </a:p>
          <a:p>
            <a:pPr algn="ctr">
              <a:lnSpc>
                <a:spcPct val="70000"/>
              </a:lnSpc>
              <a:spcBef>
                <a:spcPct val="50000"/>
              </a:spcBef>
            </a:pPr>
            <a:r>
              <a:rPr lang="it-IT" sz="1500" b="1">
                <a:solidFill>
                  <a:srgbClr val="80060D"/>
                </a:solidFill>
                <a:latin typeface="Verdana" pitchFamily="-112" charset="0"/>
              </a:rPr>
              <a:t>Viticultura</a:t>
            </a:r>
          </a:p>
        </p:txBody>
      </p:sp>
      <p:sp>
        <p:nvSpPr>
          <p:cNvPr id="21510" name="Text Box 6"/>
          <p:cNvSpPr txBox="1">
            <a:spLocks noChangeArrowheads="1"/>
          </p:cNvSpPr>
          <p:nvPr/>
        </p:nvSpPr>
        <p:spPr bwMode="auto">
          <a:xfrm>
            <a:off x="2514600" y="4343400"/>
            <a:ext cx="1905000" cy="663575"/>
          </a:xfrm>
          <a:prstGeom prst="rect">
            <a:avLst/>
          </a:prstGeom>
          <a:noFill/>
          <a:ln w="9525">
            <a:noFill/>
            <a:miter lim="800000"/>
            <a:headEnd/>
            <a:tailEnd/>
          </a:ln>
        </p:spPr>
        <p:txBody>
          <a:bodyPr>
            <a:prstTxWarp prst="textNoShape">
              <a:avLst/>
            </a:prstTxWarp>
            <a:spAutoFit/>
          </a:bodyPr>
          <a:lstStyle/>
          <a:p>
            <a:pPr algn="ctr">
              <a:spcBef>
                <a:spcPct val="50000"/>
              </a:spcBef>
            </a:pPr>
            <a:r>
              <a:rPr lang="it-IT" sz="1500" b="1">
                <a:solidFill>
                  <a:srgbClr val="80060D"/>
                </a:solidFill>
                <a:latin typeface="Verdana" pitchFamily="-112" charset="0"/>
              </a:rPr>
              <a:t>Eficaz</a:t>
            </a:r>
          </a:p>
          <a:p>
            <a:pPr algn="ctr">
              <a:spcBef>
                <a:spcPct val="50000"/>
              </a:spcBef>
            </a:pPr>
            <a:r>
              <a:rPr lang="it-IT" sz="1500" b="1">
                <a:solidFill>
                  <a:srgbClr val="80060D"/>
                </a:solidFill>
                <a:latin typeface="Verdana" pitchFamily="-112" charset="0"/>
              </a:rPr>
              <a:t>Vinificación</a:t>
            </a:r>
          </a:p>
        </p:txBody>
      </p:sp>
      <p:sp>
        <p:nvSpPr>
          <p:cNvPr id="21511" name="Text Box 7"/>
          <p:cNvSpPr txBox="1">
            <a:spLocks noChangeArrowheads="1"/>
          </p:cNvSpPr>
          <p:nvPr/>
        </p:nvSpPr>
        <p:spPr bwMode="auto">
          <a:xfrm>
            <a:off x="4495800" y="4343400"/>
            <a:ext cx="1600200" cy="663575"/>
          </a:xfrm>
          <a:prstGeom prst="rect">
            <a:avLst/>
          </a:prstGeom>
          <a:noFill/>
          <a:ln w="9525">
            <a:noFill/>
            <a:miter lim="800000"/>
            <a:headEnd/>
            <a:tailEnd/>
          </a:ln>
        </p:spPr>
        <p:txBody>
          <a:bodyPr>
            <a:prstTxWarp prst="textNoShape">
              <a:avLst/>
            </a:prstTxWarp>
            <a:spAutoFit/>
          </a:bodyPr>
          <a:lstStyle/>
          <a:p>
            <a:pPr algn="ctr">
              <a:spcBef>
                <a:spcPct val="50000"/>
              </a:spcBef>
            </a:pPr>
            <a:r>
              <a:rPr lang="it-IT" sz="1500" b="1">
                <a:solidFill>
                  <a:srgbClr val="80060D"/>
                </a:solidFill>
                <a:latin typeface="Verdana" pitchFamily="-112" charset="0"/>
              </a:rPr>
              <a:t>Eficaz</a:t>
            </a:r>
          </a:p>
          <a:p>
            <a:pPr algn="ctr">
              <a:spcBef>
                <a:spcPct val="50000"/>
              </a:spcBef>
            </a:pPr>
            <a:r>
              <a:rPr lang="it-IT" sz="1500" b="1">
                <a:solidFill>
                  <a:srgbClr val="80060D"/>
                </a:solidFill>
                <a:latin typeface="Verdana" pitchFamily="-112" charset="0"/>
              </a:rPr>
              <a:t>Afinamiento</a:t>
            </a:r>
          </a:p>
        </p:txBody>
      </p:sp>
      <p:sp>
        <p:nvSpPr>
          <p:cNvPr id="21512" name="Text Box 8"/>
          <p:cNvSpPr txBox="1">
            <a:spLocks noChangeArrowheads="1"/>
          </p:cNvSpPr>
          <p:nvPr/>
        </p:nvSpPr>
        <p:spPr bwMode="auto">
          <a:xfrm>
            <a:off x="990600" y="762000"/>
            <a:ext cx="5791200" cy="246063"/>
          </a:xfrm>
          <a:prstGeom prst="rect">
            <a:avLst/>
          </a:prstGeom>
          <a:noFill/>
          <a:ln w="9525">
            <a:noFill/>
            <a:miter lim="800000"/>
            <a:headEnd/>
            <a:tailEnd/>
          </a:ln>
        </p:spPr>
        <p:txBody>
          <a:bodyPr>
            <a:prstTxWarp prst="textNoShape">
              <a:avLst/>
            </a:prstTxWarp>
            <a:spAutoFit/>
          </a:bodyPr>
          <a:lstStyle/>
          <a:p>
            <a:pPr>
              <a:spcBef>
                <a:spcPct val="50000"/>
              </a:spcBef>
            </a:pPr>
            <a:r>
              <a:rPr lang="it-IT" sz="1000" b="1">
                <a:solidFill>
                  <a:srgbClr val="80060D"/>
                </a:solidFill>
                <a:latin typeface="Verdana" pitchFamily="-112" charset="0"/>
              </a:rPr>
              <a:t>1.De la uva al vino, con criterio.</a:t>
            </a:r>
            <a:endParaRPr lang="it-IT" sz="1200" b="1">
              <a:solidFill>
                <a:srgbClr val="80060D"/>
              </a:solidFill>
              <a:latin typeface="Verdana" pitchFamily="-112" charset="0"/>
            </a:endParaRPr>
          </a:p>
        </p:txBody>
      </p:sp>
      <p:sp>
        <p:nvSpPr>
          <p:cNvPr id="21513" name="Text Box 9"/>
          <p:cNvSpPr txBox="1">
            <a:spLocks noChangeArrowheads="1"/>
          </p:cNvSpPr>
          <p:nvPr/>
        </p:nvSpPr>
        <p:spPr bwMode="auto">
          <a:xfrm>
            <a:off x="381000" y="2743200"/>
            <a:ext cx="6172200" cy="1411288"/>
          </a:xfrm>
          <a:prstGeom prst="rect">
            <a:avLst/>
          </a:prstGeom>
          <a:noFill/>
          <a:ln w="9525">
            <a:noFill/>
            <a:miter lim="800000"/>
            <a:headEnd/>
            <a:tailEnd/>
          </a:ln>
        </p:spPr>
        <p:txBody>
          <a:bodyPr>
            <a:prstTxWarp prst="textNoShape">
              <a:avLst/>
            </a:prstTxWarp>
            <a:spAutoFit/>
          </a:bodyPr>
          <a:lstStyle/>
          <a:p>
            <a:pPr algn="ctr">
              <a:lnSpc>
                <a:spcPct val="60000"/>
              </a:lnSpc>
              <a:spcBef>
                <a:spcPct val="50000"/>
              </a:spcBef>
            </a:pPr>
            <a:r>
              <a:rPr lang="it-IT" sz="1200" b="1">
                <a:solidFill>
                  <a:srgbClr val="80060D"/>
                </a:solidFill>
                <a:latin typeface="Verdana" pitchFamily="-112" charset="0"/>
              </a:rPr>
              <a:t>VERSATILIDAD</a:t>
            </a:r>
          </a:p>
          <a:p>
            <a:pPr algn="ctr">
              <a:lnSpc>
                <a:spcPct val="60000"/>
              </a:lnSpc>
              <a:spcBef>
                <a:spcPct val="50000"/>
              </a:spcBef>
            </a:pPr>
            <a:r>
              <a:rPr lang="it-IT" sz="1200" b="1">
                <a:solidFill>
                  <a:srgbClr val="80060D"/>
                </a:solidFill>
                <a:latin typeface="Verdana" pitchFamily="-112" charset="0"/>
              </a:rPr>
              <a:t>EN LA GESTIÓN DE LAS VARIABLES</a:t>
            </a:r>
          </a:p>
          <a:p>
            <a:pPr algn="ctr">
              <a:lnSpc>
                <a:spcPct val="60000"/>
              </a:lnSpc>
              <a:spcBef>
                <a:spcPct val="50000"/>
              </a:spcBef>
            </a:pPr>
            <a:r>
              <a:rPr lang="it-IT" sz="1200">
                <a:solidFill>
                  <a:schemeClr val="tx1"/>
                </a:solidFill>
                <a:latin typeface="Verdana" pitchFamily="-112" charset="0"/>
              </a:rPr>
              <a:t>Situación geográfica - Condiciones climáticas - Condiciones ambientales</a:t>
            </a:r>
          </a:p>
          <a:p>
            <a:pPr algn="ctr">
              <a:lnSpc>
                <a:spcPct val="60000"/>
              </a:lnSpc>
              <a:spcBef>
                <a:spcPct val="50000"/>
              </a:spcBef>
            </a:pPr>
            <a:r>
              <a:rPr lang="it-IT" sz="1200">
                <a:solidFill>
                  <a:schemeClr val="tx1"/>
                </a:solidFill>
                <a:latin typeface="Verdana" pitchFamily="-112" charset="0"/>
              </a:rPr>
              <a:t>Calidad de la materia prima - Tipologia de la variedad</a:t>
            </a:r>
          </a:p>
          <a:p>
            <a:pPr algn="ctr">
              <a:lnSpc>
                <a:spcPct val="60000"/>
              </a:lnSpc>
              <a:spcBef>
                <a:spcPct val="50000"/>
              </a:spcBef>
            </a:pPr>
            <a:r>
              <a:rPr lang="it-IT" sz="1200">
                <a:solidFill>
                  <a:schemeClr val="tx1"/>
                </a:solidFill>
                <a:latin typeface="Verdana" pitchFamily="-112" charset="0"/>
              </a:rPr>
              <a:t>Exigencias productivas - Exigencias del mercado</a:t>
            </a:r>
          </a:p>
          <a:p>
            <a:pPr algn="ctr">
              <a:lnSpc>
                <a:spcPct val="60000"/>
              </a:lnSpc>
              <a:spcBef>
                <a:spcPct val="50000"/>
              </a:spcBef>
            </a:pPr>
            <a:endParaRPr lang="it-IT" sz="1200">
              <a:solidFill>
                <a:schemeClr val="tx1"/>
              </a:solidFill>
              <a:latin typeface="Verdana" pitchFamily="-112" charset="0"/>
            </a:endParaRPr>
          </a:p>
          <a:p>
            <a:pPr algn="ctr">
              <a:lnSpc>
                <a:spcPct val="60000"/>
              </a:lnSpc>
              <a:spcBef>
                <a:spcPct val="50000"/>
              </a:spcBef>
            </a:pPr>
            <a:r>
              <a:rPr lang="it-IT" sz="1200" b="1">
                <a:solidFill>
                  <a:srgbClr val="80060D"/>
                </a:solidFill>
                <a:latin typeface="Verdana" pitchFamily="-112" charset="0"/>
              </a:rPr>
              <a:t>EFICACIA EN LA GESTIÓN DE LOS PROCESOS</a:t>
            </a:r>
            <a:endParaRPr lang="it-IT" sz="1300" b="1">
              <a:solidFill>
                <a:schemeClr val="tx1"/>
              </a:solidFill>
              <a:latin typeface="Verdana" pitchFamily="-112" charset="0"/>
            </a:endParaRPr>
          </a:p>
        </p:txBody>
      </p:sp>
      <p:sp>
        <p:nvSpPr>
          <p:cNvPr id="21514" name="Text Box 10"/>
          <p:cNvSpPr txBox="1">
            <a:spLocks noChangeArrowheads="1"/>
          </p:cNvSpPr>
          <p:nvPr/>
        </p:nvSpPr>
        <p:spPr bwMode="auto">
          <a:xfrm>
            <a:off x="685800" y="6248400"/>
            <a:ext cx="5562600" cy="206375"/>
          </a:xfrm>
          <a:prstGeom prst="rect">
            <a:avLst/>
          </a:prstGeom>
          <a:noFill/>
          <a:ln w="9525">
            <a:noFill/>
            <a:miter lim="800000"/>
            <a:headEnd/>
            <a:tailEnd/>
          </a:ln>
        </p:spPr>
        <p:txBody>
          <a:bodyPr>
            <a:prstTxWarp prst="textNoShape">
              <a:avLst/>
            </a:prstTxWarp>
            <a:spAutoFit/>
          </a:bodyPr>
          <a:lstStyle/>
          <a:p>
            <a:pPr algn="ctr">
              <a:lnSpc>
                <a:spcPct val="50000"/>
              </a:lnSpc>
              <a:spcBef>
                <a:spcPct val="50000"/>
              </a:spcBef>
            </a:pPr>
            <a:r>
              <a:rPr lang="it-IT" sz="1500" b="1">
                <a:solidFill>
                  <a:schemeClr val="tx1"/>
                </a:solidFill>
                <a:latin typeface="Verdana" pitchFamily="-112" charset="0"/>
              </a:rPr>
              <a:t>MÁXIMO RESULTADO OBTENIBLE</a:t>
            </a:r>
          </a:p>
        </p:txBody>
      </p:sp>
      <p:sp>
        <p:nvSpPr>
          <p:cNvPr id="21515" name="Text Box 11"/>
          <p:cNvSpPr txBox="1">
            <a:spLocks noChangeArrowheads="1"/>
          </p:cNvSpPr>
          <p:nvPr/>
        </p:nvSpPr>
        <p:spPr bwMode="auto">
          <a:xfrm>
            <a:off x="685800" y="1600200"/>
            <a:ext cx="1981200" cy="207963"/>
          </a:xfrm>
          <a:prstGeom prst="rect">
            <a:avLst/>
          </a:prstGeom>
          <a:noFill/>
          <a:ln w="9525">
            <a:noFill/>
            <a:miter lim="800000"/>
            <a:headEnd/>
            <a:tailEnd/>
          </a:ln>
        </p:spPr>
        <p:txBody>
          <a:bodyPr>
            <a:prstTxWarp prst="textNoShape">
              <a:avLst/>
            </a:prstTxWarp>
            <a:spAutoFit/>
          </a:bodyPr>
          <a:lstStyle/>
          <a:p>
            <a:pPr algn="ctr">
              <a:lnSpc>
                <a:spcPct val="50000"/>
              </a:lnSpc>
              <a:spcBef>
                <a:spcPct val="50000"/>
              </a:spcBef>
            </a:pPr>
            <a:r>
              <a:rPr lang="it-IT" sz="1500" b="1">
                <a:solidFill>
                  <a:schemeClr val="tx1"/>
                </a:solidFill>
                <a:latin typeface="Verdana" pitchFamily="-112" charset="0"/>
              </a:rPr>
              <a:t>MATERIA PRIMA</a:t>
            </a:r>
            <a:endParaRPr lang="it-IT">
              <a:solidFill>
                <a:schemeClr val="tx1"/>
              </a:solidFill>
            </a:endParaRPr>
          </a:p>
        </p:txBody>
      </p:sp>
      <p:sp>
        <p:nvSpPr>
          <p:cNvPr id="21516" name="Rectangle 12"/>
          <p:cNvSpPr>
            <a:spLocks noChangeArrowheads="1"/>
          </p:cNvSpPr>
          <p:nvPr/>
        </p:nvSpPr>
        <p:spPr bwMode="auto">
          <a:xfrm>
            <a:off x="762000" y="4343400"/>
            <a:ext cx="5410200" cy="685800"/>
          </a:xfrm>
          <a:prstGeom prst="rect">
            <a:avLst/>
          </a:prstGeom>
          <a:noFill/>
          <a:ln w="76200">
            <a:solidFill>
              <a:srgbClr val="80060D"/>
            </a:solidFill>
            <a:miter lim="800000"/>
            <a:headEnd/>
            <a:tailEnd/>
          </a:ln>
        </p:spPr>
        <p:txBody>
          <a:bodyPr wrap="none" anchor="ctr">
            <a:prstTxWarp prst="textNoShape">
              <a:avLst/>
            </a:prstTxWarp>
          </a:bodyPr>
          <a:lstStyle/>
          <a:p>
            <a:endParaRPr lang="it-IT"/>
          </a:p>
        </p:txBody>
      </p:sp>
      <p:pic>
        <p:nvPicPr>
          <p:cNvPr id="21517" name="Picture 13"/>
          <p:cNvPicPr>
            <a:picLocks noChangeAspect="1" noChangeArrowheads="1"/>
          </p:cNvPicPr>
          <p:nvPr/>
        </p:nvPicPr>
        <p:blipFill>
          <a:blip r:embed="rId3"/>
          <a:srcRect/>
          <a:stretch>
            <a:fillRect/>
          </a:stretch>
        </p:blipFill>
        <p:spPr bwMode="auto">
          <a:xfrm>
            <a:off x="2743200" y="1066800"/>
            <a:ext cx="1182688" cy="1182688"/>
          </a:xfrm>
          <a:prstGeom prst="rect">
            <a:avLst/>
          </a:prstGeom>
          <a:noFill/>
          <a:ln w="9525">
            <a:noFill/>
            <a:miter lim="800000"/>
            <a:headEnd/>
            <a:tailEnd/>
          </a:ln>
        </p:spPr>
      </p:pic>
      <p:sp>
        <p:nvSpPr>
          <p:cNvPr id="21518" name="Text Box 14"/>
          <p:cNvSpPr txBox="1">
            <a:spLocks noChangeArrowheads="1"/>
          </p:cNvSpPr>
          <p:nvPr/>
        </p:nvSpPr>
        <p:spPr bwMode="auto">
          <a:xfrm>
            <a:off x="381000" y="6172200"/>
            <a:ext cx="457200" cy="244475"/>
          </a:xfrm>
          <a:prstGeom prst="rect">
            <a:avLst/>
          </a:prstGeom>
          <a:noFill/>
          <a:ln w="9525">
            <a:noFill/>
            <a:miter lim="800000"/>
            <a:headEnd/>
            <a:tailEnd/>
          </a:ln>
        </p:spPr>
        <p:txBody>
          <a:bodyPr>
            <a:prstTxWarp prst="textNoShape">
              <a:avLst/>
            </a:prstTxWarp>
            <a:spAutoFit/>
          </a:bodyPr>
          <a:lstStyle/>
          <a:p>
            <a:pPr>
              <a:spcBef>
                <a:spcPct val="50000"/>
              </a:spcBef>
            </a:pPr>
            <a:fld id="{F86AD555-65DB-BB4D-9A74-D46BE702601B}" type="slidenum">
              <a:rPr lang="it-IT" sz="1000" b="1">
                <a:solidFill>
                  <a:srgbClr val="80060D"/>
                </a:solidFill>
                <a:latin typeface="Verdana" pitchFamily="-112" charset="0"/>
              </a:rPr>
              <a:pPr>
                <a:spcBef>
                  <a:spcPct val="50000"/>
                </a:spcBef>
              </a:pPr>
              <a:t>3</a:t>
            </a:fld>
            <a:endParaRPr lang="it-IT" sz="1200" b="1">
              <a:solidFill>
                <a:srgbClr val="80060D"/>
              </a:solidFill>
              <a:latin typeface="Verdana" pitchFamily="-112"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74754" name="AutoShape 1"/>
          <p:cNvSpPr>
            <a:spLocks noChangeArrowheads="1"/>
          </p:cNvSpPr>
          <p:nvPr/>
        </p:nvSpPr>
        <p:spPr bwMode="auto">
          <a:xfrm>
            <a:off x="6477000" y="5867400"/>
            <a:ext cx="2667000" cy="990600"/>
          </a:xfrm>
          <a:prstGeom prst="roundRect">
            <a:avLst>
              <a:gd name="adj" fmla="val 157"/>
            </a:avLst>
          </a:prstGeom>
          <a:solidFill>
            <a:srgbClr val="FFFFFF"/>
          </a:solidFill>
          <a:ln w="9525">
            <a:noFill/>
            <a:round/>
            <a:headEnd/>
            <a:tailEnd/>
          </a:ln>
        </p:spPr>
        <p:txBody>
          <a:bodyPr wrap="none" anchor="ctr">
            <a:prstTxWarp prst="textNoShape">
              <a:avLst/>
            </a:prstTxWarp>
          </a:bodyPr>
          <a:lstStyle/>
          <a:p>
            <a:endParaRPr lang="it-IT"/>
          </a:p>
        </p:txBody>
      </p:sp>
      <p:sp>
        <p:nvSpPr>
          <p:cNvPr id="74755" name="Text Box 2"/>
          <p:cNvSpPr txBox="1">
            <a:spLocks noChangeArrowheads="1"/>
          </p:cNvSpPr>
          <p:nvPr/>
        </p:nvSpPr>
        <p:spPr bwMode="auto">
          <a:xfrm>
            <a:off x="1066800" y="762000"/>
            <a:ext cx="5791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CL" sz="1000" b="1">
                <a:solidFill>
                  <a:srgbClr val="80060D"/>
                </a:solidFill>
                <a:latin typeface="Verdana" pitchFamily="-112" charset="0"/>
              </a:rPr>
              <a:t>5. Uso del gas técnico</a:t>
            </a:r>
            <a:endParaRPr lang="en-GB" sz="1000" b="1">
              <a:solidFill>
                <a:srgbClr val="80060D"/>
              </a:solidFill>
              <a:latin typeface="Verdana" pitchFamily="-112" charset="0"/>
            </a:endParaRPr>
          </a:p>
        </p:txBody>
      </p:sp>
      <p:sp>
        <p:nvSpPr>
          <p:cNvPr id="74756" name="Text Box 3"/>
          <p:cNvSpPr txBox="1">
            <a:spLocks noChangeArrowheads="1"/>
          </p:cNvSpPr>
          <p:nvPr/>
        </p:nvSpPr>
        <p:spPr bwMode="auto">
          <a:xfrm>
            <a:off x="304800" y="1279525"/>
            <a:ext cx="6248400" cy="587375"/>
          </a:xfrm>
          <a:prstGeom prst="rect">
            <a:avLst/>
          </a:prstGeom>
          <a:noFill/>
          <a:ln w="9525">
            <a:noFill/>
            <a:miter lim="800000"/>
            <a:headEnd/>
            <a:tailEnd/>
          </a:ln>
        </p:spPr>
        <p:txBody>
          <a:bodyPr lIns="90000" tIns="46800" rIns="90000" bIns="46800">
            <a:prstTxWarp prst="textNoShape">
              <a:avLst/>
            </a:prstTxWarp>
            <a:spAutoFit/>
          </a:bodyPr>
          <a:lstStyle/>
          <a:p>
            <a:pPr>
              <a:lnSpc>
                <a:spcPct val="101000"/>
              </a:lnSpc>
              <a:buClr>
                <a:srgbClr val="000000"/>
              </a:buClr>
              <a:buSzPct val="44000"/>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ES_tradnl" sz="1600" b="1">
                <a:solidFill>
                  <a:srgbClr val="80060D"/>
                </a:solidFill>
                <a:latin typeface="Verdana" pitchFamily="-112" charset="0"/>
                <a:ea typeface="Times New Roman" pitchFamily="-112" charset="0"/>
                <a:cs typeface="Times New Roman" pitchFamily="-112" charset="0"/>
              </a:rPr>
              <a:t>Contacto </a:t>
            </a:r>
            <a:r>
              <a:rPr lang="es-ES" sz="1600" b="1">
                <a:solidFill>
                  <a:srgbClr val="80060D"/>
                </a:solidFill>
                <a:latin typeface="Verdana" pitchFamily="-112" charset="0"/>
                <a:ea typeface="Times New Roman" pitchFamily="-112" charset="0"/>
                <a:cs typeface="Times New Roman" pitchFamily="-112" charset="0"/>
              </a:rPr>
              <a:t>Dinámico del Hollejo antes y después de la Fermentación.</a:t>
            </a:r>
            <a:endParaRPr lang="en-GB" sz="1600" b="1">
              <a:solidFill>
                <a:srgbClr val="80060D"/>
              </a:solidFill>
              <a:latin typeface="Verdana" pitchFamily="-112" charset="0"/>
            </a:endParaRPr>
          </a:p>
        </p:txBody>
      </p:sp>
      <p:pic>
        <p:nvPicPr>
          <p:cNvPr id="74757" name="Picture 4"/>
          <p:cNvPicPr>
            <a:picLocks noChangeAspect="1" noChangeArrowheads="1"/>
          </p:cNvPicPr>
          <p:nvPr/>
        </p:nvPicPr>
        <p:blipFill>
          <a:blip r:embed="rId4"/>
          <a:srcRect/>
          <a:stretch>
            <a:fillRect/>
          </a:stretch>
        </p:blipFill>
        <p:spPr bwMode="auto">
          <a:xfrm>
            <a:off x="6629400" y="1362075"/>
            <a:ext cx="2065338" cy="5038725"/>
          </a:xfrm>
          <a:prstGeom prst="rect">
            <a:avLst/>
          </a:prstGeom>
          <a:noFill/>
          <a:ln w="9525">
            <a:noFill/>
            <a:miter lim="800000"/>
            <a:headEnd/>
            <a:tailEnd/>
          </a:ln>
        </p:spPr>
      </p:pic>
      <p:sp>
        <p:nvSpPr>
          <p:cNvPr id="74758" name="Rectangle 5"/>
          <p:cNvSpPr>
            <a:spLocks noGrp="1" noChangeArrowheads="1"/>
          </p:cNvSpPr>
          <p:nvPr>
            <p:ph type="title"/>
          </p:nvPr>
        </p:nvSpPr>
        <p:spPr>
          <a:xfrm>
            <a:off x="304800" y="1906588"/>
            <a:ext cx="5715000" cy="4637087"/>
          </a:xfrm>
        </p:spPr>
        <p:txBody>
          <a:bodyPr lIns="91440" tIns="45720" rIns="91440" bIns="45720" anchor="t"/>
          <a:lstStyle/>
          <a:p>
            <a:pPr algn="l" eaLnBrk="1" hangingPunct="1">
              <a:lnSpc>
                <a:spcPct val="101000"/>
              </a:lnSpc>
              <a:buSzTx/>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sz="1200">
                <a:solidFill>
                  <a:srgbClr val="808080"/>
                </a:solidFill>
                <a:latin typeface="Verdana" pitchFamily="-112" charset="0"/>
                <a:ea typeface="Times New Roman" pitchFamily="-112" charset="0"/>
                <a:cs typeface="Times New Roman" pitchFamily="-112" charset="0"/>
              </a:rPr>
              <a:t>La turbulencia característica del </a:t>
            </a:r>
            <a:r>
              <a:rPr lang="en-US" sz="1200" b="1">
                <a:solidFill>
                  <a:srgbClr val="808080"/>
                </a:solidFill>
                <a:latin typeface="Verdana" pitchFamily="-112" charset="0"/>
                <a:ea typeface="Times New Roman" pitchFamily="-112" charset="0"/>
                <a:cs typeface="Times New Roman" pitchFamily="-112" charset="0"/>
              </a:rPr>
              <a:t>Método </a:t>
            </a:r>
            <a:r>
              <a:rPr lang="en-GB" sz="1200" b="1">
                <a:solidFill>
                  <a:srgbClr val="808080"/>
                </a:solidFill>
                <a:latin typeface="Verdana" pitchFamily="-112" charset="0"/>
              </a:rPr>
              <a:t>Ganimede</a:t>
            </a:r>
            <a:r>
              <a:rPr lang="en-GB" sz="1200" b="1" baseline="28000">
                <a:solidFill>
                  <a:srgbClr val="808080"/>
                </a:solidFill>
                <a:latin typeface="Verdana" pitchFamily="-112" charset="0"/>
              </a:rPr>
              <a:t>®</a:t>
            </a:r>
            <a:r>
              <a:rPr lang="en-GB" sz="1200">
                <a:solidFill>
                  <a:srgbClr val="808080"/>
                </a:solidFill>
                <a:latin typeface="Verdana" pitchFamily="-112" charset="0"/>
              </a:rPr>
              <a:t>, </a:t>
            </a:r>
            <a:r>
              <a:rPr lang="en-US" sz="1200">
                <a:solidFill>
                  <a:srgbClr val="808080"/>
                </a:solidFill>
                <a:latin typeface="Verdana" pitchFamily="-112" charset="0"/>
                <a:ea typeface="Times New Roman" pitchFamily="-112" charset="0"/>
                <a:cs typeface="Times New Roman" pitchFamily="-112" charset="0"/>
              </a:rPr>
              <a:t>por medio de la cual las sustancias nobles sólo contenidas en las uvas son extraídas selectivamente, se llama </a:t>
            </a:r>
            <a:r>
              <a:rPr lang="en-US" sz="1200" b="1">
                <a:solidFill>
                  <a:srgbClr val="808080"/>
                </a:solidFill>
                <a:latin typeface="Verdana" pitchFamily="-112" charset="0"/>
                <a:ea typeface="Times New Roman" pitchFamily="-112" charset="0"/>
                <a:cs typeface="Times New Roman" pitchFamily="-112" charset="0"/>
              </a:rPr>
              <a:t>CONTACTO DINÁMICO DEL HOLLEJO</a:t>
            </a:r>
            <a:r>
              <a:rPr lang="en-US" sz="1200">
                <a:solidFill>
                  <a:srgbClr val="808080"/>
                </a:solidFill>
                <a:latin typeface="Verdana" pitchFamily="-112" charset="0"/>
                <a:ea typeface="Times New Roman" pitchFamily="-112" charset="0"/>
                <a:cs typeface="Times New Roman" pitchFamily="-112" charset="0"/>
              </a:rPr>
              <a:t>.  </a:t>
            </a:r>
            <a:br>
              <a:rPr lang="en-US" sz="1200">
                <a:solidFill>
                  <a:srgbClr val="808080"/>
                </a:solidFill>
                <a:latin typeface="Verdana" pitchFamily="-112" charset="0"/>
                <a:ea typeface="Times New Roman" pitchFamily="-112" charset="0"/>
                <a:cs typeface="Times New Roman" pitchFamily="-112" charset="0"/>
              </a:rPr>
            </a:br>
            <a:r>
              <a:rPr lang="en-US" sz="1200">
                <a:solidFill>
                  <a:srgbClr val="808080"/>
                </a:solidFill>
                <a:latin typeface="Verdana" pitchFamily="-112" charset="0"/>
                <a:ea typeface="Times New Roman" pitchFamily="-112" charset="0"/>
                <a:cs typeface="Times New Roman" pitchFamily="-112" charset="0"/>
              </a:rPr>
              <a:t/>
            </a:r>
            <a:br>
              <a:rPr lang="en-US" sz="1200">
                <a:solidFill>
                  <a:srgbClr val="808080"/>
                </a:solidFill>
                <a:latin typeface="Verdana" pitchFamily="-112" charset="0"/>
                <a:ea typeface="Times New Roman" pitchFamily="-112" charset="0"/>
                <a:cs typeface="Times New Roman" pitchFamily="-112" charset="0"/>
              </a:rPr>
            </a:br>
            <a:r>
              <a:rPr lang="en-US" sz="1200">
                <a:solidFill>
                  <a:srgbClr val="808080"/>
                </a:solidFill>
                <a:latin typeface="Verdana" pitchFamily="-112" charset="0"/>
                <a:ea typeface="Times New Roman" pitchFamily="-112" charset="0"/>
                <a:cs typeface="Times New Roman" pitchFamily="-112" charset="0"/>
              </a:rPr>
              <a:t>El proceso ocurre gracias a una agitación íntima y delicada de la masa por la cantidad enorme de dióxido de carbono desarrollada durante la fermentación.  </a:t>
            </a:r>
            <a:br>
              <a:rPr lang="en-US" sz="1200">
                <a:solidFill>
                  <a:srgbClr val="808080"/>
                </a:solidFill>
                <a:latin typeface="Verdana" pitchFamily="-112" charset="0"/>
                <a:ea typeface="Times New Roman" pitchFamily="-112" charset="0"/>
                <a:cs typeface="Times New Roman" pitchFamily="-112" charset="0"/>
              </a:rPr>
            </a:br>
            <a:r>
              <a:rPr lang="en-US" sz="1200">
                <a:solidFill>
                  <a:srgbClr val="808080"/>
                </a:solidFill>
                <a:latin typeface="Verdana" pitchFamily="-112" charset="0"/>
                <a:ea typeface="Times New Roman" pitchFamily="-112" charset="0"/>
                <a:cs typeface="Times New Roman" pitchFamily="-112" charset="0"/>
              </a:rPr>
              <a:t/>
            </a:r>
            <a:br>
              <a:rPr lang="en-US" sz="1200">
                <a:solidFill>
                  <a:srgbClr val="808080"/>
                </a:solidFill>
                <a:latin typeface="Verdana" pitchFamily="-112" charset="0"/>
                <a:ea typeface="Times New Roman" pitchFamily="-112" charset="0"/>
                <a:cs typeface="Times New Roman" pitchFamily="-112" charset="0"/>
              </a:rPr>
            </a:br>
            <a:r>
              <a:rPr lang="es-ES" sz="1200" b="1">
                <a:solidFill>
                  <a:srgbClr val="808080"/>
                </a:solidFill>
                <a:latin typeface="Verdana" pitchFamily="-112" charset="0"/>
                <a:ea typeface="Times New Roman" pitchFamily="-112" charset="0"/>
                <a:cs typeface="Times New Roman" pitchFamily="-112" charset="0"/>
              </a:rPr>
              <a:t>¿Pero entonces, qué sucede ANTES o DESPUÉS de la fermentación, cuando no tenemos </a:t>
            </a:r>
            <a:r>
              <a:rPr lang="es-ES" sz="1200" b="1">
                <a:solidFill>
                  <a:srgbClr val="808080"/>
                </a:solidFill>
                <a:latin typeface="Verdana" pitchFamily="-112" charset="0"/>
              </a:rPr>
              <a:t>CO2</a:t>
            </a:r>
            <a:r>
              <a:rPr lang="es-ES" sz="1200" b="1">
                <a:solidFill>
                  <a:srgbClr val="808080"/>
                </a:solidFill>
                <a:latin typeface="Verdana" pitchFamily="-112" charset="0"/>
                <a:ea typeface="Times New Roman" pitchFamily="-112" charset="0"/>
                <a:cs typeface="Times New Roman" pitchFamily="-112" charset="0"/>
              </a:rPr>
              <a:t> espontáneo?  </a:t>
            </a:r>
            <a:r>
              <a:rPr lang="es-ES" sz="1200">
                <a:solidFill>
                  <a:srgbClr val="808080"/>
                </a:solidFill>
                <a:latin typeface="Verdana" pitchFamily="-112" charset="0"/>
                <a:ea typeface="Times New Roman" pitchFamily="-112" charset="0"/>
                <a:cs typeface="Times New Roman" pitchFamily="-112" charset="0"/>
              </a:rPr>
              <a:t>Este es exactamente el momento en que el uso controlado y eficiente de los gases técnicos en los fermentadores </a:t>
            </a:r>
            <a:r>
              <a:rPr lang="es-ES" sz="1200" b="1">
                <a:solidFill>
                  <a:srgbClr val="808080"/>
                </a:solidFill>
                <a:latin typeface="Verdana" pitchFamily="-112" charset="0"/>
              </a:rPr>
              <a:t>Ganimede®</a:t>
            </a:r>
            <a:r>
              <a:rPr lang="es-ES" sz="1200">
                <a:solidFill>
                  <a:srgbClr val="808080"/>
                </a:solidFill>
                <a:latin typeface="Verdana" pitchFamily="-112" charset="0"/>
              </a:rPr>
              <a:t> </a:t>
            </a:r>
            <a:r>
              <a:rPr lang="es-ES" sz="1200">
                <a:solidFill>
                  <a:srgbClr val="808080"/>
                </a:solidFill>
                <a:latin typeface="Verdana" pitchFamily="-112" charset="0"/>
                <a:ea typeface="Times New Roman" pitchFamily="-112" charset="0"/>
                <a:cs typeface="Times New Roman" pitchFamily="-112" charset="0"/>
              </a:rPr>
              <a:t>demuestra ser muy importante. </a:t>
            </a:r>
            <a:r>
              <a:rPr lang="es-ES" sz="1200">
                <a:solidFill>
                  <a:srgbClr val="808080"/>
                </a:solidFill>
                <a:latin typeface="Verdana" pitchFamily="-112" charset="0"/>
              </a:rPr>
              <a:t>De hecho</a:t>
            </a:r>
            <a:r>
              <a:rPr lang="es-ES" sz="1200">
                <a:solidFill>
                  <a:srgbClr val="808080"/>
                </a:solidFill>
                <a:latin typeface="Verdana" pitchFamily="-112" charset="0"/>
                <a:ea typeface="Times New Roman" pitchFamily="-112" charset="0"/>
                <a:cs typeface="Times New Roman" pitchFamily="-112" charset="0"/>
              </a:rPr>
              <a:t>, usted sólo necesitará introducir un poco de dióxido de carbono desde una botella externa a través de la válvula especial proporcionada para introducir los gases técnicos. De esta manera, usted saturará el espacio debajo del diafragma y reproducirá </a:t>
            </a:r>
            <a:r>
              <a:rPr lang="es-ES" sz="1200">
                <a:solidFill>
                  <a:srgbClr val="808080"/>
                </a:solidFill>
                <a:latin typeface="Verdana" pitchFamily="-112" charset="0"/>
              </a:rPr>
              <a:t>artificialmente </a:t>
            </a:r>
            <a:r>
              <a:rPr lang="es-ES" sz="1200">
                <a:solidFill>
                  <a:srgbClr val="808080"/>
                </a:solidFill>
                <a:latin typeface="Verdana" pitchFamily="-112" charset="0"/>
                <a:ea typeface="Times New Roman" pitchFamily="-112" charset="0"/>
                <a:cs typeface="Times New Roman" pitchFamily="-112" charset="0"/>
              </a:rPr>
              <a:t>la turbulencia típica del </a:t>
            </a:r>
            <a:r>
              <a:rPr lang="es-ES" sz="1200" b="1">
                <a:solidFill>
                  <a:srgbClr val="808080"/>
                </a:solidFill>
                <a:latin typeface="Verdana" pitchFamily="-112" charset="0"/>
                <a:ea typeface="Times New Roman" pitchFamily="-112" charset="0"/>
                <a:cs typeface="Times New Roman" pitchFamily="-112" charset="0"/>
              </a:rPr>
              <a:t>Método </a:t>
            </a:r>
            <a:r>
              <a:rPr lang="es-ES" sz="1200" b="1">
                <a:solidFill>
                  <a:srgbClr val="808080"/>
                </a:solidFill>
                <a:latin typeface="Verdana" pitchFamily="-112" charset="0"/>
              </a:rPr>
              <a:t>Ganimede®</a:t>
            </a:r>
            <a:r>
              <a:rPr lang="es-ES" sz="1200">
                <a:solidFill>
                  <a:srgbClr val="808080"/>
                </a:solidFill>
                <a:latin typeface="Verdana" pitchFamily="-112" charset="0"/>
              </a:rPr>
              <a:t> </a:t>
            </a:r>
            <a:r>
              <a:rPr lang="es-ES" sz="1200">
                <a:solidFill>
                  <a:srgbClr val="808080"/>
                </a:solidFill>
                <a:latin typeface="Verdana" pitchFamily="-112" charset="0"/>
                <a:ea typeface="Times New Roman" pitchFamily="-112" charset="0"/>
                <a:cs typeface="Times New Roman" pitchFamily="-112" charset="0"/>
              </a:rPr>
              <a:t>incluso cuando no hay </a:t>
            </a:r>
            <a:r>
              <a:rPr lang="en-GB" sz="1200">
                <a:solidFill>
                  <a:srgbClr val="808080"/>
                </a:solidFill>
                <a:latin typeface="Verdana" pitchFamily="-112" charset="0"/>
              </a:rPr>
              <a:t>CO</a:t>
            </a:r>
            <a:r>
              <a:rPr lang="en-GB" sz="1200" baseline="-26000">
                <a:solidFill>
                  <a:srgbClr val="808080"/>
                </a:solidFill>
                <a:latin typeface="Verdana" pitchFamily="-112" charset="0"/>
              </a:rPr>
              <a:t>2</a:t>
            </a:r>
            <a:r>
              <a:rPr lang="en-GB" sz="1200">
                <a:solidFill>
                  <a:srgbClr val="808080"/>
                </a:solidFill>
                <a:latin typeface="Verdana" pitchFamily="-112" charset="0"/>
              </a:rPr>
              <a:t> </a:t>
            </a:r>
            <a:r>
              <a:rPr lang="es-ES" sz="1200">
                <a:solidFill>
                  <a:srgbClr val="808080"/>
                </a:solidFill>
                <a:latin typeface="Verdana" pitchFamily="-112" charset="0"/>
                <a:ea typeface="Times New Roman" pitchFamily="-112" charset="0"/>
                <a:cs typeface="Times New Roman" pitchFamily="-112" charset="0"/>
              </a:rPr>
              <a:t>producido por las uvas fermentando.</a:t>
            </a:r>
            <a:br>
              <a:rPr lang="es-ES" sz="1200">
                <a:solidFill>
                  <a:srgbClr val="808080"/>
                </a:solidFill>
                <a:latin typeface="Verdana" pitchFamily="-112" charset="0"/>
                <a:ea typeface="Times New Roman" pitchFamily="-112" charset="0"/>
                <a:cs typeface="Times New Roman" pitchFamily="-112" charset="0"/>
              </a:rPr>
            </a:br>
            <a:r>
              <a:rPr lang="en-GB" sz="1200" b="1" i="1">
                <a:solidFill>
                  <a:srgbClr val="808080"/>
                </a:solidFill>
                <a:latin typeface="Verdana" pitchFamily="-112" charset="0"/>
              </a:rPr>
              <a:t/>
            </a:r>
            <a:br>
              <a:rPr lang="en-GB" sz="1200" b="1" i="1">
                <a:solidFill>
                  <a:srgbClr val="808080"/>
                </a:solidFill>
                <a:latin typeface="Verdana" pitchFamily="-112" charset="0"/>
              </a:rPr>
            </a:br>
            <a:r>
              <a:rPr lang="es-ES" sz="1200">
                <a:solidFill>
                  <a:srgbClr val="808080"/>
                </a:solidFill>
                <a:latin typeface="Verdana" pitchFamily="-112" charset="0"/>
                <a:ea typeface="Times New Roman" pitchFamily="-112" charset="0"/>
                <a:cs typeface="Times New Roman" pitchFamily="-112" charset="0"/>
              </a:rPr>
              <a:t>El gas del </a:t>
            </a:r>
            <a:r>
              <a:rPr lang="en-GB" sz="1200" b="1">
                <a:solidFill>
                  <a:srgbClr val="808080"/>
                </a:solidFill>
                <a:latin typeface="Verdana" pitchFamily="-112" charset="0"/>
              </a:rPr>
              <a:t>CO</a:t>
            </a:r>
            <a:r>
              <a:rPr lang="en-GB" sz="1200" b="1" baseline="-26000">
                <a:solidFill>
                  <a:srgbClr val="808080"/>
                </a:solidFill>
                <a:latin typeface="Verdana" pitchFamily="-112" charset="0"/>
              </a:rPr>
              <a:t>2</a:t>
            </a:r>
            <a:r>
              <a:rPr lang="en-GB" sz="1200">
                <a:solidFill>
                  <a:srgbClr val="808080"/>
                </a:solidFill>
                <a:latin typeface="Verdana" pitchFamily="-112" charset="0"/>
              </a:rPr>
              <a:t>, </a:t>
            </a:r>
            <a:r>
              <a:rPr lang="es-ES" sz="1200">
                <a:solidFill>
                  <a:srgbClr val="808080"/>
                </a:solidFill>
                <a:latin typeface="Verdana" pitchFamily="-112" charset="0"/>
                <a:ea typeface="Times New Roman" pitchFamily="-112" charset="0"/>
                <a:cs typeface="Times New Roman" pitchFamily="-112" charset="0"/>
              </a:rPr>
              <a:t>además de agitar y de mezclar la masa </a:t>
            </a:r>
            <a:r>
              <a:rPr lang="es-ES" sz="1200">
                <a:solidFill>
                  <a:srgbClr val="808080"/>
                </a:solidFill>
                <a:latin typeface="Verdana" pitchFamily="-112" charset="0"/>
              </a:rPr>
              <a:t>completamente</a:t>
            </a:r>
            <a:r>
              <a:rPr lang="es-ES" sz="1200">
                <a:solidFill>
                  <a:srgbClr val="808080"/>
                </a:solidFill>
                <a:latin typeface="Verdana" pitchFamily="-112" charset="0"/>
                <a:ea typeface="Times New Roman" pitchFamily="-112" charset="0"/>
                <a:cs typeface="Times New Roman" pitchFamily="-112" charset="0"/>
              </a:rPr>
              <a:t>, hará un</a:t>
            </a:r>
            <a:r>
              <a:rPr lang="es-ES_tradnl" sz="1200">
                <a:solidFill>
                  <a:srgbClr val="808080"/>
                </a:solidFill>
                <a:latin typeface="Verdana" pitchFamily="-112" charset="0"/>
                <a:ea typeface="Times New Roman" pitchFamily="-112" charset="0"/>
                <a:cs typeface="Times New Roman" pitchFamily="-112" charset="0"/>
              </a:rPr>
              <a:t>a</a:t>
            </a:r>
            <a:r>
              <a:rPr lang="es-ES" sz="1200">
                <a:solidFill>
                  <a:srgbClr val="808080"/>
                </a:solidFill>
                <a:latin typeface="Verdana" pitchFamily="-112" charset="0"/>
                <a:ea typeface="Times New Roman" pitchFamily="-112" charset="0"/>
                <a:cs typeface="Times New Roman" pitchFamily="-112" charset="0"/>
              </a:rPr>
              <a:t> importante acción extractiva - solvente, y antibacteriana - antioxidante en el 100 por ciento del producto. Esto le ofrece la </a:t>
            </a:r>
            <a:r>
              <a:rPr lang="es-ES" sz="1200">
                <a:solidFill>
                  <a:srgbClr val="808080"/>
                </a:solidFill>
                <a:latin typeface="Verdana" pitchFamily="-112" charset="0"/>
              </a:rPr>
              <a:t>oportunidad </a:t>
            </a:r>
            <a:r>
              <a:rPr lang="es-ES" sz="1200">
                <a:solidFill>
                  <a:srgbClr val="808080"/>
                </a:solidFill>
                <a:latin typeface="Verdana" pitchFamily="-112" charset="0"/>
                <a:ea typeface="Times New Roman" pitchFamily="-112" charset="0"/>
                <a:cs typeface="Times New Roman" pitchFamily="-112" charset="0"/>
              </a:rPr>
              <a:t>al Enólogo de anticipar o retrasar la extracción, de manera SEGURA y CIERTA. </a:t>
            </a:r>
            <a:endParaRPr lang="en-GB" sz="1200">
              <a:solidFill>
                <a:srgbClr val="808080"/>
              </a:solidFill>
              <a:latin typeface="Verdana" pitchFamily="-112" charset="0"/>
            </a:endParaRPr>
          </a:p>
        </p:txBody>
      </p:sp>
      <p:sp>
        <p:nvSpPr>
          <p:cNvPr id="74759" name="Line 6"/>
          <p:cNvSpPr>
            <a:spLocks noChangeShapeType="1"/>
          </p:cNvSpPr>
          <p:nvPr/>
        </p:nvSpPr>
        <p:spPr bwMode="auto">
          <a:xfrm>
            <a:off x="6172200" y="4953000"/>
            <a:ext cx="609600" cy="1588"/>
          </a:xfrm>
          <a:prstGeom prst="line">
            <a:avLst/>
          </a:prstGeom>
          <a:noFill/>
          <a:ln w="63360">
            <a:solidFill>
              <a:srgbClr val="F6BA06"/>
            </a:solidFill>
            <a:round/>
            <a:headEnd/>
            <a:tailEnd type="triangle" w="lg" len="lg"/>
          </a:ln>
        </p:spPr>
        <p:txBody>
          <a:bodyPr>
            <a:prstTxWarp prst="textNoShape">
              <a:avLst/>
            </a:prstTxWarp>
          </a:bodyPr>
          <a:lstStyle/>
          <a:p>
            <a:endParaRPr lang="it-IT"/>
          </a:p>
        </p:txBody>
      </p:sp>
      <p:sp>
        <p:nvSpPr>
          <p:cNvPr id="74760" name="Text Box 7"/>
          <p:cNvSpPr txBox="1">
            <a:spLocks noChangeArrowheads="1"/>
          </p:cNvSpPr>
          <p:nvPr/>
        </p:nvSpPr>
        <p:spPr bwMode="auto">
          <a:xfrm>
            <a:off x="6096000" y="4460875"/>
            <a:ext cx="762000" cy="374650"/>
          </a:xfrm>
          <a:prstGeom prst="rect">
            <a:avLst/>
          </a:prstGeom>
          <a:noFill/>
          <a:ln w="9525">
            <a:noFill/>
            <a:miter lim="800000"/>
            <a:headEnd/>
            <a:tailEnd/>
          </a:ln>
        </p:spPr>
        <p:txBody>
          <a:bodyPr lIns="90000" tIns="46800" rIns="90000" bIns="46800">
            <a:prstTxWarp prst="textNoShape">
              <a:avLst/>
            </a:prstTxWarp>
            <a:spAutoFit/>
          </a:bodyPr>
          <a:lstStyle/>
          <a:p>
            <a:pPr>
              <a:spcBef>
                <a:spcPts val="913"/>
              </a:spcBef>
              <a:buClr>
                <a:srgbClr val="F6BA06"/>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b="1">
                <a:solidFill>
                  <a:srgbClr val="F6BA06"/>
                </a:solidFill>
                <a:latin typeface="Verdana" pitchFamily="-112" charset="0"/>
              </a:rPr>
              <a:t>CO</a:t>
            </a:r>
            <a:r>
              <a:rPr lang="en-GB" sz="1600" b="1" baseline="-25000">
                <a:solidFill>
                  <a:srgbClr val="F6BA06"/>
                </a:solidFill>
                <a:latin typeface="Verdana" pitchFamily="-112" charset="0"/>
              </a:rPr>
              <a:t>2</a:t>
            </a:r>
          </a:p>
        </p:txBody>
      </p:sp>
      <p:sp>
        <p:nvSpPr>
          <p:cNvPr id="74761" name="Text Box 8"/>
          <p:cNvSpPr txBox="1">
            <a:spLocks noChangeArrowheads="1"/>
          </p:cNvSpPr>
          <p:nvPr/>
        </p:nvSpPr>
        <p:spPr bwMode="auto">
          <a:xfrm>
            <a:off x="381000" y="6461125"/>
            <a:ext cx="457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51CF0639-2710-B94D-9C0D-9E2F0CE0CE59}" type="slidenum">
              <a:rPr lang="en-GB" sz="1000" b="1">
                <a:solidFill>
                  <a:srgbClr val="80060D"/>
                </a:solidFill>
                <a:latin typeface="Verdana" pitchFamily="-112" charset="0"/>
              </a:rPr>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30</a:t>
            </a:fld>
            <a:endParaRPr lang="en-GB" sz="1000" b="1">
              <a:solidFill>
                <a:srgbClr val="80060D"/>
              </a:solidFill>
              <a:latin typeface="Verdana" pitchFamily="-112" charset="0"/>
            </a:endParaRPr>
          </a:p>
        </p:txBody>
      </p:sp>
    </p:spTree>
  </p:cSld>
  <p:clrMapOvr>
    <a:masterClrMapping/>
  </p:clrMapOvr>
  <p:transition spd="med"/>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76802" name="Rectangle 1"/>
          <p:cNvSpPr>
            <a:spLocks noGrp="1" noChangeArrowheads="1"/>
          </p:cNvSpPr>
          <p:nvPr>
            <p:ph type="title"/>
          </p:nvPr>
        </p:nvSpPr>
        <p:spPr>
          <a:xfrm>
            <a:off x="76200" y="917575"/>
            <a:ext cx="6477000" cy="1143000"/>
          </a:xfrm>
        </p:spPr>
        <p:txBody>
          <a:bodyPr lIns="91440" tIns="45720" rIns="91440" bIns="45720"/>
          <a:lstStyle/>
          <a:p>
            <a:pPr eaLnBrk="1" hangingPunct="1">
              <a:lnSpc>
                <a:spcPct val="101000"/>
              </a:lnSpc>
              <a:buSzTx/>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ES" sz="1600" b="1">
                <a:solidFill>
                  <a:srgbClr val="80060D"/>
                </a:solidFill>
                <a:latin typeface="Verdana" pitchFamily="-112" charset="0"/>
                <a:ea typeface="Times New Roman" pitchFamily="-112" charset="0"/>
                <a:cs typeface="Times New Roman" pitchFamily="-112" charset="0"/>
              </a:rPr>
              <a:t>Proceso de las uvas blancas con el Método </a:t>
            </a:r>
            <a:r>
              <a:rPr lang="en-GB" sz="1600" b="1">
                <a:solidFill>
                  <a:srgbClr val="80060D"/>
                </a:solidFill>
                <a:latin typeface="Verdana" pitchFamily="-112" charset="0"/>
              </a:rPr>
              <a:t>Ganimede</a:t>
            </a:r>
            <a:r>
              <a:rPr lang="en-GB" sz="1600" b="1" baseline="30000">
                <a:solidFill>
                  <a:srgbClr val="80060D"/>
                </a:solidFill>
                <a:latin typeface="Verdana" pitchFamily="-112" charset="0"/>
              </a:rPr>
              <a:t>®</a:t>
            </a:r>
            <a:r>
              <a:rPr lang="en-GB" sz="2400" b="1" baseline="30000">
                <a:solidFill>
                  <a:srgbClr val="80060D"/>
                </a:solidFill>
                <a:latin typeface="Verdana" pitchFamily="-112" charset="0"/>
              </a:rPr>
              <a:t/>
            </a:r>
            <a:br>
              <a:rPr lang="en-GB" sz="2400" b="1" baseline="30000">
                <a:solidFill>
                  <a:srgbClr val="80060D"/>
                </a:solidFill>
                <a:latin typeface="Verdana" pitchFamily="-112" charset="0"/>
              </a:rPr>
            </a:br>
            <a:r>
              <a:rPr lang="es-ES" sz="1400" b="1">
                <a:latin typeface="Verdana" pitchFamily="-112" charset="0"/>
                <a:ea typeface="Times New Roman" pitchFamily="-112" charset="0"/>
                <a:cs typeface="Times New Roman" pitchFamily="-112" charset="0"/>
              </a:rPr>
              <a:t>Contacto Dinámico Frío del Hollejo  </a:t>
            </a:r>
            <a:br>
              <a:rPr lang="es-ES" sz="1400" b="1">
                <a:latin typeface="Verdana" pitchFamily="-112" charset="0"/>
                <a:ea typeface="Times New Roman" pitchFamily="-112" charset="0"/>
                <a:cs typeface="Times New Roman" pitchFamily="-112" charset="0"/>
              </a:rPr>
            </a:br>
            <a:r>
              <a:rPr lang="es-ES" sz="1400" b="1">
                <a:latin typeface="Verdana" pitchFamily="-112" charset="0"/>
                <a:ea typeface="Times New Roman" pitchFamily="-112" charset="0"/>
                <a:cs typeface="Times New Roman" pitchFamily="-112" charset="0"/>
              </a:rPr>
              <a:t>para los vinos blancos, rosados y los vinos tintos especiales.</a:t>
            </a:r>
            <a:endParaRPr lang="en-GB" sz="1400">
              <a:latin typeface="Verdana" pitchFamily="-112" charset="0"/>
            </a:endParaRPr>
          </a:p>
        </p:txBody>
      </p:sp>
      <p:sp>
        <p:nvSpPr>
          <p:cNvPr id="76803" name="Text Box 2"/>
          <p:cNvSpPr txBox="1">
            <a:spLocks noChangeArrowheads="1"/>
          </p:cNvSpPr>
          <p:nvPr/>
        </p:nvSpPr>
        <p:spPr bwMode="auto">
          <a:xfrm>
            <a:off x="1066800" y="762000"/>
            <a:ext cx="5791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CL" sz="1000" b="1">
                <a:solidFill>
                  <a:srgbClr val="80060D"/>
                </a:solidFill>
                <a:latin typeface="Verdana" pitchFamily="-112" charset="0"/>
              </a:rPr>
              <a:t>5. Uso del gas técnico</a:t>
            </a:r>
            <a:endParaRPr lang="en-GB" sz="1000" b="1">
              <a:solidFill>
                <a:srgbClr val="80060D"/>
              </a:solidFill>
              <a:latin typeface="Verdana" pitchFamily="-112" charset="0"/>
            </a:endParaRPr>
          </a:p>
        </p:txBody>
      </p:sp>
      <p:sp>
        <p:nvSpPr>
          <p:cNvPr id="76804" name="Text Box 3"/>
          <p:cNvSpPr txBox="1">
            <a:spLocks noChangeArrowheads="1"/>
          </p:cNvSpPr>
          <p:nvPr/>
        </p:nvSpPr>
        <p:spPr bwMode="auto">
          <a:xfrm>
            <a:off x="152400" y="1905000"/>
            <a:ext cx="5867400" cy="3925888"/>
          </a:xfrm>
          <a:prstGeom prst="rect">
            <a:avLst/>
          </a:prstGeom>
          <a:noFill/>
          <a:ln w="9525">
            <a:noFill/>
            <a:miter lim="800000"/>
            <a:headEnd/>
            <a:tailEnd/>
          </a:ln>
        </p:spPr>
        <p:txBody>
          <a:bodyPr lIns="90000" tIns="46800" rIns="90000" bIns="46800">
            <a:prstTxWarp prst="textNoShape">
              <a:avLst/>
            </a:prstTxWarp>
            <a:spAutoFit/>
          </a:bodyPr>
          <a:lstStyle/>
          <a:p>
            <a:pPr>
              <a:lnSpc>
                <a:spcPct val="99000"/>
              </a:lnSpc>
              <a:spcBef>
                <a:spcPts val="575"/>
              </a:spcBef>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ES" sz="1000">
                <a:solidFill>
                  <a:schemeClr val="tx1"/>
                </a:solidFill>
                <a:latin typeface="Verdana" pitchFamily="-112" charset="0"/>
                <a:ea typeface="Times New Roman" pitchFamily="-112" charset="0"/>
                <a:cs typeface="Times New Roman" pitchFamily="-112" charset="0"/>
              </a:rPr>
              <a:t>El uso eficiente de los gases técnicos con el Método </a:t>
            </a:r>
            <a:r>
              <a:rPr lang="en-GB" sz="1000">
                <a:solidFill>
                  <a:schemeClr val="tx1"/>
                </a:solidFill>
                <a:latin typeface="Verdana" pitchFamily="-112" charset="0"/>
              </a:rPr>
              <a:t>Ganimede</a:t>
            </a:r>
            <a:r>
              <a:rPr lang="en-GB" sz="1000" baseline="31000">
                <a:solidFill>
                  <a:schemeClr val="tx1"/>
                </a:solidFill>
                <a:latin typeface="Verdana" pitchFamily="-112" charset="0"/>
              </a:rPr>
              <a:t>®</a:t>
            </a:r>
            <a:r>
              <a:rPr lang="en-GB" sz="1000">
                <a:solidFill>
                  <a:schemeClr val="tx1"/>
                </a:solidFill>
                <a:latin typeface="Verdana" pitchFamily="-112" charset="0"/>
              </a:rPr>
              <a:t> </a:t>
            </a:r>
            <a:r>
              <a:rPr lang="es-ES" sz="1000">
                <a:solidFill>
                  <a:schemeClr val="tx1"/>
                </a:solidFill>
                <a:latin typeface="Verdana" pitchFamily="-112" charset="0"/>
                <a:ea typeface="Times New Roman" pitchFamily="-112" charset="0"/>
                <a:cs typeface="Times New Roman" pitchFamily="-112" charset="0"/>
              </a:rPr>
              <a:t>ilustrado anteriormente encuentra un uso importante en la vinificación blanca aromática.</a:t>
            </a:r>
          </a:p>
          <a:p>
            <a:pPr>
              <a:lnSpc>
                <a:spcPct val="99000"/>
              </a:lnSpc>
              <a:spcBef>
                <a:spcPts val="575"/>
              </a:spcBef>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ES" sz="1000" b="1">
                <a:solidFill>
                  <a:srgbClr val="700D13"/>
                </a:solidFill>
                <a:latin typeface="Verdana" pitchFamily="-112" charset="0"/>
                <a:ea typeface="Times New Roman" pitchFamily="-112" charset="0"/>
                <a:cs typeface="Times New Roman" pitchFamily="-112" charset="0"/>
              </a:rPr>
              <a:t>Particularmente sensibles al oxígeno, las uvas blancas se pueden procesar con el Método </a:t>
            </a:r>
            <a:r>
              <a:rPr lang="en-GB" sz="1000" b="1">
                <a:solidFill>
                  <a:srgbClr val="700D13"/>
                </a:solidFill>
                <a:latin typeface="Verdana" pitchFamily="-112" charset="0"/>
              </a:rPr>
              <a:t>Ganimede</a:t>
            </a:r>
            <a:r>
              <a:rPr lang="en-GB" sz="1000" b="1" baseline="31000">
                <a:solidFill>
                  <a:srgbClr val="700D13"/>
                </a:solidFill>
                <a:latin typeface="Verdana" pitchFamily="-112" charset="0"/>
              </a:rPr>
              <a:t>®</a:t>
            </a:r>
            <a:r>
              <a:rPr lang="en-GB" sz="1000" b="1">
                <a:solidFill>
                  <a:srgbClr val="700D13"/>
                </a:solidFill>
                <a:latin typeface="Verdana" pitchFamily="-112" charset="0"/>
              </a:rPr>
              <a:t> </a:t>
            </a:r>
            <a:r>
              <a:rPr lang="es-ES" sz="1000" b="1">
                <a:solidFill>
                  <a:srgbClr val="700D13"/>
                </a:solidFill>
                <a:latin typeface="Verdana" pitchFamily="-112" charset="0"/>
                <a:ea typeface="Times New Roman" pitchFamily="-112" charset="0"/>
                <a:cs typeface="Times New Roman" pitchFamily="-112" charset="0"/>
              </a:rPr>
              <a:t>en un ambiente saturado con </a:t>
            </a:r>
            <a:r>
              <a:rPr lang="en-GB" sz="1000" b="1">
                <a:solidFill>
                  <a:srgbClr val="700D13"/>
                </a:solidFill>
                <a:latin typeface="Verdana" pitchFamily="-112" charset="0"/>
              </a:rPr>
              <a:t>CO</a:t>
            </a:r>
            <a:r>
              <a:rPr lang="en-GB" sz="1000" b="1" baseline="-25000">
                <a:solidFill>
                  <a:srgbClr val="700D13"/>
                </a:solidFill>
                <a:latin typeface="Verdana" pitchFamily="-112" charset="0"/>
              </a:rPr>
              <a:t>2</a:t>
            </a:r>
            <a:r>
              <a:rPr lang="en-GB" sz="1000" b="1">
                <a:solidFill>
                  <a:srgbClr val="700D13"/>
                </a:solidFill>
                <a:latin typeface="Verdana" pitchFamily="-112" charset="0"/>
              </a:rPr>
              <a:t> </a:t>
            </a:r>
            <a:r>
              <a:rPr lang="es-ES" sz="1000" b="1">
                <a:solidFill>
                  <a:srgbClr val="700D13"/>
                </a:solidFill>
                <a:latin typeface="Verdana" pitchFamily="-112" charset="0"/>
                <a:ea typeface="Times New Roman" pitchFamily="-112" charset="0"/>
                <a:cs typeface="Times New Roman" pitchFamily="-112" charset="0"/>
              </a:rPr>
              <a:t>y por lo tanto protegido contra cualquier riesgo de oxidación y de proliferación bacteriana.</a:t>
            </a:r>
          </a:p>
          <a:p>
            <a:pPr>
              <a:lnSpc>
                <a:spcPct val="99000"/>
              </a:lnSpc>
              <a:spcBef>
                <a:spcPts val="575"/>
              </a:spcBef>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ES" sz="1000">
                <a:solidFill>
                  <a:schemeClr val="tx1"/>
                </a:solidFill>
                <a:latin typeface="Verdana" pitchFamily="-112" charset="0"/>
              </a:rPr>
              <a:t>De hecho</a:t>
            </a:r>
            <a:r>
              <a:rPr lang="es-ES" sz="1000">
                <a:solidFill>
                  <a:schemeClr val="tx1"/>
                </a:solidFill>
                <a:latin typeface="Verdana" pitchFamily="-112" charset="0"/>
                <a:ea typeface="Times New Roman" pitchFamily="-112" charset="0"/>
                <a:cs typeface="Times New Roman" pitchFamily="-112" charset="0"/>
              </a:rPr>
              <a:t>, los tanques </a:t>
            </a:r>
            <a:r>
              <a:rPr lang="en-GB" sz="1000" b="1">
                <a:solidFill>
                  <a:schemeClr val="tx1"/>
                </a:solidFill>
                <a:latin typeface="Verdana" pitchFamily="-112" charset="0"/>
              </a:rPr>
              <a:t>Ganimede</a:t>
            </a:r>
            <a:r>
              <a:rPr lang="en-GB" sz="1000" b="1" baseline="31000">
                <a:solidFill>
                  <a:schemeClr val="tx1"/>
                </a:solidFill>
                <a:latin typeface="Verdana" pitchFamily="-112" charset="0"/>
              </a:rPr>
              <a:t>®</a:t>
            </a:r>
            <a:r>
              <a:rPr lang="en-GB" sz="1000">
                <a:solidFill>
                  <a:schemeClr val="tx1"/>
                </a:solidFill>
                <a:latin typeface="Verdana" pitchFamily="-112" charset="0"/>
              </a:rPr>
              <a:t> </a:t>
            </a:r>
            <a:r>
              <a:rPr lang="es-ES" sz="1000">
                <a:solidFill>
                  <a:schemeClr val="tx1"/>
                </a:solidFill>
                <a:latin typeface="Verdana" pitchFamily="-112" charset="0"/>
                <a:ea typeface="Times New Roman" pitchFamily="-112" charset="0"/>
                <a:cs typeface="Times New Roman" pitchFamily="-112" charset="0"/>
              </a:rPr>
              <a:t>se pueden llenar </a:t>
            </a:r>
            <a:r>
              <a:rPr lang="es-ES_tradnl" sz="1000">
                <a:solidFill>
                  <a:schemeClr val="tx1"/>
                </a:solidFill>
                <a:latin typeface="Verdana" pitchFamily="-112" charset="0"/>
                <a:ea typeface="Times New Roman" pitchFamily="-112" charset="0"/>
                <a:cs typeface="Times New Roman" pitchFamily="-112" charset="0"/>
              </a:rPr>
              <a:t>con</a:t>
            </a:r>
            <a:r>
              <a:rPr lang="es-ES" sz="1000">
                <a:solidFill>
                  <a:schemeClr val="tx1"/>
                </a:solidFill>
                <a:latin typeface="Verdana" pitchFamily="-112" charset="0"/>
                <a:ea typeface="Times New Roman" pitchFamily="-112" charset="0"/>
                <a:cs typeface="Times New Roman" pitchFamily="-112" charset="0"/>
              </a:rPr>
              <a:t> </a:t>
            </a:r>
            <a:r>
              <a:rPr lang="en-GB" sz="1000">
                <a:solidFill>
                  <a:schemeClr val="tx1"/>
                </a:solidFill>
                <a:latin typeface="Verdana" pitchFamily="-112" charset="0"/>
              </a:rPr>
              <a:t>CO</a:t>
            </a:r>
            <a:r>
              <a:rPr lang="en-GB" sz="1000" baseline="-25000">
                <a:solidFill>
                  <a:schemeClr val="tx1"/>
                </a:solidFill>
                <a:latin typeface="Verdana" pitchFamily="-112" charset="0"/>
              </a:rPr>
              <a:t>2</a:t>
            </a:r>
            <a:r>
              <a:rPr lang="en-GB" sz="1000">
                <a:solidFill>
                  <a:schemeClr val="tx1"/>
                </a:solidFill>
                <a:latin typeface="Verdana" pitchFamily="-112" charset="0"/>
              </a:rPr>
              <a:t> </a:t>
            </a:r>
            <a:r>
              <a:rPr lang="es-ES" sz="1000">
                <a:solidFill>
                  <a:schemeClr val="tx1"/>
                </a:solidFill>
                <a:latin typeface="Verdana" pitchFamily="-112" charset="0"/>
                <a:ea typeface="Times New Roman" pitchFamily="-112" charset="0"/>
                <a:cs typeface="Times New Roman" pitchFamily="-112" charset="0"/>
              </a:rPr>
              <a:t>antes de que se llenen con uvas, manteniendo cerrado el bypass. El gas se acumulará en el vano y, después de que se haya introducido el líquido, será atrapado allí bajo presión y comenzará a disolverse lentamente en el líquido. De esta manera, </a:t>
            </a:r>
            <a:r>
              <a:rPr lang="es-ES" sz="1000" b="1">
                <a:solidFill>
                  <a:srgbClr val="700D13"/>
                </a:solidFill>
                <a:latin typeface="Verdana" pitchFamily="-112" charset="0"/>
                <a:ea typeface="Times New Roman" pitchFamily="-112" charset="0"/>
                <a:cs typeface="Times New Roman" pitchFamily="-112" charset="0"/>
              </a:rPr>
              <a:t>el </a:t>
            </a:r>
            <a:r>
              <a:rPr lang="en-GB" sz="1000" b="1">
                <a:solidFill>
                  <a:srgbClr val="700D13"/>
                </a:solidFill>
                <a:latin typeface="Verdana" pitchFamily="-112" charset="0"/>
              </a:rPr>
              <a:t>CO</a:t>
            </a:r>
            <a:r>
              <a:rPr lang="en-GB" sz="1000" b="1" baseline="-25000">
                <a:solidFill>
                  <a:srgbClr val="700D13"/>
                </a:solidFill>
                <a:latin typeface="Verdana" pitchFamily="-112" charset="0"/>
              </a:rPr>
              <a:t>2</a:t>
            </a:r>
            <a:r>
              <a:rPr lang="en-GB" sz="1000">
                <a:solidFill>
                  <a:schemeClr val="tx1"/>
                </a:solidFill>
                <a:latin typeface="Verdana" pitchFamily="-112" charset="0"/>
              </a:rPr>
              <a:t> </a:t>
            </a:r>
            <a:r>
              <a:rPr lang="es-ES" sz="1000">
                <a:solidFill>
                  <a:schemeClr val="tx1"/>
                </a:solidFill>
                <a:latin typeface="Verdana" pitchFamily="-112" charset="0"/>
                <a:ea typeface="Times New Roman" pitchFamily="-112" charset="0"/>
                <a:cs typeface="Times New Roman" pitchFamily="-112" charset="0"/>
              </a:rPr>
              <a:t>hará una</a:t>
            </a:r>
            <a:r>
              <a:rPr lang="es-ES" sz="1000" b="1">
                <a:solidFill>
                  <a:schemeClr val="tx1"/>
                </a:solidFill>
                <a:latin typeface="Verdana" pitchFamily="-112" charset="0"/>
                <a:ea typeface="Times New Roman" pitchFamily="-112" charset="0"/>
                <a:cs typeface="Times New Roman" pitchFamily="-112" charset="0"/>
              </a:rPr>
              <a:t> ACCIÓN SELECTIVA </a:t>
            </a:r>
            <a:r>
              <a:rPr lang="es-ES" sz="1000" b="1">
                <a:solidFill>
                  <a:srgbClr val="700D13"/>
                </a:solidFill>
                <a:latin typeface="Verdana" pitchFamily="-112" charset="0"/>
                <a:ea typeface="Times New Roman" pitchFamily="-112" charset="0"/>
                <a:cs typeface="Times New Roman" pitchFamily="-112" charset="0"/>
              </a:rPr>
              <a:t>EXTRACTIVA - SOLVENTE </a:t>
            </a:r>
            <a:r>
              <a:rPr lang="es-ES" sz="1000" b="1">
                <a:solidFill>
                  <a:schemeClr val="tx1"/>
                </a:solidFill>
                <a:latin typeface="Verdana" pitchFamily="-112" charset="0"/>
                <a:ea typeface="Times New Roman" pitchFamily="-112" charset="0"/>
                <a:cs typeface="Times New Roman" pitchFamily="-112" charset="0"/>
              </a:rPr>
              <a:t>y</a:t>
            </a:r>
            <a:r>
              <a:rPr lang="es-ES" sz="1000" b="1">
                <a:solidFill>
                  <a:srgbClr val="700D13"/>
                </a:solidFill>
                <a:latin typeface="Verdana" pitchFamily="-112" charset="0"/>
                <a:ea typeface="Times New Roman" pitchFamily="-112" charset="0"/>
                <a:cs typeface="Times New Roman" pitchFamily="-112" charset="0"/>
              </a:rPr>
              <a:t> ANTI-BACTERIANA - ANTIOXIDANTE </a:t>
            </a:r>
            <a:r>
              <a:rPr lang="es-ES" sz="1000">
                <a:solidFill>
                  <a:schemeClr val="tx1"/>
                </a:solidFill>
                <a:latin typeface="Verdana" pitchFamily="-112" charset="0"/>
                <a:ea typeface="Times New Roman" pitchFamily="-112" charset="0"/>
                <a:cs typeface="Times New Roman" pitchFamily="-112" charset="0"/>
              </a:rPr>
              <a:t>(sin </a:t>
            </a:r>
            <a:r>
              <a:rPr lang="es-ES" sz="1000">
                <a:solidFill>
                  <a:srgbClr val="FF0000"/>
                </a:solidFill>
                <a:latin typeface="Verdana" pitchFamily="-112" charset="0"/>
                <a:ea typeface="Times New Roman" pitchFamily="-112" charset="0"/>
                <a:cs typeface="Times New Roman" pitchFamily="-112" charset="0"/>
              </a:rPr>
              <a:t>distinción</a:t>
            </a:r>
            <a:r>
              <a:rPr lang="es-ES" sz="1000">
                <a:solidFill>
                  <a:schemeClr val="tx1"/>
                </a:solidFill>
                <a:latin typeface="Verdana" pitchFamily="-112" charset="0"/>
                <a:ea typeface="Times New Roman" pitchFamily="-112" charset="0"/>
                <a:cs typeface="Times New Roman" pitchFamily="-112" charset="0"/>
              </a:rPr>
              <a:t> como </a:t>
            </a:r>
            <a:r>
              <a:rPr lang="en-GB" sz="1000">
                <a:solidFill>
                  <a:schemeClr val="tx1"/>
                </a:solidFill>
                <a:latin typeface="Verdana" pitchFamily="-112" charset="0"/>
              </a:rPr>
              <a:t>SO</a:t>
            </a:r>
            <a:r>
              <a:rPr lang="en-GB" sz="1000" baseline="-25000">
                <a:solidFill>
                  <a:schemeClr val="tx1"/>
                </a:solidFill>
                <a:latin typeface="Verdana" pitchFamily="-112" charset="0"/>
              </a:rPr>
              <a:t>2</a:t>
            </a:r>
            <a:r>
              <a:rPr lang="es-ES" sz="1000">
                <a:solidFill>
                  <a:schemeClr val="tx1"/>
                </a:solidFill>
                <a:latin typeface="Verdana" pitchFamily="-112" charset="0"/>
                <a:ea typeface="Times New Roman" pitchFamily="-112" charset="0"/>
                <a:cs typeface="Times New Roman" pitchFamily="-112" charset="0"/>
              </a:rPr>
              <a:t>), y garantizar una extracción considerable y protección de los aromas y de sus precursores contenidos en los hollejos.  </a:t>
            </a:r>
          </a:p>
          <a:p>
            <a:pPr>
              <a:lnSpc>
                <a:spcPct val="99000"/>
              </a:lnSpc>
              <a:spcBef>
                <a:spcPts val="575"/>
              </a:spcBef>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ES" sz="1000">
                <a:solidFill>
                  <a:schemeClr val="tx1"/>
                </a:solidFill>
                <a:latin typeface="Verdana" pitchFamily="-112" charset="0"/>
                <a:ea typeface="Times New Roman" pitchFamily="-112" charset="0"/>
                <a:cs typeface="Times New Roman" pitchFamily="-112" charset="0"/>
              </a:rPr>
              <a:t>El exceso de gas se escapa en burbujas grandes a través del cuello del diafragma y agita suave y eficientemente los hollejos en el sombrero. Gracias al </a:t>
            </a:r>
            <a:r>
              <a:rPr lang="es-ES" sz="1000">
                <a:solidFill>
                  <a:schemeClr val="tx1"/>
                </a:solidFill>
                <a:latin typeface="Verdana" pitchFamily="-112" charset="0"/>
              </a:rPr>
              <a:t>contacto íntimo </a:t>
            </a:r>
            <a:r>
              <a:rPr lang="es-ES" sz="1000">
                <a:solidFill>
                  <a:schemeClr val="tx1"/>
                </a:solidFill>
                <a:latin typeface="Verdana" pitchFamily="-112" charset="0"/>
                <a:ea typeface="Times New Roman" pitchFamily="-112" charset="0"/>
                <a:cs typeface="Times New Roman" pitchFamily="-112" charset="0"/>
              </a:rPr>
              <a:t>con el líquido, los hollejos entonces contribuirán realmente a la extracción.</a:t>
            </a:r>
          </a:p>
          <a:p>
            <a:pPr>
              <a:lnSpc>
                <a:spcPct val="99000"/>
              </a:lnSpc>
              <a:spcBef>
                <a:spcPts val="575"/>
              </a:spcBef>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ES" sz="1000">
                <a:solidFill>
                  <a:schemeClr val="tx1"/>
                </a:solidFill>
                <a:latin typeface="Verdana" pitchFamily="-112" charset="0"/>
                <a:ea typeface="Times New Roman" pitchFamily="-112" charset="0"/>
                <a:cs typeface="Times New Roman" pitchFamily="-112" charset="0"/>
              </a:rPr>
              <a:t>Varios lagares están utilizando actualmente el</a:t>
            </a:r>
            <a:r>
              <a:rPr lang="es-ES" sz="1000" b="1">
                <a:solidFill>
                  <a:schemeClr val="tx1"/>
                </a:solidFill>
                <a:latin typeface="Verdana" pitchFamily="-112" charset="0"/>
                <a:ea typeface="Times New Roman" pitchFamily="-112" charset="0"/>
                <a:cs typeface="Times New Roman" pitchFamily="-112" charset="0"/>
              </a:rPr>
              <a:t> Método </a:t>
            </a:r>
            <a:r>
              <a:rPr lang="en-GB" sz="1000" b="1">
                <a:solidFill>
                  <a:schemeClr val="tx1"/>
                </a:solidFill>
                <a:latin typeface="Verdana" pitchFamily="-112" charset="0"/>
              </a:rPr>
              <a:t>Ganimede</a:t>
            </a:r>
            <a:r>
              <a:rPr lang="en-GB" sz="1000" b="1" baseline="31000">
                <a:solidFill>
                  <a:schemeClr val="tx1"/>
                </a:solidFill>
                <a:latin typeface="Verdana" pitchFamily="-112" charset="0"/>
              </a:rPr>
              <a:t>®</a:t>
            </a:r>
            <a:r>
              <a:rPr lang="en-GB" sz="1000">
                <a:solidFill>
                  <a:schemeClr val="tx1"/>
                </a:solidFill>
                <a:latin typeface="Verdana" pitchFamily="-112" charset="0"/>
              </a:rPr>
              <a:t> </a:t>
            </a:r>
            <a:r>
              <a:rPr lang="es-ES" sz="1000">
                <a:solidFill>
                  <a:schemeClr val="tx1"/>
                </a:solidFill>
                <a:latin typeface="Verdana" pitchFamily="-112" charset="0"/>
                <a:ea typeface="Times New Roman" pitchFamily="-112" charset="0"/>
                <a:cs typeface="Times New Roman" pitchFamily="-112" charset="0"/>
              </a:rPr>
              <a:t>para hacer los vinos blancos también. Con un contacto frío del hollejo relativamente corto (6-12 horas), solamente podrían obtener un grado eficiente de extracción de las sustancias nobles, y por lo tanto realzan la calidad sensorial de sus vinos.</a:t>
            </a:r>
          </a:p>
          <a:p>
            <a:pPr>
              <a:lnSpc>
                <a:spcPct val="99000"/>
              </a:lnSpc>
              <a:spcBef>
                <a:spcPts val="575"/>
              </a:spcBef>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ES" sz="1000">
                <a:latin typeface="Verdana" pitchFamily="-112" charset="0"/>
                <a:ea typeface="Times New Roman" pitchFamily="-112" charset="0"/>
                <a:cs typeface="Times New Roman" pitchFamily="-112" charset="0"/>
              </a:rPr>
              <a:t>Esto </a:t>
            </a:r>
            <a:r>
              <a:rPr lang="es-ES" sz="1000">
                <a:latin typeface="Verdana" pitchFamily="-112" charset="0"/>
              </a:rPr>
              <a:t>resalta </a:t>
            </a:r>
            <a:r>
              <a:rPr lang="es-ES" sz="1000">
                <a:latin typeface="Verdana" pitchFamily="-112" charset="0"/>
                <a:ea typeface="Times New Roman" pitchFamily="-112" charset="0"/>
                <a:cs typeface="Times New Roman" pitchFamily="-112" charset="0"/>
              </a:rPr>
              <a:t>la suavidad y la selectividad considerables de este sistema que garantiza CIERTOS RESULTADOS, y los ahorros de costos considerables, puesto que un fermentador se puede llenar varias veces y después se puede utilizar otra vez para la vinificación roja.</a:t>
            </a:r>
          </a:p>
        </p:txBody>
      </p:sp>
      <p:sp>
        <p:nvSpPr>
          <p:cNvPr id="76805" name="AutoShape 4"/>
          <p:cNvSpPr>
            <a:spLocks noChangeArrowheads="1"/>
          </p:cNvSpPr>
          <p:nvPr/>
        </p:nvSpPr>
        <p:spPr bwMode="auto">
          <a:xfrm>
            <a:off x="8604250" y="6524625"/>
            <a:ext cx="539750" cy="180975"/>
          </a:xfrm>
          <a:prstGeom prst="roundRect">
            <a:avLst>
              <a:gd name="adj" fmla="val 875"/>
            </a:avLst>
          </a:prstGeom>
          <a:solidFill>
            <a:srgbClr val="FFFFFF"/>
          </a:solidFill>
          <a:ln w="9525">
            <a:noFill/>
            <a:round/>
            <a:headEnd/>
            <a:tailEnd/>
          </a:ln>
        </p:spPr>
        <p:txBody>
          <a:bodyPr wrap="none" anchor="ctr">
            <a:prstTxWarp prst="textNoShape">
              <a:avLst/>
            </a:prstTxWarp>
          </a:bodyPr>
          <a:lstStyle/>
          <a:p>
            <a:endParaRPr lang="it-IT"/>
          </a:p>
        </p:txBody>
      </p:sp>
      <p:grpSp>
        <p:nvGrpSpPr>
          <p:cNvPr id="76806" name="Group 5"/>
          <p:cNvGrpSpPr>
            <a:grpSpLocks/>
          </p:cNvGrpSpPr>
          <p:nvPr/>
        </p:nvGrpSpPr>
        <p:grpSpPr bwMode="auto">
          <a:xfrm>
            <a:off x="5954713" y="1095375"/>
            <a:ext cx="2797175" cy="5599113"/>
            <a:chOff x="3751" y="690"/>
            <a:chExt cx="1762" cy="3527"/>
          </a:xfrm>
        </p:grpSpPr>
        <p:pic>
          <p:nvPicPr>
            <p:cNvPr id="76810" name="Picture 6"/>
            <p:cNvPicPr>
              <a:picLocks noChangeAspect="1" noChangeArrowheads="1"/>
            </p:cNvPicPr>
            <p:nvPr/>
          </p:nvPicPr>
          <p:blipFill>
            <a:blip r:embed="rId4"/>
            <a:srcRect/>
            <a:stretch>
              <a:fillRect/>
            </a:stretch>
          </p:blipFill>
          <p:spPr bwMode="auto">
            <a:xfrm>
              <a:off x="4059" y="690"/>
              <a:ext cx="1368" cy="3334"/>
            </a:xfrm>
            <a:prstGeom prst="rect">
              <a:avLst/>
            </a:prstGeom>
            <a:noFill/>
            <a:ln w="9525">
              <a:noFill/>
              <a:miter lim="800000"/>
              <a:headEnd/>
              <a:tailEnd/>
            </a:ln>
          </p:spPr>
        </p:pic>
        <p:sp>
          <p:nvSpPr>
            <p:cNvPr id="76811" name="Line 7"/>
            <p:cNvSpPr>
              <a:spLocks noChangeShapeType="1"/>
            </p:cNvSpPr>
            <p:nvPr/>
          </p:nvSpPr>
          <p:spPr bwMode="auto">
            <a:xfrm>
              <a:off x="3787" y="3062"/>
              <a:ext cx="343" cy="1"/>
            </a:xfrm>
            <a:prstGeom prst="line">
              <a:avLst/>
            </a:prstGeom>
            <a:noFill/>
            <a:ln w="63360">
              <a:solidFill>
                <a:srgbClr val="F6BA06"/>
              </a:solidFill>
              <a:round/>
              <a:headEnd/>
              <a:tailEnd type="triangle" w="lg" len="lg"/>
            </a:ln>
          </p:spPr>
          <p:txBody>
            <a:bodyPr>
              <a:prstTxWarp prst="textNoShape">
                <a:avLst/>
              </a:prstTxWarp>
            </a:bodyPr>
            <a:lstStyle/>
            <a:p>
              <a:endParaRPr lang="it-IT"/>
            </a:p>
          </p:txBody>
        </p:sp>
        <p:sp>
          <p:nvSpPr>
            <p:cNvPr id="76812" name="Text Box 8"/>
            <p:cNvSpPr txBox="1">
              <a:spLocks noChangeArrowheads="1"/>
            </p:cNvSpPr>
            <p:nvPr/>
          </p:nvSpPr>
          <p:spPr bwMode="auto">
            <a:xfrm>
              <a:off x="3751" y="2803"/>
              <a:ext cx="480" cy="236"/>
            </a:xfrm>
            <a:prstGeom prst="rect">
              <a:avLst/>
            </a:prstGeom>
            <a:noFill/>
            <a:ln w="9525">
              <a:noFill/>
              <a:miter lim="800000"/>
              <a:headEnd/>
              <a:tailEnd/>
            </a:ln>
          </p:spPr>
          <p:txBody>
            <a:bodyPr lIns="90000" tIns="46800" rIns="90000" bIns="46800">
              <a:prstTxWarp prst="textNoShape">
                <a:avLst/>
              </a:prstTxWarp>
              <a:spAutoFit/>
            </a:bodyPr>
            <a:lstStyle/>
            <a:p>
              <a:pPr>
                <a:spcBef>
                  <a:spcPts val="913"/>
                </a:spcBef>
                <a:buClr>
                  <a:srgbClr val="F6BA06"/>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b="1">
                  <a:solidFill>
                    <a:srgbClr val="F6BA06"/>
                  </a:solidFill>
                  <a:latin typeface="Verdana" pitchFamily="-112" charset="0"/>
                </a:rPr>
                <a:t>CO</a:t>
              </a:r>
              <a:r>
                <a:rPr lang="en-GB" sz="1600" b="1" baseline="-25000">
                  <a:solidFill>
                    <a:srgbClr val="F6BA06"/>
                  </a:solidFill>
                  <a:latin typeface="Verdana" pitchFamily="-112" charset="0"/>
                </a:rPr>
                <a:t>2</a:t>
              </a:r>
            </a:p>
          </p:txBody>
        </p:sp>
        <p:sp>
          <p:nvSpPr>
            <p:cNvPr id="76813" name="AutoShape 9"/>
            <p:cNvSpPr>
              <a:spLocks noChangeArrowheads="1"/>
            </p:cNvSpPr>
            <p:nvPr/>
          </p:nvSpPr>
          <p:spPr bwMode="auto">
            <a:xfrm>
              <a:off x="3936" y="4026"/>
              <a:ext cx="1578" cy="192"/>
            </a:xfrm>
            <a:prstGeom prst="roundRect">
              <a:avLst>
                <a:gd name="adj" fmla="val 519"/>
              </a:avLst>
            </a:prstGeom>
            <a:solidFill>
              <a:srgbClr val="FFFFFF"/>
            </a:solidFill>
            <a:ln w="9525">
              <a:noFill/>
              <a:round/>
              <a:headEnd/>
              <a:tailEnd/>
            </a:ln>
          </p:spPr>
          <p:txBody>
            <a:bodyPr wrap="none" anchor="ctr">
              <a:prstTxWarp prst="textNoShape">
                <a:avLst/>
              </a:prstTxWarp>
            </a:bodyPr>
            <a:lstStyle/>
            <a:p>
              <a:endParaRPr lang="it-IT"/>
            </a:p>
          </p:txBody>
        </p:sp>
      </p:grpSp>
      <p:pic>
        <p:nvPicPr>
          <p:cNvPr id="76807" name="Picture 10">
            <a:hlinkClick r:id="rId5" action="ppaction://hlinksldjump"/>
          </p:cNvPr>
          <p:cNvPicPr>
            <a:picLocks noChangeAspect="1" noChangeArrowheads="1"/>
          </p:cNvPicPr>
          <p:nvPr/>
        </p:nvPicPr>
        <p:blipFill>
          <a:blip r:embed="rId6"/>
          <a:srcRect/>
          <a:stretch>
            <a:fillRect/>
          </a:stretch>
        </p:blipFill>
        <p:spPr bwMode="auto">
          <a:xfrm>
            <a:off x="7597775" y="6172200"/>
            <a:ext cx="250825" cy="304800"/>
          </a:xfrm>
          <a:prstGeom prst="rect">
            <a:avLst/>
          </a:prstGeom>
          <a:noFill/>
          <a:ln w="9525">
            <a:noFill/>
            <a:miter lim="800000"/>
            <a:headEnd/>
            <a:tailEnd/>
          </a:ln>
        </p:spPr>
      </p:pic>
      <p:sp>
        <p:nvSpPr>
          <p:cNvPr id="76808" name="Text Box 11"/>
          <p:cNvSpPr txBox="1">
            <a:spLocks noChangeArrowheads="1"/>
          </p:cNvSpPr>
          <p:nvPr/>
        </p:nvSpPr>
        <p:spPr bwMode="auto">
          <a:xfrm>
            <a:off x="7356475" y="6491288"/>
            <a:ext cx="738188" cy="214312"/>
          </a:xfrm>
          <a:prstGeom prst="rect">
            <a:avLst/>
          </a:prstGeom>
          <a:noFill/>
          <a:ln w="9525">
            <a:noFill/>
            <a:miter lim="800000"/>
            <a:headEnd/>
            <a:tailEnd/>
          </a:ln>
        </p:spPr>
        <p:txBody>
          <a:bodyPr wrap="none" lIns="90000" tIns="46800" rIns="90000" bIns="46800">
            <a:prstTxWarp prst="textNoShape">
              <a:avLst/>
            </a:prstTxWarp>
            <a:spAutoFit/>
          </a:bodyPr>
          <a:lstStyle/>
          <a:p>
            <a:pPr>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800" b="1">
                <a:solidFill>
                  <a:srgbClr val="80060D"/>
                </a:solidFill>
                <a:latin typeface="Verdana" pitchFamily="-112" charset="0"/>
              </a:rPr>
              <a:t>Película 6</a:t>
            </a:r>
          </a:p>
        </p:txBody>
      </p:sp>
      <p:sp>
        <p:nvSpPr>
          <p:cNvPr id="76809" name="Text Box 12"/>
          <p:cNvSpPr txBox="1">
            <a:spLocks noChangeArrowheads="1"/>
          </p:cNvSpPr>
          <p:nvPr/>
        </p:nvSpPr>
        <p:spPr bwMode="auto">
          <a:xfrm>
            <a:off x="381000" y="6537325"/>
            <a:ext cx="457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C74678E4-4106-A34C-BC4C-9B982D0F8BF9}" type="slidenum">
              <a:rPr lang="en-GB" sz="1000" b="1">
                <a:solidFill>
                  <a:srgbClr val="80060D"/>
                </a:solidFill>
                <a:latin typeface="Verdana" pitchFamily="-112" charset="0"/>
              </a:rPr>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31</a:t>
            </a:fld>
            <a:endParaRPr lang="en-GB" sz="1000" b="1">
              <a:solidFill>
                <a:srgbClr val="80060D"/>
              </a:solidFill>
              <a:latin typeface="Verdana" pitchFamily="-112" charset="0"/>
            </a:endParaRPr>
          </a:p>
        </p:txBody>
      </p:sp>
    </p:spTree>
  </p:cSld>
  <p:clrMapOvr>
    <a:masterClrMapping/>
  </p:clrMapOvr>
  <p:transition spd="med"/>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78850" name="Picture 4" descr="C:\Documents and Settings\Utente\Desktop\AGRIEST 2007\Video Pwp\DSC03097.JPG"/>
          <p:cNvPicPr>
            <a:picLocks noChangeAspect="1" noChangeArrowheads="1"/>
          </p:cNvPicPr>
          <p:nvPr/>
        </p:nvPicPr>
        <p:blipFill>
          <a:blip r:embed="rId3"/>
          <a:srcRect/>
          <a:stretch>
            <a:fillRect/>
          </a:stretch>
        </p:blipFill>
        <p:spPr bwMode="auto">
          <a:xfrm>
            <a:off x="457200" y="1066800"/>
            <a:ext cx="6400800" cy="4800600"/>
          </a:xfrm>
          <a:prstGeom prst="rect">
            <a:avLst/>
          </a:prstGeom>
          <a:noFill/>
          <a:ln w="15875">
            <a:solidFill>
              <a:schemeClr val="tx1"/>
            </a:solidFill>
            <a:miter lim="800000"/>
            <a:headEnd/>
            <a:tailEnd/>
          </a:ln>
        </p:spPr>
      </p:pic>
      <p:sp>
        <p:nvSpPr>
          <p:cNvPr id="78851" name="Text Box 5"/>
          <p:cNvSpPr txBox="1">
            <a:spLocks noChangeArrowheads="1"/>
          </p:cNvSpPr>
          <p:nvPr/>
        </p:nvSpPr>
        <p:spPr bwMode="auto">
          <a:xfrm>
            <a:off x="7010400" y="1828800"/>
            <a:ext cx="1958975" cy="3378200"/>
          </a:xfrm>
          <a:prstGeom prst="rect">
            <a:avLst/>
          </a:prstGeom>
          <a:noFill/>
          <a:ln w="9525">
            <a:noFill/>
            <a:miter lim="800000"/>
            <a:headEnd/>
            <a:tailEnd/>
          </a:ln>
        </p:spPr>
        <p:txBody>
          <a:bodyPr wrap="none">
            <a:prstTxWarp prst="textNoShape">
              <a:avLst/>
            </a:prstTxWarp>
            <a:spAutoFit/>
          </a:bodyPr>
          <a:lstStyle/>
          <a:p>
            <a:r>
              <a:rPr lang="it-IT"/>
              <a:t>Sustancias</a:t>
            </a:r>
          </a:p>
          <a:p>
            <a:r>
              <a:rPr lang="it-IT"/>
              <a:t>antioxidantes </a:t>
            </a:r>
          </a:p>
          <a:p>
            <a:r>
              <a:rPr lang="it-IT"/>
              <a:t>naturales:</a:t>
            </a:r>
          </a:p>
          <a:p>
            <a:r>
              <a:rPr lang="it-IT"/>
              <a:t>Glutatione, </a:t>
            </a:r>
          </a:p>
          <a:p>
            <a:r>
              <a:rPr lang="it-IT"/>
              <a:t>acidos</a:t>
            </a:r>
          </a:p>
          <a:p>
            <a:r>
              <a:rPr lang="it-IT"/>
              <a:t> cinammicos...</a:t>
            </a:r>
          </a:p>
          <a:p>
            <a:endParaRPr lang="it-IT"/>
          </a:p>
          <a:p>
            <a:r>
              <a:rPr lang="it-IT"/>
              <a:t>Reducir SO2.</a:t>
            </a:r>
          </a:p>
          <a:p>
            <a:endParaRPr lang="it-IT"/>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80898" name="Picture 4" descr="C:\Documents and Settings\Utente\Desktop\AGRIEST 2007\Video Pwp\DSC03100.JPG"/>
          <p:cNvPicPr>
            <a:picLocks noChangeAspect="1" noChangeArrowheads="1"/>
          </p:cNvPicPr>
          <p:nvPr/>
        </p:nvPicPr>
        <p:blipFill>
          <a:blip r:embed="rId3"/>
          <a:srcRect/>
          <a:stretch>
            <a:fillRect/>
          </a:stretch>
        </p:blipFill>
        <p:spPr bwMode="auto">
          <a:xfrm>
            <a:off x="304800" y="1181100"/>
            <a:ext cx="6248400" cy="4686300"/>
          </a:xfrm>
          <a:prstGeom prst="rect">
            <a:avLst/>
          </a:prstGeom>
          <a:noFill/>
          <a:ln w="15875">
            <a:solidFill>
              <a:schemeClr val="tx1"/>
            </a:solidFill>
            <a:miter lim="800000"/>
            <a:headEnd/>
            <a:tailEnd/>
          </a:ln>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82946" name="Picture 2"/>
          <p:cNvPicPr>
            <a:picLocks noChangeAspect="1" noChangeArrowheads="1"/>
          </p:cNvPicPr>
          <p:nvPr/>
        </p:nvPicPr>
        <p:blipFill>
          <a:blip r:embed="rId3"/>
          <a:srcRect/>
          <a:stretch>
            <a:fillRect/>
          </a:stretch>
        </p:blipFill>
        <p:spPr bwMode="auto">
          <a:xfrm>
            <a:off x="1258888" y="855663"/>
            <a:ext cx="4486275" cy="5813425"/>
          </a:xfrm>
          <a:prstGeom prst="rect">
            <a:avLst/>
          </a:prstGeom>
          <a:solidFill>
            <a:srgbClr val="FFFFFF"/>
          </a:solidFill>
          <a:ln w="9525">
            <a:noFill/>
            <a:miter lim="800000"/>
            <a:headEnd/>
            <a:tailEnd/>
          </a:ln>
        </p:spPr>
      </p:pic>
      <p:sp>
        <p:nvSpPr>
          <p:cNvPr id="2" name="Line 3"/>
          <p:cNvSpPr>
            <a:spLocks noChangeShapeType="1"/>
          </p:cNvSpPr>
          <p:nvPr/>
        </p:nvSpPr>
        <p:spPr bwMode="auto">
          <a:xfrm flipH="1" flipV="1">
            <a:off x="2439988" y="838200"/>
            <a:ext cx="957262" cy="228600"/>
          </a:xfrm>
          <a:prstGeom prst="line">
            <a:avLst/>
          </a:prstGeom>
          <a:noFill/>
          <a:ln w="25400">
            <a:solidFill>
              <a:srgbClr val="000000"/>
            </a:solidFill>
            <a:round/>
            <a:headEnd/>
            <a:tailEnd type="triangle" w="med" len="med"/>
          </a:ln>
          <a:effectLst>
            <a:outerShdw blurRad="38100" dist="26940" dir="5400000" algn="ctr" rotWithShape="0">
              <a:srgbClr val="000000">
                <a:alpha val="35001"/>
              </a:srgbClr>
            </a:outerShdw>
          </a:effectLst>
        </p:spPr>
        <p:txBody>
          <a:bodyPr tIns="91440" bIns="91440">
            <a:prstTxWarp prst="textNoShape">
              <a:avLst/>
            </a:prstTxWarp>
          </a:bodyPr>
          <a:lstStyle/>
          <a:p>
            <a:pPr>
              <a:defRPr/>
            </a:pPr>
            <a:endParaRPr lang="it-IT"/>
          </a:p>
        </p:txBody>
      </p:sp>
      <p:sp>
        <p:nvSpPr>
          <p:cNvPr id="82948" name="Text Box 4"/>
          <p:cNvSpPr txBox="1">
            <a:spLocks noChangeArrowheads="1"/>
          </p:cNvSpPr>
          <p:nvPr/>
        </p:nvSpPr>
        <p:spPr bwMode="auto">
          <a:xfrm>
            <a:off x="3448050" y="854075"/>
            <a:ext cx="474663" cy="373063"/>
          </a:xfrm>
          <a:prstGeom prst="rect">
            <a:avLst/>
          </a:prstGeom>
          <a:noFill/>
          <a:ln w="9525">
            <a:noFill/>
            <a:miter lim="800000"/>
            <a:headEnd/>
            <a:tailEnd/>
          </a:ln>
        </p:spPr>
        <p:txBody>
          <a:bodyPr tIns="91440" bIns="91440">
            <a:prstTxWarp prst="textNoShape">
              <a:avLst/>
            </a:prstTxWarp>
          </a:bodyPr>
          <a:lstStyle/>
          <a:p>
            <a:pPr>
              <a:spcAft>
                <a:spcPts val="1000"/>
              </a:spcAft>
            </a:pPr>
            <a:r>
              <a:rPr lang="it-IT" sz="1100">
                <a:latin typeface="Calibri" pitchFamily="-112" charset="0"/>
              </a:rPr>
              <a:t>CO</a:t>
            </a:r>
            <a:r>
              <a:rPr lang="it-IT" sz="1100" baseline="-25000">
                <a:latin typeface="Calibri" pitchFamily="-112" charset="0"/>
              </a:rPr>
              <a:t>2</a:t>
            </a:r>
            <a:endParaRPr lang="it-IT"/>
          </a:p>
        </p:txBody>
      </p:sp>
      <p:sp>
        <p:nvSpPr>
          <p:cNvPr id="82949" name="CasellaDiTesto 3"/>
          <p:cNvSpPr txBox="1">
            <a:spLocks noChangeArrowheads="1"/>
          </p:cNvSpPr>
          <p:nvPr/>
        </p:nvSpPr>
        <p:spPr bwMode="auto">
          <a:xfrm>
            <a:off x="2433638" y="260350"/>
            <a:ext cx="3074987" cy="461963"/>
          </a:xfrm>
          <a:prstGeom prst="rect">
            <a:avLst/>
          </a:prstGeom>
          <a:noFill/>
          <a:ln w="9525">
            <a:noFill/>
            <a:miter lim="800000"/>
            <a:headEnd/>
            <a:tailEnd/>
          </a:ln>
        </p:spPr>
        <p:txBody>
          <a:bodyPr>
            <a:prstTxWarp prst="textNoShape">
              <a:avLst/>
            </a:prstTxWarp>
            <a:spAutoFit/>
          </a:bodyPr>
          <a:lstStyle/>
          <a:p>
            <a:r>
              <a:rPr lang="it-IT">
                <a:latin typeface="Arial" pitchFamily="-112" charset="0"/>
                <a:ea typeface="Arial" pitchFamily="-112" charset="0"/>
                <a:cs typeface="Arial" pitchFamily="-112" charset="0"/>
              </a:rPr>
              <a:t>GESTION MANUAL</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84994" name="Picture 2"/>
          <p:cNvPicPr>
            <a:picLocks noChangeAspect="1" noChangeArrowheads="1"/>
          </p:cNvPicPr>
          <p:nvPr/>
        </p:nvPicPr>
        <p:blipFill>
          <a:blip r:embed="rId3"/>
          <a:srcRect/>
          <a:stretch>
            <a:fillRect/>
          </a:stretch>
        </p:blipFill>
        <p:spPr bwMode="auto">
          <a:xfrm>
            <a:off x="1109663" y="666750"/>
            <a:ext cx="4614862" cy="5930900"/>
          </a:xfrm>
          <a:prstGeom prst="rect">
            <a:avLst/>
          </a:prstGeom>
          <a:solidFill>
            <a:srgbClr val="000000"/>
          </a:solidFill>
          <a:ln w="9525">
            <a:noFill/>
            <a:miter lim="800000"/>
            <a:headEnd/>
            <a:tailEnd/>
          </a:ln>
        </p:spPr>
      </p:pic>
      <p:sp>
        <p:nvSpPr>
          <p:cNvPr id="84995" name="CasellaDiTesto 3"/>
          <p:cNvSpPr txBox="1">
            <a:spLocks noChangeArrowheads="1"/>
          </p:cNvSpPr>
          <p:nvPr/>
        </p:nvSpPr>
        <p:spPr bwMode="auto">
          <a:xfrm>
            <a:off x="2627313" y="231775"/>
            <a:ext cx="4321175" cy="460375"/>
          </a:xfrm>
          <a:prstGeom prst="rect">
            <a:avLst/>
          </a:prstGeom>
          <a:noFill/>
          <a:ln w="9525">
            <a:noFill/>
            <a:miter lim="800000"/>
            <a:headEnd/>
            <a:tailEnd/>
          </a:ln>
        </p:spPr>
        <p:txBody>
          <a:bodyPr>
            <a:prstTxWarp prst="textNoShape">
              <a:avLst/>
            </a:prstTxWarp>
            <a:spAutoFit/>
          </a:bodyPr>
          <a:lstStyle/>
          <a:p>
            <a:r>
              <a:rPr lang="it-IT">
                <a:latin typeface="Arial" pitchFamily="-112" charset="0"/>
                <a:ea typeface="Arial" pitchFamily="-112" charset="0"/>
                <a:cs typeface="Arial" pitchFamily="-112" charset="0"/>
              </a:rPr>
              <a:t>GESTION AUTOMATICA</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7042" name="Rectangle 5"/>
          <p:cNvSpPr>
            <a:spLocks noChangeArrowheads="1"/>
          </p:cNvSpPr>
          <p:nvPr/>
        </p:nvSpPr>
        <p:spPr bwMode="auto">
          <a:xfrm>
            <a:off x="4648200" y="4572000"/>
            <a:ext cx="2743200" cy="1143000"/>
          </a:xfrm>
          <a:prstGeom prst="rect">
            <a:avLst/>
          </a:prstGeom>
          <a:noFill/>
          <a:ln w="9525">
            <a:noFill/>
            <a:miter lim="800000"/>
            <a:headEnd/>
            <a:tailEnd/>
          </a:ln>
        </p:spPr>
        <p:txBody>
          <a:bodyPr anchor="ctr">
            <a:prstTxWarp prst="textNoShape">
              <a:avLst/>
            </a:prstTxWarp>
          </a:bodyPr>
          <a:lstStyle/>
          <a:p>
            <a:pPr algn="ctr" eaLnBrk="1" hangingPunct="1"/>
            <a:endParaRPr lang="es-ES" sz="1600">
              <a:solidFill>
                <a:schemeClr val="tx1"/>
              </a:solidFill>
              <a:latin typeface="Verdana" pitchFamily="-112" charset="0"/>
            </a:endParaRPr>
          </a:p>
        </p:txBody>
      </p:sp>
      <p:pic>
        <p:nvPicPr>
          <p:cNvPr id="87043" name="Picture 6" descr="C:\Documents and Settings\Utente\Desktop\Foto\FOTO X MODIFICHE E LIVELLO\P8160003.JPG"/>
          <p:cNvPicPr>
            <a:picLocks noChangeAspect="1" noChangeArrowheads="1"/>
          </p:cNvPicPr>
          <p:nvPr/>
        </p:nvPicPr>
        <p:blipFill>
          <a:blip r:embed="rId3"/>
          <a:srcRect/>
          <a:stretch>
            <a:fillRect/>
          </a:stretch>
        </p:blipFill>
        <p:spPr bwMode="auto">
          <a:xfrm>
            <a:off x="4356100" y="2163763"/>
            <a:ext cx="4289425" cy="3216275"/>
          </a:xfrm>
          <a:prstGeom prst="rect">
            <a:avLst/>
          </a:prstGeom>
          <a:noFill/>
          <a:ln w="15875">
            <a:solidFill>
              <a:srgbClr val="000000"/>
            </a:solidFill>
            <a:miter lim="800000"/>
            <a:headEnd/>
            <a:tailEnd/>
          </a:ln>
        </p:spPr>
      </p:pic>
      <p:pic>
        <p:nvPicPr>
          <p:cNvPr id="87044" name="Picture 7" descr="C:\Documents and Settings\Utente\Desktop\EVENTO RIOJA 2007\IMG_5706.JPG"/>
          <p:cNvPicPr>
            <a:picLocks noChangeAspect="1" noChangeArrowheads="1"/>
          </p:cNvPicPr>
          <p:nvPr/>
        </p:nvPicPr>
        <p:blipFill>
          <a:blip r:embed="rId4"/>
          <a:srcRect/>
          <a:stretch>
            <a:fillRect/>
          </a:stretch>
        </p:blipFill>
        <p:spPr bwMode="auto">
          <a:xfrm>
            <a:off x="473075" y="1312863"/>
            <a:ext cx="3457575" cy="2593975"/>
          </a:xfrm>
          <a:prstGeom prst="rect">
            <a:avLst/>
          </a:prstGeom>
          <a:noFill/>
          <a:ln w="15875">
            <a:solidFill>
              <a:schemeClr val="tx1"/>
            </a:solidFill>
            <a:miter lim="800000"/>
            <a:headEnd/>
            <a:tailEnd/>
          </a:ln>
        </p:spPr>
      </p:pic>
      <p:pic>
        <p:nvPicPr>
          <p:cNvPr id="87045" name="Picture 7" descr="IMG_7009"/>
          <p:cNvPicPr>
            <a:picLocks noChangeAspect="1" noChangeArrowheads="1"/>
          </p:cNvPicPr>
          <p:nvPr/>
        </p:nvPicPr>
        <p:blipFill>
          <a:blip r:embed="rId5"/>
          <a:srcRect/>
          <a:stretch>
            <a:fillRect/>
          </a:stretch>
        </p:blipFill>
        <p:spPr bwMode="auto">
          <a:xfrm>
            <a:off x="484188" y="4005263"/>
            <a:ext cx="3440112" cy="2582862"/>
          </a:xfrm>
          <a:prstGeom prst="rect">
            <a:avLst/>
          </a:prstGeom>
          <a:noFill/>
          <a:ln w="15875">
            <a:solidFill>
              <a:srgbClr val="000000"/>
            </a:solidFill>
            <a:miter lim="800000"/>
            <a:headEnd/>
            <a:tailEnd/>
          </a:ln>
        </p:spPr>
      </p:pic>
      <p:sp>
        <p:nvSpPr>
          <p:cNvPr id="8" name="Text Box 9"/>
          <p:cNvSpPr txBox="1">
            <a:spLocks noChangeArrowheads="1"/>
          </p:cNvSpPr>
          <p:nvPr/>
        </p:nvSpPr>
        <p:spPr bwMode="auto">
          <a:xfrm>
            <a:off x="1350963" y="188913"/>
            <a:ext cx="3581400" cy="708025"/>
          </a:xfrm>
          <a:prstGeom prst="rect">
            <a:avLst/>
          </a:prstGeom>
          <a:noFill/>
          <a:ln>
            <a:noFill/>
          </a:ln>
          <a:effectLst/>
          <a:extLst>
            <a:ext uri="{909E8E84-426E-40DD-AFC4-6F175D3DCCD1}"/>
            <a:ext uri="{91240B29-F687-4F45-9708-019B960494DF}"/>
            <a:ext uri="{AF507438-7753-43E0-B8FC-AC1667EBCBE1}"/>
          </a:extLst>
        </p:spPr>
        <p:txBody>
          <a:bodyPr>
            <a:spAutoFit/>
          </a:bodyPr>
          <a:lstStyle/>
          <a:p>
            <a:pPr>
              <a:spcBef>
                <a:spcPct val="50000"/>
              </a:spcBef>
              <a:defRPr/>
            </a:pPr>
            <a:r>
              <a:rPr lang="es-ES_tradnl" sz="2000" b="1" dirty="0">
                <a:solidFill>
                  <a:schemeClr val="tx1"/>
                </a:solidFill>
                <a:effectLst>
                  <a:outerShdw blurRad="38100" dist="38100" dir="2700000" algn="tl">
                    <a:srgbClr val="C0C0C0"/>
                  </a:outerShdw>
                </a:effectLst>
                <a:latin typeface="Verdana" pitchFamily="34" charset="0"/>
              </a:rPr>
              <a:t>MODIFICACIONES DE CUBAS EXISTENTES</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9090" name="Text Box 4"/>
          <p:cNvSpPr txBox="1">
            <a:spLocks noChangeArrowheads="1"/>
          </p:cNvSpPr>
          <p:nvPr/>
        </p:nvSpPr>
        <p:spPr bwMode="auto">
          <a:xfrm>
            <a:off x="446088" y="5661025"/>
            <a:ext cx="3046412" cy="936625"/>
          </a:xfrm>
          <a:prstGeom prst="rect">
            <a:avLst/>
          </a:prstGeom>
          <a:solidFill>
            <a:srgbClr val="FFFFFF"/>
          </a:solidFill>
          <a:ln w="9525">
            <a:noFill/>
            <a:miter lim="800000"/>
            <a:headEnd/>
            <a:tailEnd/>
          </a:ln>
        </p:spPr>
        <p:txBody>
          <a:bodyPr>
            <a:prstTxWarp prst="textNoShape">
              <a:avLst/>
            </a:prstTxWarp>
          </a:bodyPr>
          <a:lstStyle/>
          <a:p>
            <a:r>
              <a:rPr lang="fr-FR" sz="1200" b="1">
                <a:latin typeface="Arial" pitchFamily="-112" charset="0"/>
              </a:rPr>
              <a:t>Cave Taillefer SA - Charrat </a:t>
            </a:r>
          </a:p>
          <a:p>
            <a:r>
              <a:rPr lang="it-IT" sz="1200" b="1">
                <a:latin typeface="Arial" pitchFamily="-112" charset="0"/>
              </a:rPr>
              <a:t>(Canton Vallese)   SUIZA </a:t>
            </a:r>
          </a:p>
          <a:p>
            <a:r>
              <a:rPr lang="it-IT" sz="1200">
                <a:latin typeface="Arial" pitchFamily="-112" charset="0"/>
              </a:rPr>
              <a:t>2009   n. 6 mod. de 5.000 y 10.000 lt. </a:t>
            </a:r>
          </a:p>
          <a:p>
            <a:r>
              <a:rPr lang="it-IT" sz="1200">
                <a:latin typeface="Arial" pitchFamily="-112" charset="0"/>
              </a:rPr>
              <a:t>2010   n. 7 mod. de 30.000 lt.</a:t>
            </a:r>
            <a:endParaRPr lang="it-IT" sz="1200"/>
          </a:p>
        </p:txBody>
      </p:sp>
      <p:sp>
        <p:nvSpPr>
          <p:cNvPr id="89091" name="Rectangle 5"/>
          <p:cNvSpPr>
            <a:spLocks noChangeArrowheads="1"/>
          </p:cNvSpPr>
          <p:nvPr/>
        </p:nvSpPr>
        <p:spPr bwMode="auto">
          <a:xfrm>
            <a:off x="4648200" y="4572000"/>
            <a:ext cx="2743200" cy="1143000"/>
          </a:xfrm>
          <a:prstGeom prst="rect">
            <a:avLst/>
          </a:prstGeom>
          <a:noFill/>
          <a:ln w="9525">
            <a:noFill/>
            <a:miter lim="800000"/>
            <a:headEnd/>
            <a:tailEnd/>
          </a:ln>
        </p:spPr>
        <p:txBody>
          <a:bodyPr anchor="ctr">
            <a:prstTxWarp prst="textNoShape">
              <a:avLst/>
            </a:prstTxWarp>
          </a:bodyPr>
          <a:lstStyle/>
          <a:p>
            <a:pPr algn="ctr" eaLnBrk="1" hangingPunct="1"/>
            <a:endParaRPr lang="es-ES" sz="1600">
              <a:solidFill>
                <a:schemeClr val="tx1"/>
              </a:solidFill>
              <a:latin typeface="Verdana" pitchFamily="-112" charset="0"/>
            </a:endParaRPr>
          </a:p>
        </p:txBody>
      </p:sp>
      <p:sp>
        <p:nvSpPr>
          <p:cNvPr id="185353" name="Text Box 9"/>
          <p:cNvSpPr txBox="1">
            <a:spLocks noChangeArrowheads="1"/>
          </p:cNvSpPr>
          <p:nvPr/>
        </p:nvSpPr>
        <p:spPr bwMode="auto">
          <a:xfrm>
            <a:off x="1350963" y="201613"/>
            <a:ext cx="3581400" cy="706437"/>
          </a:xfrm>
          <a:prstGeom prst="rect">
            <a:avLst/>
          </a:prstGeom>
          <a:noFill/>
          <a:ln>
            <a:noFill/>
          </a:ln>
          <a:effectLst/>
          <a:extLst>
            <a:ext uri="{909E8E84-426E-40DD-AFC4-6F175D3DCCD1}"/>
            <a:ext uri="{91240B29-F687-4F45-9708-019B960494DF}"/>
            <a:ext uri="{AF507438-7753-43E0-B8FC-AC1667EBCBE1}"/>
          </a:extLst>
        </p:spPr>
        <p:txBody>
          <a:bodyPr>
            <a:spAutoFit/>
          </a:bodyPr>
          <a:lstStyle/>
          <a:p>
            <a:pPr>
              <a:spcBef>
                <a:spcPct val="50000"/>
              </a:spcBef>
              <a:defRPr/>
            </a:pPr>
            <a:r>
              <a:rPr lang="es-ES_tradnl" sz="2000" b="1" dirty="0">
                <a:solidFill>
                  <a:schemeClr val="tx1"/>
                </a:solidFill>
                <a:effectLst>
                  <a:outerShdw blurRad="38100" dist="38100" dir="2700000" algn="tl">
                    <a:srgbClr val="C0C0C0"/>
                  </a:outerShdw>
                </a:effectLst>
                <a:latin typeface="Verdana" pitchFamily="34" charset="0"/>
              </a:rPr>
              <a:t>MODIFICACIONES DE CUBAS EXISTENTES</a:t>
            </a:r>
          </a:p>
        </p:txBody>
      </p:sp>
      <p:pic>
        <p:nvPicPr>
          <p:cNvPr id="89093" name="Picture 2" descr="_MG_3175"/>
          <p:cNvPicPr>
            <a:picLocks noChangeAspect="1" noChangeArrowheads="1"/>
          </p:cNvPicPr>
          <p:nvPr/>
        </p:nvPicPr>
        <p:blipFill>
          <a:blip r:embed="rId3"/>
          <a:srcRect/>
          <a:stretch>
            <a:fillRect/>
          </a:stretch>
        </p:blipFill>
        <p:spPr bwMode="auto">
          <a:xfrm>
            <a:off x="539750" y="1285875"/>
            <a:ext cx="2817813" cy="4230688"/>
          </a:xfrm>
          <a:prstGeom prst="rect">
            <a:avLst/>
          </a:prstGeom>
          <a:noFill/>
          <a:ln w="15875">
            <a:solidFill>
              <a:srgbClr val="000000"/>
            </a:solidFill>
            <a:miter lim="800000"/>
            <a:headEnd/>
            <a:tailEnd/>
          </a:ln>
        </p:spPr>
      </p:pic>
      <p:pic>
        <p:nvPicPr>
          <p:cNvPr id="89094" name="Picture 3" descr="IMG_8035"/>
          <p:cNvPicPr>
            <a:picLocks noChangeAspect="1" noChangeArrowheads="1"/>
          </p:cNvPicPr>
          <p:nvPr/>
        </p:nvPicPr>
        <p:blipFill>
          <a:blip r:embed="rId4"/>
          <a:srcRect/>
          <a:stretch>
            <a:fillRect/>
          </a:stretch>
        </p:blipFill>
        <p:spPr bwMode="auto">
          <a:xfrm>
            <a:off x="3622675" y="1287463"/>
            <a:ext cx="3168650" cy="4229100"/>
          </a:xfrm>
          <a:prstGeom prst="rect">
            <a:avLst/>
          </a:prstGeom>
          <a:noFill/>
          <a:ln w="15875">
            <a:solidFill>
              <a:srgbClr val="000000"/>
            </a:solidFill>
            <a:miter lim="800000"/>
            <a:headEnd/>
            <a:tailEnd/>
          </a:ln>
        </p:spPr>
      </p:pic>
      <p:sp>
        <p:nvSpPr>
          <p:cNvPr id="89095" name="Text Box 5"/>
          <p:cNvSpPr txBox="1">
            <a:spLocks noChangeArrowheads="1"/>
          </p:cNvSpPr>
          <p:nvPr/>
        </p:nvSpPr>
        <p:spPr bwMode="auto">
          <a:xfrm>
            <a:off x="3548063" y="5556250"/>
            <a:ext cx="2968625" cy="896938"/>
          </a:xfrm>
          <a:prstGeom prst="rect">
            <a:avLst/>
          </a:prstGeom>
          <a:solidFill>
            <a:srgbClr val="FFFFFF"/>
          </a:solidFill>
          <a:ln w="9525">
            <a:noFill/>
            <a:miter lim="800000"/>
            <a:headEnd/>
            <a:tailEnd/>
          </a:ln>
        </p:spPr>
        <p:txBody>
          <a:bodyPr>
            <a:prstTxWarp prst="textNoShape">
              <a:avLst/>
            </a:prstTxWarp>
          </a:bodyPr>
          <a:lstStyle/>
          <a:p>
            <a:r>
              <a:rPr lang="it-IT" sz="1200" b="1">
                <a:latin typeface="Arial" pitchFamily="-112" charset="0"/>
              </a:rPr>
              <a:t>Coop. Jesus del Perdon Manzanares </a:t>
            </a:r>
          </a:p>
          <a:p>
            <a:r>
              <a:rPr lang="it-IT" sz="1200" b="1">
                <a:latin typeface="Arial" pitchFamily="-112" charset="0"/>
              </a:rPr>
              <a:t>(Castilla La Mancha) España</a:t>
            </a:r>
          </a:p>
          <a:p>
            <a:r>
              <a:rPr lang="it-IT" sz="1200">
                <a:latin typeface="Arial" pitchFamily="-112" charset="0"/>
              </a:rPr>
              <a:t>2006 n. 1 mod. de 100.000 lt.</a:t>
            </a:r>
          </a:p>
          <a:p>
            <a:r>
              <a:rPr lang="it-IT" sz="1200">
                <a:latin typeface="Arial" pitchFamily="-112" charset="0"/>
              </a:rPr>
              <a:t>2007 n. 4 mod. de 100.000 lt.</a:t>
            </a:r>
          </a:p>
          <a:p>
            <a:r>
              <a:rPr lang="it-IT" sz="1200">
                <a:latin typeface="Arial" pitchFamily="-112" charset="0"/>
              </a:rPr>
              <a:t>2010 n. 1 mod. de 175.000 lt.</a:t>
            </a:r>
          </a:p>
          <a:p>
            <a:r>
              <a:rPr lang="it-IT" sz="1200">
                <a:latin typeface="Arial" pitchFamily="-112" charset="0"/>
              </a:rPr>
              <a:t>2011 n. 10 nuevos de 115.000 lt.</a:t>
            </a:r>
          </a:p>
          <a:p>
            <a:endParaRPr lang="it-IT" sz="1200">
              <a:latin typeface="Arial" pitchFamily="-112" charset="0"/>
            </a:endParaRPr>
          </a:p>
          <a:p>
            <a:endParaRPr lang="it-IT"/>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1138" name="Text Box 5"/>
          <p:cNvSpPr txBox="1">
            <a:spLocks noChangeArrowheads="1"/>
          </p:cNvSpPr>
          <p:nvPr/>
        </p:nvSpPr>
        <p:spPr bwMode="auto">
          <a:xfrm>
            <a:off x="3779838" y="5732463"/>
            <a:ext cx="2678112" cy="685800"/>
          </a:xfrm>
          <a:prstGeom prst="rect">
            <a:avLst/>
          </a:prstGeom>
          <a:solidFill>
            <a:srgbClr val="FFFFFF"/>
          </a:solidFill>
          <a:ln w="9525">
            <a:noFill/>
            <a:miter lim="800000"/>
            <a:headEnd/>
            <a:tailEnd/>
          </a:ln>
        </p:spPr>
        <p:txBody>
          <a:bodyPr>
            <a:prstTxWarp prst="textNoShape">
              <a:avLst/>
            </a:prstTxWarp>
          </a:bodyPr>
          <a:lstStyle/>
          <a:p>
            <a:r>
              <a:rPr lang="it-IT" sz="1200" b="1">
                <a:latin typeface="Arial" pitchFamily="-112" charset="0"/>
              </a:rPr>
              <a:t>Bodegas Leza Garcia - Uruñuela </a:t>
            </a:r>
          </a:p>
          <a:p>
            <a:r>
              <a:rPr lang="it-IT" sz="1200" b="1">
                <a:latin typeface="Arial" pitchFamily="-112" charset="0"/>
              </a:rPr>
              <a:t>(La Rioja)   España</a:t>
            </a:r>
          </a:p>
          <a:p>
            <a:r>
              <a:rPr lang="it-IT" sz="1200">
                <a:latin typeface="Arial" pitchFamily="-112" charset="0"/>
              </a:rPr>
              <a:t>n. 3 mod. de 50.000 litros</a:t>
            </a:r>
          </a:p>
        </p:txBody>
      </p:sp>
      <p:sp>
        <p:nvSpPr>
          <p:cNvPr id="185353" name="Text Box 9"/>
          <p:cNvSpPr txBox="1">
            <a:spLocks noChangeArrowheads="1"/>
          </p:cNvSpPr>
          <p:nvPr/>
        </p:nvSpPr>
        <p:spPr bwMode="auto">
          <a:xfrm>
            <a:off x="1350963" y="201613"/>
            <a:ext cx="3581400" cy="706437"/>
          </a:xfrm>
          <a:prstGeom prst="rect">
            <a:avLst/>
          </a:prstGeom>
          <a:noFill/>
          <a:ln>
            <a:noFill/>
          </a:ln>
          <a:effectLst/>
          <a:extLst>
            <a:ext uri="{909E8E84-426E-40DD-AFC4-6F175D3DCCD1}"/>
            <a:ext uri="{91240B29-F687-4F45-9708-019B960494DF}"/>
            <a:ext uri="{AF507438-7753-43E0-B8FC-AC1667EBCBE1}"/>
          </a:extLst>
        </p:spPr>
        <p:txBody>
          <a:bodyPr>
            <a:spAutoFit/>
          </a:bodyPr>
          <a:lstStyle/>
          <a:p>
            <a:pPr>
              <a:spcBef>
                <a:spcPct val="50000"/>
              </a:spcBef>
              <a:defRPr/>
            </a:pPr>
            <a:r>
              <a:rPr lang="es-ES_tradnl" sz="2000" b="1" dirty="0">
                <a:solidFill>
                  <a:schemeClr val="tx1"/>
                </a:solidFill>
                <a:effectLst>
                  <a:outerShdw blurRad="38100" dist="38100" dir="2700000" algn="tl">
                    <a:srgbClr val="C0C0C0"/>
                  </a:outerShdw>
                </a:effectLst>
                <a:latin typeface="Verdana" pitchFamily="34" charset="0"/>
              </a:rPr>
              <a:t>MODIFICACIONES DE CUBAS EXISTENTES</a:t>
            </a:r>
          </a:p>
        </p:txBody>
      </p:sp>
      <p:pic>
        <p:nvPicPr>
          <p:cNvPr id="91140" name="Picture 2" descr="Matasci trasf 08-02-2010 (3)"/>
          <p:cNvPicPr>
            <a:picLocks noChangeAspect="1" noChangeArrowheads="1"/>
          </p:cNvPicPr>
          <p:nvPr/>
        </p:nvPicPr>
        <p:blipFill>
          <a:blip r:embed="rId3"/>
          <a:srcRect/>
          <a:stretch>
            <a:fillRect/>
          </a:stretch>
        </p:blipFill>
        <p:spPr bwMode="auto">
          <a:xfrm>
            <a:off x="574675" y="1343025"/>
            <a:ext cx="3203575" cy="4270375"/>
          </a:xfrm>
          <a:prstGeom prst="rect">
            <a:avLst/>
          </a:prstGeom>
          <a:noFill/>
          <a:ln w="15875">
            <a:solidFill>
              <a:srgbClr val="000000"/>
            </a:solidFill>
            <a:miter lim="800000"/>
            <a:headEnd/>
            <a:tailEnd/>
          </a:ln>
        </p:spPr>
      </p:pic>
      <p:pic>
        <p:nvPicPr>
          <p:cNvPr id="91141" name="Picture 3" descr="LEZA GARCIA"/>
          <p:cNvPicPr>
            <a:picLocks noChangeAspect="1" noChangeArrowheads="1"/>
          </p:cNvPicPr>
          <p:nvPr/>
        </p:nvPicPr>
        <p:blipFill>
          <a:blip r:embed="rId4"/>
          <a:srcRect/>
          <a:stretch>
            <a:fillRect/>
          </a:stretch>
        </p:blipFill>
        <p:spPr bwMode="auto">
          <a:xfrm>
            <a:off x="3890963" y="1343025"/>
            <a:ext cx="3201987" cy="4270375"/>
          </a:xfrm>
          <a:prstGeom prst="rect">
            <a:avLst/>
          </a:prstGeom>
          <a:noFill/>
          <a:ln w="15875">
            <a:solidFill>
              <a:srgbClr val="000000"/>
            </a:solidFill>
            <a:miter lim="800000"/>
            <a:headEnd/>
            <a:tailEnd/>
          </a:ln>
        </p:spPr>
      </p:pic>
      <p:sp>
        <p:nvSpPr>
          <p:cNvPr id="91142" name="Text Box 4"/>
          <p:cNvSpPr txBox="1">
            <a:spLocks noChangeArrowheads="1"/>
          </p:cNvSpPr>
          <p:nvPr/>
        </p:nvSpPr>
        <p:spPr bwMode="auto">
          <a:xfrm>
            <a:off x="468313" y="5589588"/>
            <a:ext cx="3314700" cy="800100"/>
          </a:xfrm>
          <a:prstGeom prst="rect">
            <a:avLst/>
          </a:prstGeom>
          <a:solidFill>
            <a:srgbClr val="FFFFFF"/>
          </a:solidFill>
          <a:ln w="9525">
            <a:noFill/>
            <a:miter lim="800000"/>
            <a:headEnd/>
            <a:tailEnd/>
          </a:ln>
        </p:spPr>
        <p:txBody>
          <a:bodyPr>
            <a:prstTxWarp prst="textNoShape">
              <a:avLst/>
            </a:prstTxWarp>
          </a:bodyPr>
          <a:lstStyle/>
          <a:p>
            <a:r>
              <a:rPr lang="it-IT" sz="1200" b="1">
                <a:latin typeface="Arial" pitchFamily="-112" charset="0"/>
              </a:rPr>
              <a:t>Matasci Vini SA – Tenero (Locarno)</a:t>
            </a:r>
          </a:p>
          <a:p>
            <a:r>
              <a:rPr lang="it-IT" sz="1200" b="1">
                <a:latin typeface="Arial" pitchFamily="-112" charset="0"/>
              </a:rPr>
              <a:t>Canton Ticino   SUIZA</a:t>
            </a:r>
          </a:p>
          <a:p>
            <a:r>
              <a:rPr lang="it-IT" sz="1200">
                <a:latin typeface="Arial" pitchFamily="-112" charset="0"/>
              </a:rPr>
              <a:t>2008 n. 2 mod. de 31.000 litros </a:t>
            </a:r>
          </a:p>
          <a:p>
            <a:r>
              <a:rPr lang="it-IT" sz="1200">
                <a:latin typeface="Arial" pitchFamily="-112" charset="0"/>
              </a:rPr>
              <a:t>2010 n. 2 mod. de 31.000 litros</a:t>
            </a:r>
          </a:p>
          <a:p>
            <a:r>
              <a:rPr lang="it-IT" sz="1200">
                <a:latin typeface="Arial" pitchFamily="-112" charset="0"/>
              </a:rPr>
              <a:t>2011  n. 2 mod. de 31.000 litros </a:t>
            </a:r>
          </a:p>
          <a:p>
            <a:endParaRPr lang="it-IT" sz="1200">
              <a:latin typeface="Arial" pitchFamily="-112" charset="0"/>
            </a:endParaRPr>
          </a:p>
          <a:p>
            <a:endParaRPr lang="it-IT"/>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3186" name="Text Box 5"/>
          <p:cNvSpPr txBox="1">
            <a:spLocks noChangeArrowheads="1"/>
          </p:cNvSpPr>
          <p:nvPr/>
        </p:nvSpPr>
        <p:spPr bwMode="auto">
          <a:xfrm>
            <a:off x="5508625" y="5589588"/>
            <a:ext cx="3024188" cy="685800"/>
          </a:xfrm>
          <a:prstGeom prst="rect">
            <a:avLst/>
          </a:prstGeom>
          <a:solidFill>
            <a:srgbClr val="FFFFFF"/>
          </a:solidFill>
          <a:ln w="9525">
            <a:noFill/>
            <a:miter lim="800000"/>
            <a:headEnd/>
            <a:tailEnd/>
          </a:ln>
        </p:spPr>
        <p:txBody>
          <a:bodyPr>
            <a:prstTxWarp prst="textNoShape">
              <a:avLst/>
            </a:prstTxWarp>
          </a:bodyPr>
          <a:lstStyle/>
          <a:p>
            <a:r>
              <a:rPr lang="it-IT" sz="1200" b="1">
                <a:latin typeface="Arial" pitchFamily="-112" charset="0"/>
              </a:rPr>
              <a:t>Bodegas GRUPO SAN VALERO</a:t>
            </a:r>
          </a:p>
          <a:p>
            <a:r>
              <a:rPr lang="it-IT" sz="1200" b="1">
                <a:latin typeface="Arial" pitchFamily="-112" charset="0"/>
              </a:rPr>
              <a:t>Cariñena (Zaragoza)    España</a:t>
            </a:r>
          </a:p>
          <a:p>
            <a:r>
              <a:rPr lang="it-IT" sz="1200">
                <a:latin typeface="Arial" pitchFamily="-112" charset="0"/>
              </a:rPr>
              <a:t>n. 2 mod. de 60.000 litros</a:t>
            </a:r>
          </a:p>
        </p:txBody>
      </p:sp>
      <p:sp>
        <p:nvSpPr>
          <p:cNvPr id="185353" name="Text Box 9"/>
          <p:cNvSpPr txBox="1">
            <a:spLocks noChangeArrowheads="1"/>
          </p:cNvSpPr>
          <p:nvPr/>
        </p:nvSpPr>
        <p:spPr bwMode="auto">
          <a:xfrm>
            <a:off x="1350963" y="201613"/>
            <a:ext cx="3581400" cy="706437"/>
          </a:xfrm>
          <a:prstGeom prst="rect">
            <a:avLst/>
          </a:prstGeom>
          <a:noFill/>
          <a:ln>
            <a:noFill/>
          </a:ln>
          <a:effectLst/>
          <a:extLst>
            <a:ext uri="{909E8E84-426E-40DD-AFC4-6F175D3DCCD1}"/>
            <a:ext uri="{91240B29-F687-4F45-9708-019B960494DF}"/>
            <a:ext uri="{AF507438-7753-43E0-B8FC-AC1667EBCBE1}"/>
          </a:extLst>
        </p:spPr>
        <p:txBody>
          <a:bodyPr>
            <a:spAutoFit/>
          </a:bodyPr>
          <a:lstStyle/>
          <a:p>
            <a:pPr>
              <a:spcBef>
                <a:spcPct val="50000"/>
              </a:spcBef>
              <a:defRPr/>
            </a:pPr>
            <a:r>
              <a:rPr lang="es-ES_tradnl" sz="2000" b="1" dirty="0">
                <a:solidFill>
                  <a:schemeClr val="tx1"/>
                </a:solidFill>
                <a:effectLst>
                  <a:outerShdw blurRad="38100" dist="38100" dir="2700000" algn="tl">
                    <a:srgbClr val="C0C0C0"/>
                  </a:outerShdw>
                </a:effectLst>
                <a:latin typeface="Verdana" pitchFamily="34" charset="0"/>
              </a:rPr>
              <a:t>MODIFICACIONES DE CUBAS EXISTENTES</a:t>
            </a:r>
          </a:p>
        </p:txBody>
      </p:sp>
      <p:sp>
        <p:nvSpPr>
          <p:cNvPr id="93188" name="Text Box 4"/>
          <p:cNvSpPr txBox="1">
            <a:spLocks noChangeArrowheads="1"/>
          </p:cNvSpPr>
          <p:nvPr/>
        </p:nvSpPr>
        <p:spPr bwMode="auto">
          <a:xfrm>
            <a:off x="468313" y="5589588"/>
            <a:ext cx="3314700" cy="800100"/>
          </a:xfrm>
          <a:prstGeom prst="rect">
            <a:avLst/>
          </a:prstGeom>
          <a:solidFill>
            <a:srgbClr val="FFFFFF"/>
          </a:solidFill>
          <a:ln w="9525">
            <a:noFill/>
            <a:miter lim="800000"/>
            <a:headEnd/>
            <a:tailEnd/>
          </a:ln>
        </p:spPr>
        <p:txBody>
          <a:bodyPr>
            <a:prstTxWarp prst="textNoShape">
              <a:avLst/>
            </a:prstTxWarp>
          </a:bodyPr>
          <a:lstStyle/>
          <a:p>
            <a:r>
              <a:rPr lang="it-IT" sz="1200" b="1">
                <a:latin typeface="Arial" pitchFamily="-112" charset="0"/>
              </a:rPr>
              <a:t>COOP. NTRA. SRA. DEL ROSARIO </a:t>
            </a:r>
          </a:p>
          <a:p>
            <a:r>
              <a:rPr lang="it-IT" sz="1200" b="1">
                <a:latin typeface="Arial" pitchFamily="-112" charset="0"/>
              </a:rPr>
              <a:t>El Provencio (CUENCA)  España</a:t>
            </a:r>
          </a:p>
          <a:p>
            <a:r>
              <a:rPr lang="it-IT" sz="1200">
                <a:latin typeface="Arial" pitchFamily="-112" charset="0"/>
              </a:rPr>
              <a:t>2010 n. 7 mod. de 100.000 litros</a:t>
            </a:r>
          </a:p>
          <a:p>
            <a:r>
              <a:rPr lang="it-IT" sz="1200">
                <a:latin typeface="Arial" pitchFamily="-112" charset="0"/>
              </a:rPr>
              <a:t>2011  n. 6 mod. de 100.000 litros </a:t>
            </a:r>
          </a:p>
          <a:p>
            <a:endParaRPr lang="it-IT" sz="1200">
              <a:latin typeface="Arial" pitchFamily="-112" charset="0"/>
            </a:endParaRPr>
          </a:p>
          <a:p>
            <a:endParaRPr lang="it-IT"/>
          </a:p>
        </p:txBody>
      </p:sp>
      <p:pic>
        <p:nvPicPr>
          <p:cNvPr id="93189" name="Immagine 1"/>
          <p:cNvPicPr>
            <a:picLocks noChangeAspect="1"/>
          </p:cNvPicPr>
          <p:nvPr/>
        </p:nvPicPr>
        <p:blipFill>
          <a:blip r:embed="rId3"/>
          <a:srcRect/>
          <a:stretch>
            <a:fillRect/>
          </a:stretch>
        </p:blipFill>
        <p:spPr bwMode="auto">
          <a:xfrm>
            <a:off x="5346700" y="1173163"/>
            <a:ext cx="3257550" cy="4343400"/>
          </a:xfrm>
          <a:prstGeom prst="rect">
            <a:avLst/>
          </a:prstGeom>
          <a:noFill/>
          <a:ln w="9525">
            <a:noFill/>
            <a:miter lim="800000"/>
            <a:headEnd/>
            <a:tailEnd/>
          </a:ln>
        </p:spPr>
      </p:pic>
      <p:pic>
        <p:nvPicPr>
          <p:cNvPr id="93190" name="Immagine 1"/>
          <p:cNvPicPr>
            <a:picLocks noChangeAspect="1"/>
          </p:cNvPicPr>
          <p:nvPr/>
        </p:nvPicPr>
        <p:blipFill>
          <a:blip r:embed="rId4"/>
          <a:srcRect/>
          <a:stretch>
            <a:fillRect/>
          </a:stretch>
        </p:blipFill>
        <p:spPr bwMode="auto">
          <a:xfrm>
            <a:off x="539750" y="1052513"/>
            <a:ext cx="3384550" cy="45132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3554" name="Text Box 2"/>
          <p:cNvSpPr>
            <a:spLocks noGrp="1" noChangeArrowheads="1"/>
          </p:cNvSpPr>
          <p:nvPr>
            <p:ph type="ctrTitle"/>
          </p:nvPr>
        </p:nvSpPr>
        <p:spPr>
          <a:xfrm>
            <a:off x="2971800" y="3810000"/>
            <a:ext cx="6019800" cy="1143000"/>
          </a:xfrm>
        </p:spPr>
        <p:txBody>
          <a:bodyPr lIns="91440" tIns="45720" rIns="91440" bIns="45720"/>
          <a:lstStyle/>
          <a:p>
            <a:pPr algn="l">
              <a:lnSpc>
                <a:spcPct val="110000"/>
              </a:lnSpc>
              <a:buFont typeface="Times New Roman" pitchFamily="-112" charset="0"/>
              <a:buNone/>
            </a:pPr>
            <a:r>
              <a:rPr lang="it-IT" sz="2400" b="1">
                <a:solidFill>
                  <a:srgbClr val="80060D"/>
                </a:solidFill>
                <a:latin typeface="Verdana" pitchFamily="-112" charset="0"/>
              </a:rPr>
              <a:t>2.Proceso extractivo.</a:t>
            </a:r>
            <a:br>
              <a:rPr lang="it-IT" sz="2400" b="1">
                <a:solidFill>
                  <a:srgbClr val="80060D"/>
                </a:solidFill>
                <a:latin typeface="Verdana" pitchFamily="-112" charset="0"/>
              </a:rPr>
            </a:br>
            <a:r>
              <a:rPr lang="it-IT" sz="1800">
                <a:solidFill>
                  <a:schemeClr val="tx1"/>
                </a:solidFill>
                <a:latin typeface="Verdana" pitchFamily="-112" charset="0"/>
              </a:rPr>
              <a:t>Valorización de la materia prima</a:t>
            </a:r>
            <a:br>
              <a:rPr lang="it-IT" sz="1800">
                <a:solidFill>
                  <a:schemeClr val="tx1"/>
                </a:solidFill>
                <a:latin typeface="Verdana" pitchFamily="-112" charset="0"/>
              </a:rPr>
            </a:br>
            <a:r>
              <a:rPr lang="it-IT" sz="1800">
                <a:solidFill>
                  <a:schemeClr val="tx1"/>
                </a:solidFill>
                <a:latin typeface="Verdana" pitchFamily="-112" charset="0"/>
              </a:rPr>
              <a:t>y EXTRACCIÓN SELECTIVA.</a:t>
            </a:r>
            <a:endParaRPr lang="it-IT" sz="2200">
              <a:solidFill>
                <a:schemeClr val="tx1"/>
              </a:solidFill>
              <a:latin typeface="Verdana" pitchFamily="-112" charset="0"/>
            </a:endParaRPr>
          </a:p>
        </p:txBody>
      </p:sp>
      <p:sp>
        <p:nvSpPr>
          <p:cNvPr id="23555" name="Text Box 3"/>
          <p:cNvSpPr txBox="1">
            <a:spLocks noChangeArrowheads="1"/>
          </p:cNvSpPr>
          <p:nvPr/>
        </p:nvSpPr>
        <p:spPr bwMode="auto">
          <a:xfrm>
            <a:off x="381000" y="6172200"/>
            <a:ext cx="457200" cy="244475"/>
          </a:xfrm>
          <a:prstGeom prst="rect">
            <a:avLst/>
          </a:prstGeom>
          <a:noFill/>
          <a:ln w="9525">
            <a:noFill/>
            <a:miter lim="800000"/>
            <a:headEnd/>
            <a:tailEnd/>
          </a:ln>
        </p:spPr>
        <p:txBody>
          <a:bodyPr>
            <a:prstTxWarp prst="textNoShape">
              <a:avLst/>
            </a:prstTxWarp>
            <a:spAutoFit/>
          </a:bodyPr>
          <a:lstStyle/>
          <a:p>
            <a:pPr>
              <a:spcBef>
                <a:spcPct val="50000"/>
              </a:spcBef>
            </a:pPr>
            <a:fld id="{DE74F702-E1C0-F543-BAE5-BF70C2A069CD}" type="slidenum">
              <a:rPr lang="it-IT" sz="1000" b="1">
                <a:solidFill>
                  <a:srgbClr val="80060D"/>
                </a:solidFill>
                <a:latin typeface="Verdana" pitchFamily="-112" charset="0"/>
              </a:rPr>
              <a:pPr>
                <a:spcBef>
                  <a:spcPct val="50000"/>
                </a:spcBef>
              </a:pPr>
              <a:t>4</a:t>
            </a:fld>
            <a:endParaRPr lang="it-IT" sz="1200" b="1">
              <a:solidFill>
                <a:srgbClr val="80060D"/>
              </a:solidFill>
              <a:latin typeface="Verdana" pitchFamily="-112" charset="0"/>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85353" name="Text Box 9"/>
          <p:cNvSpPr txBox="1">
            <a:spLocks noChangeArrowheads="1"/>
          </p:cNvSpPr>
          <p:nvPr/>
        </p:nvSpPr>
        <p:spPr bwMode="auto">
          <a:xfrm>
            <a:off x="1350963" y="201613"/>
            <a:ext cx="4300537" cy="708025"/>
          </a:xfrm>
          <a:prstGeom prst="rect">
            <a:avLst/>
          </a:prstGeom>
          <a:noFill/>
          <a:ln>
            <a:noFill/>
          </a:ln>
          <a:effectLst/>
          <a:extLst>
            <a:ext uri="{909E8E84-426E-40DD-AFC4-6F175D3DCCD1}"/>
            <a:ext uri="{91240B29-F687-4F45-9708-019B960494DF}"/>
            <a:ext uri="{AF507438-7753-43E0-B8FC-AC1667EBCBE1}"/>
          </a:extLst>
        </p:spPr>
        <p:txBody>
          <a:bodyPr>
            <a:spAutoFit/>
          </a:bodyPr>
          <a:lstStyle/>
          <a:p>
            <a:pPr>
              <a:spcBef>
                <a:spcPct val="50000"/>
              </a:spcBef>
              <a:defRPr/>
            </a:pPr>
            <a:r>
              <a:rPr lang="es-ES_tradnl" sz="2000" b="1" dirty="0">
                <a:solidFill>
                  <a:schemeClr val="tx1"/>
                </a:solidFill>
                <a:effectLst>
                  <a:outerShdw blurRad="38100" dist="38100" dir="2700000" algn="tl">
                    <a:srgbClr val="C0C0C0"/>
                  </a:outerShdw>
                </a:effectLst>
                <a:latin typeface="Verdana" pitchFamily="34" charset="0"/>
              </a:rPr>
              <a:t>OTRAS MODIFICACIONES DE CUBAS EXISTENTES</a:t>
            </a:r>
          </a:p>
        </p:txBody>
      </p:sp>
      <p:sp>
        <p:nvSpPr>
          <p:cNvPr id="95235" name="Text Box 4"/>
          <p:cNvSpPr txBox="1">
            <a:spLocks noChangeArrowheads="1"/>
          </p:cNvSpPr>
          <p:nvPr/>
        </p:nvSpPr>
        <p:spPr bwMode="auto">
          <a:xfrm>
            <a:off x="468313" y="1341438"/>
            <a:ext cx="6624637" cy="800100"/>
          </a:xfrm>
          <a:prstGeom prst="rect">
            <a:avLst/>
          </a:prstGeom>
          <a:solidFill>
            <a:srgbClr val="FFFFFF"/>
          </a:solidFill>
          <a:ln w="9525">
            <a:noFill/>
            <a:miter lim="800000"/>
            <a:headEnd/>
            <a:tailEnd/>
          </a:ln>
        </p:spPr>
        <p:txBody>
          <a:bodyPr>
            <a:prstTxWarp prst="textNoShape">
              <a:avLst/>
            </a:prstTxWarp>
          </a:bodyPr>
          <a:lstStyle/>
          <a:p>
            <a:r>
              <a:rPr lang="it-IT" sz="1400" b="1">
                <a:latin typeface="Arial" pitchFamily="-112" charset="0"/>
              </a:rPr>
              <a:t>COOP. VECCHIA CANTINA DI MONTEPULCIANO SIENA (TOSCANA) ITALIA</a:t>
            </a:r>
          </a:p>
          <a:p>
            <a:r>
              <a:rPr lang="it-IT" sz="1400" b="1">
                <a:latin typeface="Arial" pitchFamily="-112" charset="0"/>
              </a:rPr>
              <a:t>Più grande cooperativa della Toscana </a:t>
            </a:r>
          </a:p>
          <a:p>
            <a:r>
              <a:rPr lang="it-IT" sz="1400">
                <a:latin typeface="Arial" pitchFamily="-112" charset="0"/>
              </a:rPr>
              <a:t>2007  n. 12 modificaciones  de 120.000 litros</a:t>
            </a:r>
          </a:p>
          <a:p>
            <a:r>
              <a:rPr lang="it-IT" sz="1400">
                <a:latin typeface="Arial" pitchFamily="-112" charset="0"/>
              </a:rPr>
              <a:t>2009  n. 11 modificaciones  de 120.000 litros </a:t>
            </a:r>
          </a:p>
          <a:p>
            <a:endParaRPr lang="it-IT" sz="1400">
              <a:latin typeface="Arial" pitchFamily="-112" charset="0"/>
            </a:endParaRPr>
          </a:p>
          <a:p>
            <a:endParaRPr lang="it-IT" sz="1400" b="1">
              <a:latin typeface="Arial" pitchFamily="-112" charset="0"/>
            </a:endParaRPr>
          </a:p>
          <a:p>
            <a:r>
              <a:rPr lang="it-IT" sz="1400" b="1">
                <a:latin typeface="Arial" pitchFamily="-112" charset="0"/>
              </a:rPr>
              <a:t>COOP. VINI TIPICI ARETINI AREZZO (TOSCANA) ITALIA</a:t>
            </a:r>
          </a:p>
          <a:p>
            <a:r>
              <a:rPr lang="it-IT" sz="1400" b="1">
                <a:latin typeface="Arial" pitchFamily="-112" charset="0"/>
              </a:rPr>
              <a:t>2008  n. 6 modificaciones  de 100.000 litros</a:t>
            </a:r>
          </a:p>
          <a:p>
            <a:r>
              <a:rPr lang="it-IT" sz="1400" b="1">
                <a:latin typeface="Arial" pitchFamily="-112" charset="0"/>
              </a:rPr>
              <a:t>2008  n. 8 modificaciones  de  70.000 litros </a:t>
            </a:r>
          </a:p>
          <a:p>
            <a:endParaRPr lang="it-IT"/>
          </a:p>
          <a:p>
            <a:r>
              <a:rPr lang="it-IT" sz="1400" b="1">
                <a:latin typeface="Arial" pitchFamily="-112" charset="0"/>
              </a:rPr>
              <a:t>COOP. NTRA. SRA. DE MANJAVACAS  MOTA DEL CUERVO (CUENCA)</a:t>
            </a:r>
          </a:p>
          <a:p>
            <a:r>
              <a:rPr lang="it-IT" sz="1400" b="1">
                <a:latin typeface="Arial" pitchFamily="-112" charset="0"/>
              </a:rPr>
              <a:t>2011  n. 10 modificaciones  de 140.000 litros</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7282" name="Rectangle 2"/>
          <p:cNvSpPr>
            <a:spLocks noChangeArrowheads="1"/>
          </p:cNvSpPr>
          <p:nvPr/>
        </p:nvSpPr>
        <p:spPr bwMode="auto">
          <a:xfrm>
            <a:off x="971550" y="2105025"/>
            <a:ext cx="4629150" cy="561975"/>
          </a:xfrm>
          <a:prstGeom prst="rect">
            <a:avLst/>
          </a:prstGeom>
          <a:noFill/>
          <a:ln w="9525">
            <a:solidFill>
              <a:schemeClr val="bg1"/>
            </a:solidFill>
            <a:miter lim="800000"/>
            <a:headEnd/>
            <a:tailEnd/>
          </a:ln>
        </p:spPr>
        <p:txBody>
          <a:bodyPr anchor="ctr">
            <a:prstTxWarp prst="textNoShape">
              <a:avLst/>
            </a:prstTxWarp>
          </a:bodyPr>
          <a:lstStyle/>
          <a:p>
            <a:pPr defTabSz="449263" eaLnBrk="1" hangingPunct="1">
              <a:buClr>
                <a:srgbClr val="000000"/>
              </a:buClr>
              <a:buSzPct val="100000"/>
              <a:buFont typeface="Times New Roman" pitchFamily="-112" charset="0"/>
              <a:buNone/>
            </a:pPr>
            <a:r>
              <a:rPr lang="es-ES_tradnl" sz="2200" b="1">
                <a:solidFill>
                  <a:srgbClr val="80060D"/>
                </a:solidFill>
                <a:latin typeface="Verdana" pitchFamily="-112" charset="0"/>
              </a:rPr>
              <a:t/>
            </a:r>
            <a:br>
              <a:rPr lang="es-ES_tradnl" sz="2200" b="1">
                <a:solidFill>
                  <a:srgbClr val="80060D"/>
                </a:solidFill>
                <a:latin typeface="Verdana" pitchFamily="-112" charset="0"/>
              </a:rPr>
            </a:br>
            <a:endParaRPr lang="es-ES" sz="2200" b="1">
              <a:solidFill>
                <a:srgbClr val="80060D"/>
              </a:solidFill>
              <a:latin typeface="Verdana" pitchFamily="-112" charset="0"/>
            </a:endParaRPr>
          </a:p>
        </p:txBody>
      </p:sp>
      <p:sp>
        <p:nvSpPr>
          <p:cNvPr id="97283" name="Rectangle 3"/>
          <p:cNvSpPr>
            <a:spLocks noChangeArrowheads="1"/>
          </p:cNvSpPr>
          <p:nvPr/>
        </p:nvSpPr>
        <p:spPr bwMode="auto">
          <a:xfrm>
            <a:off x="6696075" y="2590800"/>
            <a:ext cx="2447925" cy="1143000"/>
          </a:xfrm>
          <a:prstGeom prst="rect">
            <a:avLst/>
          </a:prstGeom>
          <a:noFill/>
          <a:ln w="9525">
            <a:noFill/>
            <a:miter lim="800000"/>
            <a:headEnd/>
            <a:tailEnd/>
          </a:ln>
        </p:spPr>
        <p:txBody>
          <a:bodyPr anchor="ctr">
            <a:prstTxWarp prst="textNoShape">
              <a:avLst/>
            </a:prstTxWarp>
          </a:bodyPr>
          <a:lstStyle/>
          <a:p>
            <a:pPr defTabSz="449263" eaLnBrk="1" hangingPunct="1">
              <a:buClr>
                <a:srgbClr val="000000"/>
              </a:buClr>
              <a:buSzPct val="100000"/>
              <a:buFont typeface="Times New Roman" pitchFamily="-112" charset="0"/>
              <a:buNone/>
            </a:pPr>
            <a:endParaRPr lang="es-ES" sz="1600">
              <a:solidFill>
                <a:schemeClr val="tx1"/>
              </a:solidFill>
              <a:latin typeface="Verdana" pitchFamily="-112" charset="0"/>
            </a:endParaRPr>
          </a:p>
        </p:txBody>
      </p:sp>
      <p:sp>
        <p:nvSpPr>
          <p:cNvPr id="97284" name="Rectangle 4"/>
          <p:cNvSpPr>
            <a:spLocks noChangeArrowheads="1"/>
          </p:cNvSpPr>
          <p:nvPr/>
        </p:nvSpPr>
        <p:spPr bwMode="auto">
          <a:xfrm>
            <a:off x="3724275" y="4797425"/>
            <a:ext cx="2447925" cy="1143000"/>
          </a:xfrm>
          <a:prstGeom prst="rect">
            <a:avLst/>
          </a:prstGeom>
          <a:noFill/>
          <a:ln w="9525">
            <a:noFill/>
            <a:miter lim="800000"/>
            <a:headEnd/>
            <a:tailEnd/>
          </a:ln>
        </p:spPr>
        <p:txBody>
          <a:bodyPr anchor="ctr">
            <a:prstTxWarp prst="textNoShape">
              <a:avLst/>
            </a:prstTxWarp>
          </a:bodyPr>
          <a:lstStyle/>
          <a:p>
            <a:pPr algn="ctr" eaLnBrk="1" hangingPunct="1"/>
            <a:endParaRPr lang="es-ES" sz="1600">
              <a:solidFill>
                <a:schemeClr val="tx1"/>
              </a:solidFill>
              <a:latin typeface="Verdana" pitchFamily="-112" charset="0"/>
            </a:endParaRPr>
          </a:p>
        </p:txBody>
      </p:sp>
      <p:pic>
        <p:nvPicPr>
          <p:cNvPr id="97285" name="Picture 5"/>
          <p:cNvPicPr>
            <a:picLocks noChangeAspect="1" noChangeArrowheads="1"/>
          </p:cNvPicPr>
          <p:nvPr/>
        </p:nvPicPr>
        <p:blipFill>
          <a:blip r:embed="rId3"/>
          <a:srcRect/>
          <a:stretch>
            <a:fillRect/>
          </a:stretch>
        </p:blipFill>
        <p:spPr bwMode="auto">
          <a:xfrm>
            <a:off x="4343400" y="3662363"/>
            <a:ext cx="1295400" cy="1295400"/>
          </a:xfrm>
          <a:prstGeom prst="rect">
            <a:avLst/>
          </a:prstGeom>
          <a:noFill/>
          <a:ln w="9525">
            <a:noFill/>
            <a:miter lim="800000"/>
            <a:headEnd/>
            <a:tailEnd/>
          </a:ln>
        </p:spPr>
      </p:pic>
      <p:pic>
        <p:nvPicPr>
          <p:cNvPr id="97286" name="Picture 6"/>
          <p:cNvPicPr>
            <a:picLocks noChangeAspect="1" noChangeArrowheads="1"/>
          </p:cNvPicPr>
          <p:nvPr/>
        </p:nvPicPr>
        <p:blipFill>
          <a:blip r:embed="rId3"/>
          <a:srcRect/>
          <a:stretch>
            <a:fillRect/>
          </a:stretch>
        </p:blipFill>
        <p:spPr bwMode="auto">
          <a:xfrm>
            <a:off x="4343400" y="3662363"/>
            <a:ext cx="0" cy="0"/>
          </a:xfrm>
          <a:prstGeom prst="rect">
            <a:avLst/>
          </a:prstGeom>
          <a:noFill/>
          <a:ln w="9525">
            <a:noFill/>
            <a:miter lim="800000"/>
            <a:headEnd/>
            <a:tailEnd/>
          </a:ln>
        </p:spPr>
      </p:pic>
      <p:pic>
        <p:nvPicPr>
          <p:cNvPr id="97287" name="Picture 7" descr="C:\Documents and Settings\Utente\Desktop\Foto\IMG_5588.JPG"/>
          <p:cNvPicPr>
            <a:picLocks noChangeAspect="1" noChangeArrowheads="1"/>
          </p:cNvPicPr>
          <p:nvPr/>
        </p:nvPicPr>
        <p:blipFill>
          <a:blip r:embed="rId4"/>
          <a:srcRect/>
          <a:stretch>
            <a:fillRect/>
          </a:stretch>
        </p:blipFill>
        <p:spPr bwMode="auto">
          <a:xfrm>
            <a:off x="990600" y="1143000"/>
            <a:ext cx="7391400" cy="55435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9330" name="Rectangle 2"/>
          <p:cNvSpPr>
            <a:spLocks noChangeArrowheads="1"/>
          </p:cNvSpPr>
          <p:nvPr/>
        </p:nvSpPr>
        <p:spPr bwMode="auto">
          <a:xfrm>
            <a:off x="971550" y="2105025"/>
            <a:ext cx="4629150" cy="561975"/>
          </a:xfrm>
          <a:prstGeom prst="rect">
            <a:avLst/>
          </a:prstGeom>
          <a:noFill/>
          <a:ln w="9525">
            <a:solidFill>
              <a:schemeClr val="bg1"/>
            </a:solidFill>
            <a:miter lim="800000"/>
            <a:headEnd/>
            <a:tailEnd/>
          </a:ln>
        </p:spPr>
        <p:txBody>
          <a:bodyPr anchor="ctr">
            <a:prstTxWarp prst="textNoShape">
              <a:avLst/>
            </a:prstTxWarp>
          </a:bodyPr>
          <a:lstStyle/>
          <a:p>
            <a:pPr defTabSz="449263" eaLnBrk="1" hangingPunct="1">
              <a:buClr>
                <a:srgbClr val="000000"/>
              </a:buClr>
              <a:buSzPct val="100000"/>
              <a:buFont typeface="Times New Roman" pitchFamily="-112" charset="0"/>
              <a:buNone/>
            </a:pPr>
            <a:endParaRPr lang="es-ES" sz="2200" b="1">
              <a:solidFill>
                <a:srgbClr val="80060D"/>
              </a:solidFill>
              <a:latin typeface="Verdana" pitchFamily="-112" charset="0"/>
            </a:endParaRPr>
          </a:p>
        </p:txBody>
      </p:sp>
      <p:sp>
        <p:nvSpPr>
          <p:cNvPr id="99331" name="Rectangle 5"/>
          <p:cNvSpPr>
            <a:spLocks noChangeArrowheads="1"/>
          </p:cNvSpPr>
          <p:nvPr/>
        </p:nvSpPr>
        <p:spPr bwMode="auto">
          <a:xfrm>
            <a:off x="6696075" y="2590800"/>
            <a:ext cx="2447925" cy="1143000"/>
          </a:xfrm>
          <a:prstGeom prst="rect">
            <a:avLst/>
          </a:prstGeom>
          <a:noFill/>
          <a:ln w="9525">
            <a:noFill/>
            <a:miter lim="800000"/>
            <a:headEnd/>
            <a:tailEnd/>
          </a:ln>
        </p:spPr>
        <p:txBody>
          <a:bodyPr anchor="ctr">
            <a:prstTxWarp prst="textNoShape">
              <a:avLst/>
            </a:prstTxWarp>
          </a:bodyPr>
          <a:lstStyle/>
          <a:p>
            <a:pPr defTabSz="449263" eaLnBrk="1" hangingPunct="1">
              <a:buClr>
                <a:srgbClr val="000000"/>
              </a:buClr>
              <a:buSzPct val="100000"/>
              <a:buFont typeface="Times New Roman" pitchFamily="-112" charset="0"/>
              <a:buNone/>
            </a:pPr>
            <a:endParaRPr lang="es-ES" sz="1600">
              <a:solidFill>
                <a:schemeClr val="tx1"/>
              </a:solidFill>
              <a:latin typeface="Verdana" pitchFamily="-112" charset="0"/>
            </a:endParaRPr>
          </a:p>
        </p:txBody>
      </p:sp>
      <p:sp>
        <p:nvSpPr>
          <p:cNvPr id="99332" name="Rectangle 6"/>
          <p:cNvSpPr>
            <a:spLocks noChangeArrowheads="1"/>
          </p:cNvSpPr>
          <p:nvPr/>
        </p:nvSpPr>
        <p:spPr bwMode="auto">
          <a:xfrm>
            <a:off x="3724275" y="4797425"/>
            <a:ext cx="2447925" cy="1143000"/>
          </a:xfrm>
          <a:prstGeom prst="rect">
            <a:avLst/>
          </a:prstGeom>
          <a:noFill/>
          <a:ln w="9525">
            <a:noFill/>
            <a:miter lim="800000"/>
            <a:headEnd/>
            <a:tailEnd/>
          </a:ln>
        </p:spPr>
        <p:txBody>
          <a:bodyPr anchor="ctr">
            <a:prstTxWarp prst="textNoShape">
              <a:avLst/>
            </a:prstTxWarp>
          </a:bodyPr>
          <a:lstStyle/>
          <a:p>
            <a:pPr algn="ctr" eaLnBrk="1" hangingPunct="1"/>
            <a:endParaRPr lang="es-ES" sz="1600">
              <a:solidFill>
                <a:schemeClr val="tx1"/>
              </a:solidFill>
              <a:latin typeface="Verdana" pitchFamily="-112" charset="0"/>
            </a:endParaRPr>
          </a:p>
        </p:txBody>
      </p:sp>
      <p:pic>
        <p:nvPicPr>
          <p:cNvPr id="99333" name="Picture 7"/>
          <p:cNvPicPr>
            <a:picLocks noChangeAspect="1" noChangeArrowheads="1"/>
          </p:cNvPicPr>
          <p:nvPr/>
        </p:nvPicPr>
        <p:blipFill>
          <a:blip r:embed="rId3"/>
          <a:srcRect/>
          <a:stretch>
            <a:fillRect/>
          </a:stretch>
        </p:blipFill>
        <p:spPr bwMode="auto">
          <a:xfrm>
            <a:off x="4343400" y="3662363"/>
            <a:ext cx="1295400" cy="1295400"/>
          </a:xfrm>
          <a:prstGeom prst="rect">
            <a:avLst/>
          </a:prstGeom>
          <a:noFill/>
          <a:ln w="9525">
            <a:noFill/>
            <a:miter lim="800000"/>
            <a:headEnd/>
            <a:tailEnd/>
          </a:ln>
        </p:spPr>
      </p:pic>
      <p:pic>
        <p:nvPicPr>
          <p:cNvPr id="99334" name="Picture 8"/>
          <p:cNvPicPr>
            <a:picLocks noChangeAspect="1" noChangeArrowheads="1"/>
          </p:cNvPicPr>
          <p:nvPr/>
        </p:nvPicPr>
        <p:blipFill>
          <a:blip r:embed="rId3"/>
          <a:srcRect/>
          <a:stretch>
            <a:fillRect/>
          </a:stretch>
        </p:blipFill>
        <p:spPr bwMode="auto">
          <a:xfrm>
            <a:off x="4343400" y="3662363"/>
            <a:ext cx="0" cy="0"/>
          </a:xfrm>
          <a:prstGeom prst="rect">
            <a:avLst/>
          </a:prstGeom>
          <a:noFill/>
          <a:ln w="9525">
            <a:noFill/>
            <a:miter lim="800000"/>
            <a:headEnd/>
            <a:tailEnd/>
          </a:ln>
        </p:spPr>
      </p:pic>
      <p:pic>
        <p:nvPicPr>
          <p:cNvPr id="99335" name="Picture 9" descr="C:\Documents and Settings\Utente\Desktop\EVENTO RIOJA 2007\foto masciarelli AR.jpg"/>
          <p:cNvPicPr>
            <a:picLocks noChangeAspect="1" noChangeArrowheads="1"/>
          </p:cNvPicPr>
          <p:nvPr/>
        </p:nvPicPr>
        <p:blipFill>
          <a:blip r:embed="rId4"/>
          <a:srcRect/>
          <a:stretch>
            <a:fillRect/>
          </a:stretch>
        </p:blipFill>
        <p:spPr bwMode="auto">
          <a:xfrm>
            <a:off x="304800" y="990600"/>
            <a:ext cx="5865813" cy="5943600"/>
          </a:xfrm>
          <a:prstGeom prst="rect">
            <a:avLst/>
          </a:prstGeom>
          <a:noFill/>
          <a:ln w="9525">
            <a:noFill/>
            <a:miter lim="800000"/>
            <a:headEnd/>
            <a:tailEnd/>
          </a:ln>
        </p:spPr>
      </p:pic>
      <p:sp>
        <p:nvSpPr>
          <p:cNvPr id="99336" name="Text Box 10"/>
          <p:cNvSpPr txBox="1">
            <a:spLocks noChangeArrowheads="1"/>
          </p:cNvSpPr>
          <p:nvPr/>
        </p:nvSpPr>
        <p:spPr bwMode="auto">
          <a:xfrm>
            <a:off x="6400800" y="1958975"/>
            <a:ext cx="2771775" cy="2862263"/>
          </a:xfrm>
          <a:prstGeom prst="rect">
            <a:avLst/>
          </a:prstGeom>
          <a:noFill/>
          <a:ln w="9525">
            <a:noFill/>
            <a:miter lim="800000"/>
            <a:headEnd/>
            <a:tailEnd/>
          </a:ln>
        </p:spPr>
        <p:txBody>
          <a:bodyPr wrap="none">
            <a:prstTxWarp prst="textNoShape">
              <a:avLst/>
            </a:prstTxWarp>
            <a:spAutoFit/>
          </a:bodyPr>
          <a:lstStyle/>
          <a:p>
            <a:r>
              <a:rPr lang="it-IT" sz="1800"/>
              <a:t>Bodega Gianni Masciarelli</a:t>
            </a:r>
          </a:p>
          <a:p>
            <a:endParaRPr lang="it-IT" sz="1600"/>
          </a:p>
          <a:p>
            <a:r>
              <a:rPr lang="it-IT" sz="1600"/>
              <a:t>Abruzzo  Italia</a:t>
            </a:r>
          </a:p>
          <a:p>
            <a:endParaRPr lang="it-IT" sz="1600"/>
          </a:p>
          <a:p>
            <a:r>
              <a:rPr lang="it-IT" sz="1600"/>
              <a:t>Galardonada por la guia </a:t>
            </a:r>
          </a:p>
          <a:p>
            <a:r>
              <a:rPr lang="it-IT" sz="1600"/>
              <a:t>Gambero Rosso-Slow Food</a:t>
            </a:r>
          </a:p>
          <a:p>
            <a:endParaRPr lang="it-IT" sz="1600"/>
          </a:p>
          <a:p>
            <a:r>
              <a:rPr lang="it-IT" sz="1800" b="1"/>
              <a:t>“ Bodega del A</a:t>
            </a:r>
            <a:r>
              <a:rPr lang="it-IT" sz="1800" b="1">
                <a:ea typeface="Times New Roman" pitchFamily="-112" charset="0"/>
                <a:cs typeface="Times New Roman" pitchFamily="-112" charset="0"/>
              </a:rPr>
              <a:t>ño 2004”</a:t>
            </a:r>
          </a:p>
          <a:p>
            <a:endParaRPr lang="it-IT" sz="1600">
              <a:ea typeface="Times New Roman" pitchFamily="-112" charset="0"/>
              <a:cs typeface="Times New Roman" pitchFamily="-112" charset="0"/>
            </a:endParaRPr>
          </a:p>
          <a:p>
            <a:endParaRPr lang="it-IT" sz="1600">
              <a:ea typeface="Times New Roman" pitchFamily="-112" charset="0"/>
              <a:cs typeface="Times New Roman" pitchFamily="-112" charset="0"/>
            </a:endParaRPr>
          </a:p>
          <a:p>
            <a:r>
              <a:rPr lang="it-IT" sz="1600">
                <a:ea typeface="Times New Roman" pitchFamily="-112" charset="0"/>
                <a:cs typeface="Times New Roman" pitchFamily="-112" charset="0"/>
              </a:rPr>
              <a:t>n. 31  fermentadores Ganimede</a:t>
            </a:r>
            <a:endParaRPr lang="it-IT" sz="160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pic>
        <p:nvPicPr>
          <p:cNvPr id="101378" name="Picture 2" descr="\\SERVER\Ganimede server\FOTO\CASA 40 VCR\IMG_5493 MOD.jpg"/>
          <p:cNvPicPr>
            <a:picLocks noChangeAspect="1" noChangeArrowheads="1"/>
          </p:cNvPicPr>
          <p:nvPr/>
        </p:nvPicPr>
        <p:blipFill>
          <a:blip r:embed="rId2"/>
          <a:srcRect/>
          <a:stretch>
            <a:fillRect/>
          </a:stretch>
        </p:blipFill>
        <p:spPr bwMode="auto">
          <a:xfrm>
            <a:off x="1905000" y="1143000"/>
            <a:ext cx="3694113" cy="4800600"/>
          </a:xfrm>
          <a:prstGeom prst="rect">
            <a:avLst/>
          </a:prstGeom>
          <a:noFill/>
          <a:ln w="15875">
            <a:solidFill>
              <a:srgbClr val="000000"/>
            </a:solidFill>
            <a:miter lim="800000"/>
            <a:headEnd/>
            <a:tailEnd/>
          </a:ln>
        </p:spPr>
      </p:pic>
      <p:sp>
        <p:nvSpPr>
          <p:cNvPr id="175107" name="Rectangle 3"/>
          <p:cNvSpPr>
            <a:spLocks noChangeArrowheads="1"/>
          </p:cNvSpPr>
          <p:nvPr/>
        </p:nvSpPr>
        <p:spPr bwMode="auto">
          <a:xfrm>
            <a:off x="5791200" y="2971800"/>
            <a:ext cx="3200400" cy="1219200"/>
          </a:xfrm>
          <a:prstGeom prst="rect">
            <a:avLst/>
          </a:prstGeom>
          <a:noFill/>
          <a:ln>
            <a:noFill/>
          </a:ln>
          <a:extLst>
            <a:ext uri="{909E8E84-426E-40DD-AFC4-6F175D3DCCD1}"/>
            <a:ext uri="{91240B29-F687-4F45-9708-019B960494DF}"/>
          </a:extLst>
        </p:spPr>
        <p:txBody>
          <a:bodyPr anchor="ctr">
            <a:prstTxWarp prst="textNoShape">
              <a:avLst/>
            </a:prstTxWarp>
          </a:bodyPr>
          <a:lstStyle/>
          <a:p>
            <a:pPr algn="ctr">
              <a:defRPr/>
            </a:pPr>
            <a:r>
              <a:rPr lang="it-IT" sz="1400" b="1" i="1">
                <a:effectLst>
                  <a:outerShdw blurRad="38100" dist="38100" dir="2700000" algn="tl">
                    <a:srgbClr val="DDDDDD"/>
                  </a:outerShdw>
                </a:effectLst>
                <a:latin typeface="Verdana" pitchFamily="-112" charset="0"/>
              </a:rPr>
              <a:t>Viveros Coop. Rauscedo</a:t>
            </a:r>
          </a:p>
          <a:p>
            <a:pPr algn="ctr">
              <a:defRPr/>
            </a:pPr>
            <a:r>
              <a:rPr lang="it-IT" sz="1400" b="1" i="1">
                <a:effectLst>
                  <a:outerShdw blurRad="38100" dist="38100" dir="2700000" algn="tl">
                    <a:srgbClr val="DDDDDD"/>
                  </a:outerShdw>
                </a:effectLst>
                <a:latin typeface="Verdana" pitchFamily="-112" charset="0"/>
              </a:rPr>
              <a:t>CASA 40</a:t>
            </a:r>
          </a:p>
          <a:p>
            <a:pPr algn="ctr">
              <a:defRPr/>
            </a:pPr>
            <a:r>
              <a:rPr lang="it-IT" sz="1200" i="1">
                <a:effectLst>
                  <a:outerShdw blurRad="38100" dist="38100" dir="2700000" algn="tl">
                    <a:srgbClr val="DDDDDD"/>
                  </a:outerShdw>
                </a:effectLst>
                <a:latin typeface="Verdana" pitchFamily="-112" charset="0"/>
              </a:rPr>
              <a:t>Rauscedo PN (Friuli) – ITALIA</a:t>
            </a:r>
          </a:p>
          <a:p>
            <a:pPr algn="ctr">
              <a:defRPr/>
            </a:pPr>
            <a:r>
              <a:rPr lang="it-IT" sz="1400" b="1">
                <a:effectLst>
                  <a:outerShdw blurRad="38100" dist="38100" dir="2700000" algn="tl">
                    <a:srgbClr val="DDDDDD"/>
                  </a:outerShdw>
                </a:effectLst>
                <a:latin typeface="Verdana" pitchFamily="-112" charset="0"/>
              </a:rPr>
              <a:t>n. 4 – 250 Litros</a:t>
            </a:r>
          </a:p>
        </p:txBody>
      </p:sp>
      <p:sp>
        <p:nvSpPr>
          <p:cNvPr id="101380" name="Text Box 4"/>
          <p:cNvSpPr txBox="1">
            <a:spLocks noChangeArrowheads="1"/>
          </p:cNvSpPr>
          <p:nvPr/>
        </p:nvSpPr>
        <p:spPr bwMode="auto">
          <a:xfrm>
            <a:off x="1828800" y="441325"/>
            <a:ext cx="3810000" cy="396875"/>
          </a:xfrm>
          <a:prstGeom prst="rect">
            <a:avLst/>
          </a:prstGeom>
          <a:noFill/>
          <a:ln w="9525">
            <a:noFill/>
            <a:miter lim="800000"/>
            <a:headEnd/>
            <a:tailEnd/>
          </a:ln>
        </p:spPr>
        <p:txBody>
          <a:bodyPr lIns="90000" tIns="46800" rIns="90000" bIns="46800">
            <a:prstTxWarp prst="textNoShape">
              <a:avLst/>
            </a:prstTxWarp>
            <a:spAutoFit/>
          </a:bodyPr>
          <a:lstStyle/>
          <a:p>
            <a:pPr algn="ctr" eaLnBrk="1" hangingPunct="1">
              <a:spcBef>
                <a:spcPct val="50000"/>
              </a:spcBef>
            </a:pPr>
            <a:r>
              <a:rPr lang="it-IT" sz="2000" b="1" i="1">
                <a:latin typeface="Verdana" pitchFamily="-112" charset="0"/>
                <a:ea typeface="Arial" pitchFamily="-112" charset="0"/>
                <a:cs typeface="Arial" pitchFamily="-112" charset="0"/>
              </a:rPr>
              <a:t>Pequeñas capacidades</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02402" name="Picture 2" descr="Higueruela 016"/>
          <p:cNvPicPr>
            <a:picLocks noChangeAspect="1" noChangeArrowheads="1"/>
          </p:cNvPicPr>
          <p:nvPr/>
        </p:nvPicPr>
        <p:blipFill>
          <a:blip r:embed="rId3"/>
          <a:srcRect b="9816"/>
          <a:stretch>
            <a:fillRect/>
          </a:stretch>
        </p:blipFill>
        <p:spPr bwMode="auto">
          <a:xfrm>
            <a:off x="914400" y="1066800"/>
            <a:ext cx="7162800" cy="4845050"/>
          </a:xfrm>
          <a:prstGeom prst="rect">
            <a:avLst/>
          </a:prstGeom>
          <a:noFill/>
          <a:ln w="19050">
            <a:solidFill>
              <a:srgbClr val="000000"/>
            </a:solidFill>
            <a:miter lim="800000"/>
            <a:headEnd/>
            <a:tailEnd/>
          </a:ln>
        </p:spPr>
      </p:pic>
      <p:sp>
        <p:nvSpPr>
          <p:cNvPr id="145411" name="Rectangle 3"/>
          <p:cNvSpPr>
            <a:spLocks noChangeArrowheads="1"/>
          </p:cNvSpPr>
          <p:nvPr/>
        </p:nvSpPr>
        <p:spPr bwMode="auto">
          <a:xfrm>
            <a:off x="914400" y="6096000"/>
            <a:ext cx="4191000" cy="685800"/>
          </a:xfrm>
          <a:prstGeom prst="rect">
            <a:avLst/>
          </a:prstGeom>
          <a:noFill/>
          <a:ln>
            <a:noFill/>
          </a:ln>
          <a:effectLst/>
          <a:extLst>
            <a:ext uri="{909E8E84-426E-40DD-AFC4-6F175D3DCCD1}"/>
            <a:ext uri="{91240B29-F687-4F45-9708-019B960494DF}"/>
            <a:ext uri="{AF507438-7753-43E0-B8FC-AC1667EBCBE1}"/>
          </a:extLst>
        </p:spPr>
        <p:txBody>
          <a:bodyPr anchor="ctr">
            <a:prstTxWarp prst="textNoShape">
              <a:avLst/>
            </a:prstTxWarp>
          </a:bodyPr>
          <a:lstStyle/>
          <a:p>
            <a:pPr algn="ctr" eaLnBrk="1" hangingPunct="1">
              <a:defRPr/>
            </a:pPr>
            <a:r>
              <a:rPr lang="es-ES_tradnl" sz="1600" b="1" i="1">
                <a:solidFill>
                  <a:schemeClr val="tx1"/>
                </a:solidFill>
                <a:effectLst>
                  <a:outerShdw blurRad="38100" dist="38100" dir="2700000" algn="tl">
                    <a:srgbClr val="DDDDDD"/>
                  </a:outerShdw>
                </a:effectLst>
                <a:latin typeface="Verdana" pitchFamily="-112" charset="0"/>
              </a:rPr>
              <a:t>Coop. Agr. Santa Quiteria</a:t>
            </a:r>
            <a:r>
              <a:rPr lang="es-ES_tradnl" sz="1400" i="1">
                <a:solidFill>
                  <a:schemeClr val="tx1"/>
                </a:solidFill>
                <a:effectLst>
                  <a:outerShdw blurRad="38100" dist="38100" dir="2700000" algn="tl">
                    <a:srgbClr val="DDDDDD"/>
                  </a:outerShdw>
                </a:effectLst>
                <a:latin typeface="Verdana" pitchFamily="-112" charset="0"/>
              </a:rPr>
              <a:t> </a:t>
            </a:r>
            <a:br>
              <a:rPr lang="es-ES_tradnl" sz="1400" i="1">
                <a:solidFill>
                  <a:schemeClr val="tx1"/>
                </a:solidFill>
                <a:effectLst>
                  <a:outerShdw blurRad="38100" dist="38100" dir="2700000" algn="tl">
                    <a:srgbClr val="DDDDDD"/>
                  </a:outerShdw>
                </a:effectLst>
                <a:latin typeface="Verdana" pitchFamily="-112" charset="0"/>
              </a:rPr>
            </a:br>
            <a:r>
              <a:rPr lang="es-ES_tradnl" sz="1200" i="1">
                <a:solidFill>
                  <a:schemeClr val="tx1"/>
                </a:solidFill>
                <a:effectLst>
                  <a:outerShdw blurRad="38100" dist="38100" dir="2700000" algn="tl">
                    <a:srgbClr val="DDDDDD"/>
                  </a:outerShdw>
                </a:effectLst>
                <a:latin typeface="Verdana" pitchFamily="-112" charset="0"/>
              </a:rPr>
              <a:t>Higueruela Albacete (Castilla-La Mancha)</a:t>
            </a:r>
            <a:br>
              <a:rPr lang="es-ES_tradnl" sz="1200" i="1">
                <a:solidFill>
                  <a:schemeClr val="tx1"/>
                </a:solidFill>
                <a:effectLst>
                  <a:outerShdw blurRad="38100" dist="38100" dir="2700000" algn="tl">
                    <a:srgbClr val="DDDDDD"/>
                  </a:outerShdw>
                </a:effectLst>
                <a:latin typeface="Verdana" pitchFamily="-112" charset="0"/>
              </a:rPr>
            </a:br>
            <a:r>
              <a:rPr lang="es-ES_tradnl" sz="1600">
                <a:solidFill>
                  <a:schemeClr val="tx1"/>
                </a:solidFill>
                <a:latin typeface="Verdana" pitchFamily="-112" charset="0"/>
              </a:rPr>
              <a:t>n.11 de 165.000 litros.</a:t>
            </a:r>
            <a:endParaRPr lang="es-ES" sz="1600">
              <a:solidFill>
                <a:schemeClr val="tx1"/>
              </a:solidFill>
              <a:latin typeface="Verdana" pitchFamily="-112" charset="0"/>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7458" name="Rectangle 2"/>
          <p:cNvSpPr>
            <a:spLocks noChangeArrowheads="1"/>
          </p:cNvSpPr>
          <p:nvPr/>
        </p:nvSpPr>
        <p:spPr bwMode="auto">
          <a:xfrm>
            <a:off x="1066800" y="5867400"/>
            <a:ext cx="5257800" cy="685800"/>
          </a:xfrm>
          <a:prstGeom prst="rect">
            <a:avLst/>
          </a:prstGeom>
          <a:noFill/>
          <a:ln>
            <a:noFill/>
          </a:ln>
          <a:effectLst/>
          <a:extLst>
            <a:ext uri="{909E8E84-426E-40DD-AFC4-6F175D3DCCD1}"/>
            <a:ext uri="{91240B29-F687-4F45-9708-019B960494DF}"/>
            <a:ext uri="{AF507438-7753-43E0-B8FC-AC1667EBCBE1}"/>
          </a:extLst>
        </p:spPr>
        <p:txBody>
          <a:bodyPr anchor="ctr">
            <a:prstTxWarp prst="textNoShape">
              <a:avLst/>
            </a:prstTxWarp>
          </a:bodyPr>
          <a:lstStyle/>
          <a:p>
            <a:pPr algn="ctr" eaLnBrk="1" hangingPunct="1">
              <a:defRPr/>
            </a:pPr>
            <a:r>
              <a:rPr lang="es-ES_tradnl" sz="1600" b="1" i="1">
                <a:solidFill>
                  <a:schemeClr val="tx1"/>
                </a:solidFill>
                <a:effectLst>
                  <a:outerShdw blurRad="38100" dist="38100" dir="2700000" algn="tl">
                    <a:srgbClr val="DDDDDD"/>
                  </a:outerShdw>
                </a:effectLst>
                <a:latin typeface="Verdana" pitchFamily="-112" charset="0"/>
              </a:rPr>
              <a:t>Coop. La Virgen de las Vignas de Tomelloso</a:t>
            </a:r>
            <a:r>
              <a:rPr lang="es-ES_tradnl" sz="1400" i="1">
                <a:solidFill>
                  <a:schemeClr val="tx1"/>
                </a:solidFill>
                <a:effectLst>
                  <a:outerShdw blurRad="38100" dist="38100" dir="2700000" algn="tl">
                    <a:srgbClr val="DDDDDD"/>
                  </a:outerShdw>
                </a:effectLst>
                <a:latin typeface="Verdana" pitchFamily="-112" charset="0"/>
              </a:rPr>
              <a:t> </a:t>
            </a:r>
            <a:br>
              <a:rPr lang="es-ES_tradnl" sz="1400" i="1">
                <a:solidFill>
                  <a:schemeClr val="tx1"/>
                </a:solidFill>
                <a:effectLst>
                  <a:outerShdw blurRad="38100" dist="38100" dir="2700000" algn="tl">
                    <a:srgbClr val="DDDDDD"/>
                  </a:outerShdw>
                </a:effectLst>
                <a:latin typeface="Verdana" pitchFamily="-112" charset="0"/>
              </a:rPr>
            </a:br>
            <a:r>
              <a:rPr lang="es-ES_tradnl" sz="1200" i="1">
                <a:solidFill>
                  <a:schemeClr val="tx1"/>
                </a:solidFill>
                <a:effectLst>
                  <a:outerShdw blurRad="38100" dist="38100" dir="2700000" algn="tl">
                    <a:srgbClr val="DDDDDD"/>
                  </a:outerShdw>
                </a:effectLst>
                <a:latin typeface="Verdana" pitchFamily="-112" charset="0"/>
              </a:rPr>
              <a:t>(La Mancha) La mas grande Bodega de Europa</a:t>
            </a:r>
            <a:endParaRPr lang="es-ES_tradnl" sz="1600">
              <a:solidFill>
                <a:schemeClr val="tx1"/>
              </a:solidFill>
              <a:latin typeface="Verdana" pitchFamily="-112" charset="0"/>
            </a:endParaRPr>
          </a:p>
          <a:p>
            <a:pPr algn="ctr" eaLnBrk="1" hangingPunct="1">
              <a:defRPr/>
            </a:pPr>
            <a:r>
              <a:rPr lang="es-ES_tradnl" sz="1600">
                <a:solidFill>
                  <a:schemeClr val="tx1"/>
                </a:solidFill>
                <a:latin typeface="Verdana" pitchFamily="-112" charset="0"/>
              </a:rPr>
              <a:t> n.  18 de 200.000 litros</a:t>
            </a:r>
            <a:endParaRPr lang="es-ES" sz="1600">
              <a:solidFill>
                <a:schemeClr val="tx1"/>
              </a:solidFill>
              <a:latin typeface="Verdana" pitchFamily="-112" charset="0"/>
            </a:endParaRPr>
          </a:p>
        </p:txBody>
      </p:sp>
      <p:pic>
        <p:nvPicPr>
          <p:cNvPr id="104451" name="Immagine 1"/>
          <p:cNvPicPr>
            <a:picLocks noChangeAspect="1"/>
          </p:cNvPicPr>
          <p:nvPr/>
        </p:nvPicPr>
        <p:blipFill>
          <a:blip r:embed="rId3"/>
          <a:srcRect/>
          <a:stretch>
            <a:fillRect/>
          </a:stretch>
        </p:blipFill>
        <p:spPr bwMode="auto">
          <a:xfrm>
            <a:off x="900113" y="1196975"/>
            <a:ext cx="6011862" cy="4508500"/>
          </a:xfrm>
          <a:prstGeom prst="rect">
            <a:avLst/>
          </a:prstGeom>
          <a:noFill/>
          <a:ln w="19050">
            <a:solidFill>
              <a:schemeClr val="tx1"/>
            </a:solidFill>
            <a:miter lim="800000"/>
            <a:headEnd/>
            <a:tailEnd/>
          </a:ln>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06498" name="Picture 2" descr="\\Ganimede-xadnfn\documenti\Ganimede Server\FOTO E TESTI SPAGNA\FOTO\ISTALLAZIONI Ganimede\Foto scariche x email\Alpera.JPG"/>
          <p:cNvPicPr>
            <a:picLocks noChangeAspect="1" noChangeArrowheads="1"/>
          </p:cNvPicPr>
          <p:nvPr/>
        </p:nvPicPr>
        <p:blipFill>
          <a:blip r:embed="rId3"/>
          <a:srcRect/>
          <a:stretch>
            <a:fillRect/>
          </a:stretch>
        </p:blipFill>
        <p:spPr bwMode="auto">
          <a:xfrm>
            <a:off x="4486275" y="15875"/>
            <a:ext cx="4648200" cy="3484563"/>
          </a:xfrm>
          <a:prstGeom prst="rect">
            <a:avLst/>
          </a:prstGeom>
          <a:noFill/>
          <a:ln w="19050">
            <a:solidFill>
              <a:schemeClr val="tx1"/>
            </a:solidFill>
            <a:miter lim="800000"/>
            <a:headEnd/>
            <a:tailEnd/>
          </a:ln>
        </p:spPr>
      </p:pic>
      <p:pic>
        <p:nvPicPr>
          <p:cNvPr id="106499" name="Picture 3" descr="\\Ganimede-xadnfn\documenti\Ganimede Server\FOTO E TESTI SPAGNA\FOTO\ISTALLAZIONI Ganimede\Foto scariche x email\Fuensalida.JPG"/>
          <p:cNvPicPr>
            <a:picLocks noChangeAspect="1" noChangeArrowheads="1"/>
          </p:cNvPicPr>
          <p:nvPr/>
        </p:nvPicPr>
        <p:blipFill>
          <a:blip r:embed="rId4"/>
          <a:srcRect/>
          <a:stretch>
            <a:fillRect/>
          </a:stretch>
        </p:blipFill>
        <p:spPr bwMode="auto">
          <a:xfrm>
            <a:off x="19050" y="3543300"/>
            <a:ext cx="4419600" cy="3313113"/>
          </a:xfrm>
          <a:prstGeom prst="rect">
            <a:avLst/>
          </a:prstGeom>
          <a:noFill/>
          <a:ln w="19050">
            <a:solidFill>
              <a:schemeClr val="tx1"/>
            </a:solidFill>
            <a:miter lim="800000"/>
            <a:headEnd/>
            <a:tailEnd/>
          </a:ln>
        </p:spPr>
      </p:pic>
      <p:sp>
        <p:nvSpPr>
          <p:cNvPr id="149508" name="Rectangle 4"/>
          <p:cNvSpPr>
            <a:spLocks noChangeArrowheads="1"/>
          </p:cNvSpPr>
          <p:nvPr/>
        </p:nvSpPr>
        <p:spPr bwMode="auto">
          <a:xfrm>
            <a:off x="1143000" y="1066800"/>
            <a:ext cx="3276600" cy="1143000"/>
          </a:xfrm>
          <a:prstGeom prst="rect">
            <a:avLst/>
          </a:prstGeom>
          <a:noFill/>
          <a:ln>
            <a:noFill/>
          </a:ln>
          <a:effectLst/>
          <a:extLst>
            <a:ext uri="{909E8E84-426E-40DD-AFC4-6F175D3DCCD1}"/>
            <a:ext uri="{91240B29-F687-4F45-9708-019B960494DF}"/>
            <a:ext uri="{AF507438-7753-43E0-B8FC-AC1667EBCBE1}"/>
          </a:extLst>
        </p:spPr>
        <p:txBody>
          <a:bodyPr anchor="ctr">
            <a:prstTxWarp prst="textNoShape">
              <a:avLst/>
            </a:prstTxWarp>
          </a:bodyPr>
          <a:lstStyle/>
          <a:p>
            <a:pPr algn="ctr" eaLnBrk="1" hangingPunct="1">
              <a:defRPr/>
            </a:pPr>
            <a:r>
              <a:rPr lang="es-ES_tradnl" sz="1600" b="1" i="1">
                <a:solidFill>
                  <a:schemeClr val="tx1"/>
                </a:solidFill>
                <a:effectLst>
                  <a:outerShdw blurRad="38100" dist="38100" dir="2700000" algn="tl">
                    <a:srgbClr val="DDDDDD"/>
                  </a:outerShdw>
                </a:effectLst>
                <a:latin typeface="Verdana" pitchFamily="-112" charset="0"/>
              </a:rPr>
              <a:t>Coop. Agr. Santa Cruz</a:t>
            </a:r>
            <a:r>
              <a:rPr lang="es-ES_tradnl" sz="1400" i="1">
                <a:solidFill>
                  <a:schemeClr val="tx1"/>
                </a:solidFill>
                <a:effectLst>
                  <a:outerShdw blurRad="38100" dist="38100" dir="2700000" algn="tl">
                    <a:srgbClr val="DDDDDD"/>
                  </a:outerShdw>
                </a:effectLst>
                <a:latin typeface="Verdana" pitchFamily="-112" charset="0"/>
              </a:rPr>
              <a:t/>
            </a:r>
            <a:br>
              <a:rPr lang="es-ES_tradnl" sz="1400" i="1">
                <a:solidFill>
                  <a:schemeClr val="tx1"/>
                </a:solidFill>
                <a:effectLst>
                  <a:outerShdw blurRad="38100" dist="38100" dir="2700000" algn="tl">
                    <a:srgbClr val="DDDDDD"/>
                  </a:outerShdw>
                </a:effectLst>
                <a:latin typeface="Verdana" pitchFamily="-112" charset="0"/>
              </a:rPr>
            </a:br>
            <a:r>
              <a:rPr lang="es-ES_tradnl" sz="1200" i="1">
                <a:solidFill>
                  <a:schemeClr val="tx1"/>
                </a:solidFill>
                <a:effectLst>
                  <a:outerShdw blurRad="38100" dist="38100" dir="2700000" algn="tl">
                    <a:srgbClr val="DDDDDD"/>
                  </a:outerShdw>
                </a:effectLst>
                <a:latin typeface="Verdana" pitchFamily="-112" charset="0"/>
              </a:rPr>
              <a:t>Alpera Albacete</a:t>
            </a:r>
            <a:r>
              <a:rPr lang="es-ES_tradnl" sz="1400" i="1">
                <a:solidFill>
                  <a:schemeClr val="tx1"/>
                </a:solidFill>
                <a:effectLst>
                  <a:outerShdw blurRad="38100" dist="38100" dir="2700000" algn="tl">
                    <a:srgbClr val="DDDDDD"/>
                  </a:outerShdw>
                </a:effectLst>
                <a:latin typeface="Verdana" pitchFamily="-112" charset="0"/>
              </a:rPr>
              <a:t> </a:t>
            </a:r>
            <a:r>
              <a:rPr lang="es-ES_tradnl" sz="1200" i="1">
                <a:solidFill>
                  <a:schemeClr val="tx1"/>
                </a:solidFill>
                <a:effectLst>
                  <a:outerShdw blurRad="38100" dist="38100" dir="2700000" algn="tl">
                    <a:srgbClr val="DDDDDD"/>
                  </a:outerShdw>
                </a:effectLst>
                <a:latin typeface="Verdana" pitchFamily="-112" charset="0"/>
              </a:rPr>
              <a:t> (Castilla- La Mancha)</a:t>
            </a:r>
            <a:br>
              <a:rPr lang="es-ES_tradnl" sz="1200" i="1">
                <a:solidFill>
                  <a:schemeClr val="tx1"/>
                </a:solidFill>
                <a:effectLst>
                  <a:outerShdw blurRad="38100" dist="38100" dir="2700000" algn="tl">
                    <a:srgbClr val="DDDDDD"/>
                  </a:outerShdw>
                </a:effectLst>
                <a:latin typeface="Verdana" pitchFamily="-112" charset="0"/>
              </a:rPr>
            </a:br>
            <a:r>
              <a:rPr lang="es-ES_tradnl" sz="1600">
                <a:solidFill>
                  <a:schemeClr val="tx1"/>
                </a:solidFill>
                <a:latin typeface="Verdana" pitchFamily="-112" charset="0"/>
              </a:rPr>
              <a:t>n. 15 de 200.000 litros</a:t>
            </a:r>
            <a:endParaRPr lang="es-ES" sz="1600">
              <a:solidFill>
                <a:schemeClr val="tx1"/>
              </a:solidFill>
              <a:latin typeface="Verdana" pitchFamily="-112" charset="0"/>
            </a:endParaRPr>
          </a:p>
        </p:txBody>
      </p:sp>
      <p:sp>
        <p:nvSpPr>
          <p:cNvPr id="149509" name="Rectangle 5"/>
          <p:cNvSpPr>
            <a:spLocks noChangeArrowheads="1"/>
          </p:cNvSpPr>
          <p:nvPr/>
        </p:nvSpPr>
        <p:spPr bwMode="auto">
          <a:xfrm>
            <a:off x="4648200" y="4572000"/>
            <a:ext cx="2743200" cy="1143000"/>
          </a:xfrm>
          <a:prstGeom prst="rect">
            <a:avLst/>
          </a:prstGeom>
          <a:noFill/>
          <a:ln>
            <a:noFill/>
          </a:ln>
          <a:effectLst/>
          <a:extLst>
            <a:ext uri="{909E8E84-426E-40DD-AFC4-6F175D3DCCD1}"/>
            <a:ext uri="{91240B29-F687-4F45-9708-019B960494DF}"/>
            <a:ext uri="{AF507438-7753-43E0-B8FC-AC1667EBCBE1}"/>
          </a:extLst>
        </p:spPr>
        <p:txBody>
          <a:bodyPr anchor="ctr">
            <a:prstTxWarp prst="textNoShape">
              <a:avLst/>
            </a:prstTxWarp>
          </a:bodyPr>
          <a:lstStyle/>
          <a:p>
            <a:pPr algn="ctr" eaLnBrk="1" hangingPunct="1">
              <a:defRPr/>
            </a:pPr>
            <a:r>
              <a:rPr lang="es-ES_tradnl" sz="1600" b="1" i="1">
                <a:solidFill>
                  <a:schemeClr val="tx1"/>
                </a:solidFill>
                <a:effectLst>
                  <a:outerShdw blurRad="38100" dist="38100" dir="2700000" algn="tl">
                    <a:srgbClr val="DDDDDD"/>
                  </a:outerShdw>
                </a:effectLst>
                <a:latin typeface="Verdana" pitchFamily="-112" charset="0"/>
              </a:rPr>
              <a:t>Coop. Agr. Fuensalida</a:t>
            </a:r>
            <a:r>
              <a:rPr lang="es-ES_tradnl" sz="1400" i="1">
                <a:solidFill>
                  <a:schemeClr val="tx1"/>
                </a:solidFill>
                <a:effectLst>
                  <a:outerShdw blurRad="38100" dist="38100" dir="2700000" algn="tl">
                    <a:srgbClr val="DDDDDD"/>
                  </a:outerShdw>
                </a:effectLst>
                <a:latin typeface="Verdana" pitchFamily="-112" charset="0"/>
              </a:rPr>
              <a:t> </a:t>
            </a:r>
            <a:br>
              <a:rPr lang="es-ES_tradnl" sz="1400" i="1">
                <a:solidFill>
                  <a:schemeClr val="tx1"/>
                </a:solidFill>
                <a:effectLst>
                  <a:outerShdw blurRad="38100" dist="38100" dir="2700000" algn="tl">
                    <a:srgbClr val="DDDDDD"/>
                  </a:outerShdw>
                </a:effectLst>
                <a:latin typeface="Verdana" pitchFamily="-112" charset="0"/>
              </a:rPr>
            </a:br>
            <a:r>
              <a:rPr lang="es-ES_tradnl" sz="1200" i="1">
                <a:solidFill>
                  <a:schemeClr val="tx1"/>
                </a:solidFill>
                <a:effectLst>
                  <a:outerShdw blurRad="38100" dist="38100" dir="2700000" algn="tl">
                    <a:srgbClr val="DDDDDD"/>
                  </a:outerShdw>
                </a:effectLst>
                <a:latin typeface="Verdana" pitchFamily="-112" charset="0"/>
              </a:rPr>
              <a:t>Toledo (Castilla-La Mancha)</a:t>
            </a:r>
            <a:br>
              <a:rPr lang="es-ES_tradnl" sz="1200" i="1">
                <a:solidFill>
                  <a:schemeClr val="tx1"/>
                </a:solidFill>
                <a:effectLst>
                  <a:outerShdw blurRad="38100" dist="38100" dir="2700000" algn="tl">
                    <a:srgbClr val="DDDDDD"/>
                  </a:outerShdw>
                </a:effectLst>
                <a:latin typeface="Verdana" pitchFamily="-112" charset="0"/>
              </a:rPr>
            </a:br>
            <a:r>
              <a:rPr lang="es-ES_tradnl" sz="1600">
                <a:solidFill>
                  <a:schemeClr val="tx1"/>
                </a:solidFill>
                <a:latin typeface="Verdana" pitchFamily="-112" charset="0"/>
              </a:rPr>
              <a:t>n. 5 de 165.000 litros</a:t>
            </a:r>
            <a:endParaRPr lang="es-ES" sz="1600">
              <a:solidFill>
                <a:schemeClr val="tx1"/>
              </a:solidFill>
              <a:latin typeface="Verdana" pitchFamily="-112" charset="0"/>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08546" name="Picture 2" descr="\\Ganimede-xadnfn\documenti\Ganimede Server\FOTO E TESTI SPAGNA\FOTO\ISTALLAZIONI Ganimede\Foto scariche x email\Inagroga.JPG"/>
          <p:cNvPicPr>
            <a:picLocks noChangeAspect="1" noChangeArrowheads="1"/>
          </p:cNvPicPr>
          <p:nvPr/>
        </p:nvPicPr>
        <p:blipFill>
          <a:blip r:embed="rId3"/>
          <a:srcRect/>
          <a:stretch>
            <a:fillRect/>
          </a:stretch>
        </p:blipFill>
        <p:spPr bwMode="auto">
          <a:xfrm>
            <a:off x="4537075" y="19050"/>
            <a:ext cx="4616450" cy="3460750"/>
          </a:xfrm>
          <a:prstGeom prst="rect">
            <a:avLst/>
          </a:prstGeom>
          <a:noFill/>
          <a:ln w="19050">
            <a:solidFill>
              <a:schemeClr val="tx1"/>
            </a:solidFill>
            <a:miter lim="800000"/>
            <a:headEnd/>
            <a:tailEnd/>
          </a:ln>
        </p:spPr>
      </p:pic>
      <p:pic>
        <p:nvPicPr>
          <p:cNvPr id="108547" name="Picture 3" descr="\\Ganimede-xadnfn\documenti\Ganimede Server\FOTO E TESTI SPAGNA\FOTO\ISTALLAZIONI Ganimede\Foto scariche x email\Villamalea.JPG"/>
          <p:cNvPicPr>
            <a:picLocks noChangeAspect="1" noChangeArrowheads="1"/>
          </p:cNvPicPr>
          <p:nvPr/>
        </p:nvPicPr>
        <p:blipFill>
          <a:blip r:embed="rId4"/>
          <a:srcRect/>
          <a:stretch>
            <a:fillRect/>
          </a:stretch>
        </p:blipFill>
        <p:spPr bwMode="auto">
          <a:xfrm>
            <a:off x="19050" y="3495675"/>
            <a:ext cx="4495800" cy="3370263"/>
          </a:xfrm>
          <a:prstGeom prst="rect">
            <a:avLst/>
          </a:prstGeom>
          <a:noFill/>
          <a:ln w="19050">
            <a:solidFill>
              <a:schemeClr val="tx1"/>
            </a:solidFill>
            <a:miter lim="800000"/>
            <a:headEnd/>
            <a:tailEnd/>
          </a:ln>
        </p:spPr>
      </p:pic>
      <p:sp>
        <p:nvSpPr>
          <p:cNvPr id="151556" name="Rectangle 4"/>
          <p:cNvSpPr>
            <a:spLocks noChangeArrowheads="1"/>
          </p:cNvSpPr>
          <p:nvPr/>
        </p:nvSpPr>
        <p:spPr bwMode="auto">
          <a:xfrm>
            <a:off x="4648200" y="4953000"/>
            <a:ext cx="3733800" cy="1143000"/>
          </a:xfrm>
          <a:prstGeom prst="rect">
            <a:avLst/>
          </a:prstGeom>
          <a:noFill/>
          <a:ln>
            <a:noFill/>
          </a:ln>
          <a:effectLst/>
          <a:extLst>
            <a:ext uri="{909E8E84-426E-40DD-AFC4-6F175D3DCCD1}"/>
            <a:ext uri="{91240B29-F687-4F45-9708-019B960494DF}"/>
            <a:ext uri="{AF507438-7753-43E0-B8FC-AC1667EBCBE1}"/>
          </a:extLst>
        </p:spPr>
        <p:txBody>
          <a:bodyPr anchor="ctr">
            <a:prstTxWarp prst="textNoShape">
              <a:avLst/>
            </a:prstTxWarp>
          </a:bodyPr>
          <a:lstStyle/>
          <a:p>
            <a:pPr algn="ctr" eaLnBrk="1" hangingPunct="1">
              <a:defRPr/>
            </a:pPr>
            <a:r>
              <a:rPr lang="es-ES_tradnl" sz="1600" b="1" i="1">
                <a:solidFill>
                  <a:schemeClr val="tx1"/>
                </a:solidFill>
                <a:effectLst>
                  <a:outerShdw blurRad="38100" dist="38100" dir="2700000" algn="tl">
                    <a:srgbClr val="DDDDDD"/>
                  </a:outerShdw>
                </a:effectLst>
                <a:latin typeface="Verdana" pitchFamily="-112" charset="0"/>
              </a:rPr>
              <a:t>Coop. Agr. San Antonio Abad</a:t>
            </a:r>
          </a:p>
          <a:p>
            <a:pPr algn="ctr" eaLnBrk="1" hangingPunct="1">
              <a:defRPr/>
            </a:pPr>
            <a:r>
              <a:rPr lang="es-ES_tradnl" sz="1200" i="1">
                <a:solidFill>
                  <a:schemeClr val="tx1"/>
                </a:solidFill>
                <a:effectLst>
                  <a:outerShdw blurRad="38100" dist="38100" dir="2700000" algn="tl">
                    <a:srgbClr val="DDDDDD"/>
                  </a:outerShdw>
                </a:effectLst>
                <a:latin typeface="Verdana" pitchFamily="-112" charset="0"/>
              </a:rPr>
              <a:t>Villamalea Albacete(La Mancha)</a:t>
            </a:r>
            <a:br>
              <a:rPr lang="es-ES_tradnl" sz="1200" i="1">
                <a:solidFill>
                  <a:schemeClr val="tx1"/>
                </a:solidFill>
                <a:effectLst>
                  <a:outerShdw blurRad="38100" dist="38100" dir="2700000" algn="tl">
                    <a:srgbClr val="DDDDDD"/>
                  </a:outerShdw>
                </a:effectLst>
                <a:latin typeface="Verdana" pitchFamily="-112" charset="0"/>
              </a:rPr>
            </a:br>
            <a:r>
              <a:rPr lang="es-ES_tradnl" sz="1600">
                <a:solidFill>
                  <a:schemeClr val="tx1"/>
                </a:solidFill>
                <a:latin typeface="Verdana" pitchFamily="-112" charset="0"/>
              </a:rPr>
              <a:t>n.4 de 165.000 litros</a:t>
            </a:r>
            <a:endParaRPr lang="es-ES" sz="1600">
              <a:solidFill>
                <a:schemeClr val="tx1"/>
              </a:solidFill>
              <a:latin typeface="Verdana" pitchFamily="-112" charset="0"/>
            </a:endParaRPr>
          </a:p>
        </p:txBody>
      </p:sp>
      <p:sp>
        <p:nvSpPr>
          <p:cNvPr id="151557" name="Rectangle 5"/>
          <p:cNvSpPr>
            <a:spLocks noChangeArrowheads="1"/>
          </p:cNvSpPr>
          <p:nvPr/>
        </p:nvSpPr>
        <p:spPr bwMode="auto">
          <a:xfrm>
            <a:off x="1447800" y="1143000"/>
            <a:ext cx="2752725" cy="1143000"/>
          </a:xfrm>
          <a:prstGeom prst="rect">
            <a:avLst/>
          </a:prstGeom>
          <a:noFill/>
          <a:ln>
            <a:noFill/>
          </a:ln>
          <a:effectLst/>
          <a:extLst>
            <a:ext uri="{909E8E84-426E-40DD-AFC4-6F175D3DCCD1}"/>
            <a:ext uri="{91240B29-F687-4F45-9708-019B960494DF}"/>
            <a:ext uri="{AF507438-7753-43E0-B8FC-AC1667EBCBE1}"/>
          </a:extLst>
        </p:spPr>
        <p:txBody>
          <a:bodyPr anchor="ctr">
            <a:prstTxWarp prst="textNoShape">
              <a:avLst/>
            </a:prstTxWarp>
          </a:bodyPr>
          <a:lstStyle/>
          <a:p>
            <a:pPr algn="ctr" eaLnBrk="1" hangingPunct="1">
              <a:defRPr/>
            </a:pPr>
            <a:r>
              <a:rPr lang="es-ES_tradnl" sz="1600" b="1" i="1">
                <a:solidFill>
                  <a:schemeClr val="tx1"/>
                </a:solidFill>
                <a:effectLst>
                  <a:outerShdw blurRad="38100" dist="38100" dir="2700000" algn="tl">
                    <a:srgbClr val="DDDDDD"/>
                  </a:outerShdw>
                </a:effectLst>
                <a:latin typeface="Verdana" pitchFamily="-112" charset="0"/>
              </a:rPr>
              <a:t>Inagroga S.A.T. 2485</a:t>
            </a:r>
            <a:r>
              <a:rPr lang="es-ES_tradnl" sz="1400" i="1">
                <a:solidFill>
                  <a:schemeClr val="tx1"/>
                </a:solidFill>
                <a:effectLst>
                  <a:outerShdw blurRad="38100" dist="38100" dir="2700000" algn="tl">
                    <a:srgbClr val="DDDDDD"/>
                  </a:outerShdw>
                </a:effectLst>
                <a:latin typeface="Verdana" pitchFamily="-112" charset="0"/>
              </a:rPr>
              <a:t> </a:t>
            </a:r>
            <a:br>
              <a:rPr lang="es-ES_tradnl" sz="1400" i="1">
                <a:solidFill>
                  <a:schemeClr val="tx1"/>
                </a:solidFill>
                <a:effectLst>
                  <a:outerShdw blurRad="38100" dist="38100" dir="2700000" algn="tl">
                    <a:srgbClr val="DDDDDD"/>
                  </a:outerShdw>
                </a:effectLst>
                <a:latin typeface="Verdana" pitchFamily="-112" charset="0"/>
              </a:rPr>
            </a:br>
            <a:r>
              <a:rPr lang="es-ES_tradnl" sz="1200" i="1">
                <a:solidFill>
                  <a:schemeClr val="tx1"/>
                </a:solidFill>
                <a:effectLst>
                  <a:outerShdw blurRad="38100" dist="38100" dir="2700000" algn="tl">
                    <a:srgbClr val="DDDDDD"/>
                  </a:outerShdw>
                </a:effectLst>
                <a:latin typeface="Verdana" pitchFamily="-112" charset="0"/>
              </a:rPr>
              <a:t>Los Santos de Maimona (Badajoz)</a:t>
            </a:r>
            <a:br>
              <a:rPr lang="es-ES_tradnl" sz="1200" i="1">
                <a:solidFill>
                  <a:schemeClr val="tx1"/>
                </a:solidFill>
                <a:effectLst>
                  <a:outerShdw blurRad="38100" dist="38100" dir="2700000" algn="tl">
                    <a:srgbClr val="DDDDDD"/>
                  </a:outerShdw>
                </a:effectLst>
                <a:latin typeface="Verdana" pitchFamily="-112" charset="0"/>
              </a:rPr>
            </a:br>
            <a:r>
              <a:rPr lang="es-ES_tradnl" sz="1600">
                <a:solidFill>
                  <a:schemeClr val="tx1"/>
                </a:solidFill>
                <a:latin typeface="Verdana" pitchFamily="-112" charset="0"/>
              </a:rPr>
              <a:t>n.6 de 100.000 litros</a:t>
            </a:r>
            <a:endParaRPr lang="es-ES" sz="1600">
              <a:solidFill>
                <a:schemeClr val="tx1"/>
              </a:solidFill>
              <a:latin typeface="Verdana" pitchFamily="-112" charset="0"/>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0162" name="Rectangle 2"/>
          <p:cNvSpPr>
            <a:spLocks noChangeArrowheads="1"/>
          </p:cNvSpPr>
          <p:nvPr/>
        </p:nvSpPr>
        <p:spPr bwMode="auto">
          <a:xfrm>
            <a:off x="914400" y="5791200"/>
            <a:ext cx="5562600" cy="685800"/>
          </a:xfrm>
          <a:prstGeom prst="rect">
            <a:avLst/>
          </a:prstGeom>
          <a:noFill/>
          <a:ln>
            <a:noFill/>
          </a:ln>
          <a:effectLst/>
          <a:extLst>
            <a:ext uri="{909E8E84-426E-40DD-AFC4-6F175D3DCCD1}"/>
            <a:ext uri="{91240B29-F687-4F45-9708-019B960494DF}"/>
            <a:ext uri="{AF507438-7753-43E0-B8FC-AC1667EBCBE1}"/>
          </a:extLst>
        </p:spPr>
        <p:txBody>
          <a:bodyPr anchor="ctr">
            <a:prstTxWarp prst="textNoShape">
              <a:avLst/>
            </a:prstTxWarp>
          </a:bodyPr>
          <a:lstStyle/>
          <a:p>
            <a:pPr algn="ctr" eaLnBrk="1" hangingPunct="1">
              <a:defRPr/>
            </a:pPr>
            <a:r>
              <a:rPr lang="es-ES_tradnl" sz="1600" b="1" i="1">
                <a:solidFill>
                  <a:schemeClr val="tx1"/>
                </a:solidFill>
                <a:effectLst>
                  <a:outerShdw blurRad="38100" dist="38100" dir="2700000" algn="tl">
                    <a:srgbClr val="DDDDDD"/>
                  </a:outerShdw>
                </a:effectLst>
                <a:latin typeface="Verdana" pitchFamily="-112" charset="0"/>
              </a:rPr>
              <a:t>Bodegas Stratvs</a:t>
            </a:r>
            <a:r>
              <a:rPr lang="es-ES_tradnl" sz="1400" i="1">
                <a:solidFill>
                  <a:schemeClr val="tx1"/>
                </a:solidFill>
                <a:effectLst>
                  <a:outerShdw blurRad="38100" dist="38100" dir="2700000" algn="tl">
                    <a:srgbClr val="DDDDDD"/>
                  </a:outerShdw>
                </a:effectLst>
                <a:latin typeface="Verdana" pitchFamily="-112" charset="0"/>
              </a:rPr>
              <a:t> </a:t>
            </a:r>
            <a:br>
              <a:rPr lang="es-ES_tradnl" sz="1400" i="1">
                <a:solidFill>
                  <a:schemeClr val="tx1"/>
                </a:solidFill>
                <a:effectLst>
                  <a:outerShdw blurRad="38100" dist="38100" dir="2700000" algn="tl">
                    <a:srgbClr val="DDDDDD"/>
                  </a:outerShdw>
                </a:effectLst>
                <a:latin typeface="Verdana" pitchFamily="-112" charset="0"/>
              </a:rPr>
            </a:br>
            <a:r>
              <a:rPr lang="es-ES_tradnl" sz="1200" i="1">
                <a:solidFill>
                  <a:schemeClr val="tx1"/>
                </a:solidFill>
                <a:effectLst>
                  <a:outerShdw blurRad="38100" dist="38100" dir="2700000" algn="tl">
                    <a:srgbClr val="DDDDDD"/>
                  </a:outerShdw>
                </a:effectLst>
                <a:latin typeface="Verdana" pitchFamily="-112" charset="0"/>
              </a:rPr>
              <a:t>La Geria- Lanzarote – Islas Canarias – ESPANA</a:t>
            </a:r>
          </a:p>
          <a:p>
            <a:pPr algn="ctr" eaLnBrk="1" hangingPunct="1">
              <a:defRPr/>
            </a:pPr>
            <a:r>
              <a:rPr lang="es-ES_tradnl" sz="1200" i="1">
                <a:solidFill>
                  <a:schemeClr val="tx1"/>
                </a:solidFill>
                <a:effectLst>
                  <a:outerShdw blurRad="38100" dist="38100" dir="2700000" algn="tl">
                    <a:srgbClr val="DDDDDD"/>
                  </a:outerShdw>
                </a:effectLst>
                <a:latin typeface="Verdana" pitchFamily="-112" charset="0"/>
              </a:rPr>
              <a:t>n.3 – 1.500 Lt.; n.1 – 3.000 Lt.; n.5 – 11.000 Lt.; n.18 – 15.000 Lt.</a:t>
            </a:r>
            <a:endParaRPr lang="es-ES" sz="1600">
              <a:solidFill>
                <a:schemeClr val="tx1"/>
              </a:solidFill>
              <a:latin typeface="Verdana" pitchFamily="-112" charset="0"/>
            </a:endParaRPr>
          </a:p>
        </p:txBody>
      </p:sp>
      <p:pic>
        <p:nvPicPr>
          <p:cNvPr id="110595" name="Picture 4" descr="C:\Documents and Settings\Utente\Desktop\Interior bodega.jpg"/>
          <p:cNvPicPr>
            <a:picLocks noChangeAspect="1" noChangeArrowheads="1"/>
          </p:cNvPicPr>
          <p:nvPr/>
        </p:nvPicPr>
        <p:blipFill>
          <a:blip r:embed="rId3"/>
          <a:srcRect/>
          <a:stretch>
            <a:fillRect/>
          </a:stretch>
        </p:blipFill>
        <p:spPr bwMode="auto">
          <a:xfrm>
            <a:off x="762000" y="1262063"/>
            <a:ext cx="6172200" cy="4260850"/>
          </a:xfrm>
          <a:prstGeom prst="rect">
            <a:avLst/>
          </a:prstGeom>
          <a:noFill/>
          <a:ln w="12700">
            <a:solidFill>
              <a:schemeClr val="tx1"/>
            </a:solidFill>
            <a:miter lim="800000"/>
            <a:headEnd/>
            <a:tailEnd/>
          </a:ln>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1556" name="Rectangle 4"/>
          <p:cNvSpPr>
            <a:spLocks noChangeArrowheads="1"/>
          </p:cNvSpPr>
          <p:nvPr/>
        </p:nvSpPr>
        <p:spPr bwMode="auto">
          <a:xfrm>
            <a:off x="5219700" y="4508500"/>
            <a:ext cx="3733800" cy="1143000"/>
          </a:xfrm>
          <a:prstGeom prst="rect">
            <a:avLst/>
          </a:prstGeom>
          <a:noFill/>
          <a:ln>
            <a:noFill/>
          </a:ln>
          <a:effectLst/>
          <a:extLst>
            <a:ext uri="{909E8E84-426E-40DD-AFC4-6F175D3DCCD1}"/>
            <a:ext uri="{91240B29-F687-4F45-9708-019B960494DF}"/>
            <a:ext uri="{AF507438-7753-43E0-B8FC-AC1667EBCBE1}"/>
          </a:extLst>
        </p:spPr>
        <p:txBody>
          <a:bodyPr anchor="ctr">
            <a:prstTxWarp prst="textNoShape">
              <a:avLst/>
            </a:prstTxWarp>
          </a:bodyPr>
          <a:lstStyle/>
          <a:p>
            <a:pPr algn="ctr" eaLnBrk="1" hangingPunct="1">
              <a:defRPr/>
            </a:pPr>
            <a:r>
              <a:rPr lang="es-ES" sz="1600" b="1" i="1">
                <a:latin typeface="Arial" pitchFamily="-112" charset="0"/>
                <a:ea typeface="Arial" pitchFamily="-112" charset="0"/>
                <a:cs typeface="Arial" pitchFamily="-112" charset="0"/>
              </a:rPr>
              <a:t>Coop. Agr. Reguengos Monsaraz (CARMIM) Reguengos de Monsaraz </a:t>
            </a:r>
            <a:endParaRPr lang="es-ES_tradnl" sz="1600" b="1" i="1">
              <a:effectLst>
                <a:outerShdw blurRad="38100" dist="38100" dir="2700000" algn="tl">
                  <a:srgbClr val="DDDDDD"/>
                </a:outerShdw>
              </a:effectLst>
              <a:latin typeface="Arial" pitchFamily="-112" charset="0"/>
              <a:ea typeface="Arial" pitchFamily="-112" charset="0"/>
              <a:cs typeface="Arial" pitchFamily="-112" charset="0"/>
            </a:endParaRPr>
          </a:p>
          <a:p>
            <a:pPr algn="ctr" eaLnBrk="1" hangingPunct="1">
              <a:defRPr/>
            </a:pPr>
            <a:r>
              <a:rPr lang="es-ES_tradnl" sz="1600" b="1" i="1">
                <a:effectLst>
                  <a:outerShdw blurRad="38100" dist="38100" dir="2700000" algn="tl">
                    <a:srgbClr val="DDDDDD"/>
                  </a:outerShdw>
                </a:effectLst>
                <a:latin typeface="Arial" pitchFamily="-112" charset="0"/>
                <a:ea typeface="Arial" pitchFamily="-112" charset="0"/>
                <a:cs typeface="Arial" pitchFamily="-112" charset="0"/>
              </a:rPr>
              <a:t>Portugal</a:t>
            </a:r>
          </a:p>
          <a:p>
            <a:pPr algn="ctr" eaLnBrk="1" hangingPunct="1">
              <a:buFontTx/>
              <a:buAutoNum type="arabicPlain" startAt="2008"/>
              <a:defRPr/>
            </a:pPr>
            <a:r>
              <a:rPr lang="es-ES_tradnl" sz="1400" i="1">
                <a:effectLst>
                  <a:outerShdw blurRad="38100" dist="38100" dir="2700000" algn="tl">
                    <a:srgbClr val="DDDDDD"/>
                  </a:outerShdw>
                </a:effectLst>
                <a:latin typeface="Verdana" pitchFamily="-112" charset="0"/>
              </a:rPr>
              <a:t>  n. 1 Ganimede de 90.000 lt</a:t>
            </a:r>
          </a:p>
          <a:p>
            <a:pPr algn="ctr" eaLnBrk="1" hangingPunct="1">
              <a:defRPr/>
            </a:pPr>
            <a:r>
              <a:rPr lang="es-ES_tradnl" sz="1400" i="1">
                <a:effectLst>
                  <a:outerShdw blurRad="38100" dist="38100" dir="2700000" algn="tl">
                    <a:srgbClr val="DDDDDD"/>
                  </a:outerShdw>
                </a:effectLst>
                <a:latin typeface="Verdana" pitchFamily="-112" charset="0"/>
              </a:rPr>
              <a:t>2010  n.  5 Ganimede de 150.000 lt.</a:t>
            </a:r>
            <a:endParaRPr lang="es-ES" sz="1800">
              <a:latin typeface="Verdana" pitchFamily="-112" charset="0"/>
            </a:endParaRPr>
          </a:p>
        </p:txBody>
      </p:sp>
      <p:sp>
        <p:nvSpPr>
          <p:cNvPr id="151557" name="Rectangle 5"/>
          <p:cNvSpPr>
            <a:spLocks noChangeArrowheads="1"/>
          </p:cNvSpPr>
          <p:nvPr/>
        </p:nvSpPr>
        <p:spPr bwMode="auto">
          <a:xfrm>
            <a:off x="395288" y="5526088"/>
            <a:ext cx="3805237" cy="1143000"/>
          </a:xfrm>
          <a:prstGeom prst="rect">
            <a:avLst/>
          </a:prstGeom>
          <a:noFill/>
          <a:ln>
            <a:noFill/>
          </a:ln>
          <a:effectLst/>
          <a:extLst>
            <a:ext uri="{909E8E84-426E-40DD-AFC4-6F175D3DCCD1}"/>
            <a:ext uri="{91240B29-F687-4F45-9708-019B960494DF}"/>
            <a:ext uri="{AF507438-7753-43E0-B8FC-AC1667EBCBE1}"/>
          </a:extLst>
        </p:spPr>
        <p:txBody>
          <a:bodyPr anchor="ctr">
            <a:prstTxWarp prst="textNoShape">
              <a:avLst/>
            </a:prstTxWarp>
          </a:bodyPr>
          <a:lstStyle/>
          <a:p>
            <a:pPr algn="ctr" eaLnBrk="1" hangingPunct="1">
              <a:defRPr/>
            </a:pPr>
            <a:r>
              <a:rPr lang="it-IT" sz="1600" b="1" i="1">
                <a:latin typeface="Arial" pitchFamily="-112" charset="0"/>
                <a:ea typeface="Arial" pitchFamily="-112" charset="0"/>
                <a:cs typeface="Arial" pitchFamily="-112" charset="0"/>
              </a:rPr>
              <a:t>Casa Agricola </a:t>
            </a:r>
          </a:p>
          <a:p>
            <a:pPr algn="ctr" eaLnBrk="1" hangingPunct="1">
              <a:defRPr/>
            </a:pPr>
            <a:r>
              <a:rPr lang="it-IT" sz="1600" b="1" i="1">
                <a:latin typeface="Arial" pitchFamily="-112" charset="0"/>
                <a:ea typeface="Arial" pitchFamily="-112" charset="0"/>
                <a:cs typeface="Arial" pitchFamily="-112" charset="0"/>
              </a:rPr>
              <a:t>Ermelinda Freitas      Palmela </a:t>
            </a:r>
            <a:r>
              <a:rPr lang="it-IT" sz="1600" b="1" i="1">
                <a:effectLst>
                  <a:outerShdw blurRad="38100" dist="38100" dir="2700000" algn="tl">
                    <a:srgbClr val="DDDDDD"/>
                  </a:outerShdw>
                </a:effectLst>
                <a:latin typeface="Arial" pitchFamily="-112" charset="0"/>
                <a:ea typeface="Arial" pitchFamily="-112" charset="0"/>
                <a:cs typeface="Arial" pitchFamily="-112" charset="0"/>
              </a:rPr>
              <a:t>Portugal</a:t>
            </a:r>
            <a:endParaRPr lang="es-ES_tradnl" sz="1600" b="1" i="1">
              <a:effectLst>
                <a:outerShdw blurRad="38100" dist="38100" dir="2700000" algn="tl">
                  <a:srgbClr val="DDDDDD"/>
                </a:outerShdw>
              </a:effectLst>
              <a:latin typeface="Arial" pitchFamily="-112" charset="0"/>
              <a:ea typeface="Arial" pitchFamily="-112" charset="0"/>
              <a:cs typeface="Arial" pitchFamily="-112" charset="0"/>
            </a:endParaRPr>
          </a:p>
          <a:p>
            <a:pPr algn="ctr" eaLnBrk="1" hangingPunct="1">
              <a:defRPr/>
            </a:pPr>
            <a:r>
              <a:rPr lang="es-ES_tradnl" sz="1600" i="1">
                <a:effectLst>
                  <a:outerShdw blurRad="38100" dist="38100" dir="2700000" algn="tl">
                    <a:srgbClr val="DDDDDD"/>
                  </a:outerShdw>
                </a:effectLst>
                <a:latin typeface="Verdana" pitchFamily="-112" charset="0"/>
              </a:rPr>
              <a:t>2003 n. 2 Ganimede de 25.000 lt</a:t>
            </a:r>
          </a:p>
          <a:p>
            <a:pPr algn="ctr" eaLnBrk="1" hangingPunct="1">
              <a:defRPr/>
            </a:pPr>
            <a:r>
              <a:rPr lang="es-ES_tradnl" sz="1600" i="1">
                <a:effectLst>
                  <a:outerShdw blurRad="38100" dist="38100" dir="2700000" algn="tl">
                    <a:srgbClr val="DDDDDD"/>
                  </a:outerShdw>
                </a:effectLst>
                <a:latin typeface="Verdana" pitchFamily="-112" charset="0"/>
              </a:rPr>
              <a:t>2008 n. 14 Ganimede de 60.000 lt</a:t>
            </a:r>
            <a:endParaRPr lang="es-ES" sz="1600">
              <a:latin typeface="Verdana" pitchFamily="-112" charset="0"/>
            </a:endParaRPr>
          </a:p>
        </p:txBody>
      </p:sp>
      <p:pic>
        <p:nvPicPr>
          <p:cNvPr id="112644" name="Immagine 1"/>
          <p:cNvPicPr>
            <a:picLocks noChangeAspect="1"/>
          </p:cNvPicPr>
          <p:nvPr/>
        </p:nvPicPr>
        <p:blipFill>
          <a:blip r:embed="rId3"/>
          <a:srcRect/>
          <a:stretch>
            <a:fillRect/>
          </a:stretch>
        </p:blipFill>
        <p:spPr bwMode="auto">
          <a:xfrm>
            <a:off x="4859338" y="1268413"/>
            <a:ext cx="4129087" cy="3097212"/>
          </a:xfrm>
          <a:prstGeom prst="rect">
            <a:avLst/>
          </a:prstGeom>
          <a:noFill/>
          <a:ln w="9525">
            <a:noFill/>
            <a:miter lim="800000"/>
            <a:headEnd/>
            <a:tailEnd/>
          </a:ln>
        </p:spPr>
      </p:pic>
      <p:pic>
        <p:nvPicPr>
          <p:cNvPr id="112645" name="Immagine 2"/>
          <p:cNvPicPr>
            <a:picLocks noChangeAspect="1"/>
          </p:cNvPicPr>
          <p:nvPr/>
        </p:nvPicPr>
        <p:blipFill>
          <a:blip r:embed="rId4"/>
          <a:srcRect/>
          <a:stretch>
            <a:fillRect/>
          </a:stretch>
        </p:blipFill>
        <p:spPr bwMode="auto">
          <a:xfrm>
            <a:off x="965200" y="947738"/>
            <a:ext cx="3319463" cy="44259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5602" name="Text Box 2"/>
          <p:cNvSpPr txBox="1">
            <a:spLocks noChangeArrowheads="1"/>
          </p:cNvSpPr>
          <p:nvPr/>
        </p:nvSpPr>
        <p:spPr bwMode="auto">
          <a:xfrm>
            <a:off x="1066800" y="762000"/>
            <a:ext cx="5791200" cy="246063"/>
          </a:xfrm>
          <a:prstGeom prst="rect">
            <a:avLst/>
          </a:prstGeom>
          <a:noFill/>
          <a:ln w="9525">
            <a:noFill/>
            <a:miter lim="800000"/>
            <a:headEnd/>
            <a:tailEnd/>
          </a:ln>
        </p:spPr>
        <p:txBody>
          <a:bodyPr>
            <a:prstTxWarp prst="textNoShape">
              <a:avLst/>
            </a:prstTxWarp>
            <a:spAutoFit/>
          </a:bodyPr>
          <a:lstStyle/>
          <a:p>
            <a:pPr>
              <a:spcBef>
                <a:spcPct val="50000"/>
              </a:spcBef>
            </a:pPr>
            <a:r>
              <a:rPr lang="it-IT" sz="1000" b="1">
                <a:solidFill>
                  <a:srgbClr val="80060D"/>
                </a:solidFill>
                <a:latin typeface="Verdana" pitchFamily="-112" charset="0"/>
              </a:rPr>
              <a:t>2.Proceso estractivo.</a:t>
            </a:r>
            <a:endParaRPr lang="it-IT" sz="1200" b="1">
              <a:solidFill>
                <a:srgbClr val="80060D"/>
              </a:solidFill>
              <a:latin typeface="Verdana" pitchFamily="-112" charset="0"/>
            </a:endParaRPr>
          </a:p>
        </p:txBody>
      </p:sp>
      <p:sp>
        <p:nvSpPr>
          <p:cNvPr id="25603" name="Text Box 3"/>
          <p:cNvSpPr txBox="1">
            <a:spLocks noChangeArrowheads="1"/>
          </p:cNvSpPr>
          <p:nvPr/>
        </p:nvSpPr>
        <p:spPr bwMode="auto">
          <a:xfrm>
            <a:off x="457200" y="1219200"/>
            <a:ext cx="5562600" cy="206375"/>
          </a:xfrm>
          <a:prstGeom prst="rect">
            <a:avLst/>
          </a:prstGeom>
          <a:noFill/>
          <a:ln w="9525">
            <a:noFill/>
            <a:miter lim="800000"/>
            <a:headEnd/>
            <a:tailEnd/>
          </a:ln>
        </p:spPr>
        <p:txBody>
          <a:bodyPr>
            <a:prstTxWarp prst="textNoShape">
              <a:avLst/>
            </a:prstTxWarp>
            <a:spAutoFit/>
          </a:bodyPr>
          <a:lstStyle/>
          <a:p>
            <a:pPr>
              <a:lnSpc>
                <a:spcPct val="50000"/>
              </a:lnSpc>
              <a:spcBef>
                <a:spcPct val="50000"/>
              </a:spcBef>
            </a:pPr>
            <a:r>
              <a:rPr lang="it-IT" sz="1500" b="1">
                <a:solidFill>
                  <a:srgbClr val="80060D"/>
                </a:solidFill>
                <a:latin typeface="Verdana" pitchFamily="-112" charset="0"/>
              </a:rPr>
              <a:t>DE DONDE VIENE LA EXTRACCIÓN?</a:t>
            </a:r>
            <a:endParaRPr lang="it-IT" sz="1500" b="1">
              <a:solidFill>
                <a:schemeClr val="tx1"/>
              </a:solidFill>
              <a:latin typeface="Verdana" pitchFamily="-112" charset="0"/>
            </a:endParaRPr>
          </a:p>
        </p:txBody>
      </p:sp>
      <p:pic>
        <p:nvPicPr>
          <p:cNvPr id="25604" name="Picture 4"/>
          <p:cNvPicPr>
            <a:picLocks noChangeAspect="1" noChangeArrowheads="1"/>
          </p:cNvPicPr>
          <p:nvPr/>
        </p:nvPicPr>
        <p:blipFill>
          <a:blip r:embed="rId3"/>
          <a:srcRect/>
          <a:stretch>
            <a:fillRect/>
          </a:stretch>
        </p:blipFill>
        <p:spPr bwMode="auto">
          <a:xfrm>
            <a:off x="1981200" y="2209800"/>
            <a:ext cx="3594100" cy="3832225"/>
          </a:xfrm>
          <a:prstGeom prst="rect">
            <a:avLst/>
          </a:prstGeom>
          <a:noFill/>
          <a:ln w="9525">
            <a:noFill/>
            <a:miter lim="800000"/>
            <a:headEnd/>
            <a:tailEnd/>
          </a:ln>
        </p:spPr>
      </p:pic>
      <p:sp>
        <p:nvSpPr>
          <p:cNvPr id="25605" name="Line 5"/>
          <p:cNvSpPr>
            <a:spLocks noChangeShapeType="1"/>
          </p:cNvSpPr>
          <p:nvPr/>
        </p:nvSpPr>
        <p:spPr bwMode="auto">
          <a:xfrm flipH="1">
            <a:off x="609600" y="2895600"/>
            <a:ext cx="1828800" cy="0"/>
          </a:xfrm>
          <a:prstGeom prst="line">
            <a:avLst/>
          </a:prstGeom>
          <a:noFill/>
          <a:ln w="15875">
            <a:solidFill>
              <a:schemeClr val="tx1"/>
            </a:solidFill>
            <a:round/>
            <a:headEnd/>
            <a:tailEnd/>
          </a:ln>
        </p:spPr>
        <p:txBody>
          <a:bodyPr wrap="none" anchor="ctr">
            <a:prstTxWarp prst="textNoShape">
              <a:avLst/>
            </a:prstTxWarp>
          </a:bodyPr>
          <a:lstStyle/>
          <a:p>
            <a:endParaRPr lang="it-IT"/>
          </a:p>
        </p:txBody>
      </p:sp>
      <p:sp>
        <p:nvSpPr>
          <p:cNvPr id="25606" name="Text Box 6"/>
          <p:cNvSpPr txBox="1">
            <a:spLocks noChangeArrowheads="1"/>
          </p:cNvSpPr>
          <p:nvPr/>
        </p:nvSpPr>
        <p:spPr bwMode="auto">
          <a:xfrm>
            <a:off x="228600" y="2673350"/>
            <a:ext cx="2039938" cy="1373188"/>
          </a:xfrm>
          <a:prstGeom prst="rect">
            <a:avLst/>
          </a:prstGeom>
          <a:noFill/>
          <a:ln w="9525">
            <a:noFill/>
            <a:miter lim="800000"/>
            <a:headEnd/>
            <a:tailEnd/>
          </a:ln>
        </p:spPr>
        <p:txBody>
          <a:bodyPr>
            <a:prstTxWarp prst="textNoShape">
              <a:avLst/>
            </a:prstTxWarp>
            <a:spAutoFit/>
          </a:bodyPr>
          <a:lstStyle/>
          <a:p>
            <a:pPr>
              <a:spcBef>
                <a:spcPct val="50000"/>
              </a:spcBef>
            </a:pPr>
            <a:r>
              <a:rPr lang="it-IT" sz="1200" b="1">
                <a:solidFill>
                  <a:schemeClr val="tx1"/>
                </a:solidFill>
                <a:latin typeface="Verdana" pitchFamily="-112" charset="0"/>
              </a:rPr>
              <a:t>PIEL</a:t>
            </a:r>
          </a:p>
          <a:p>
            <a:pPr>
              <a:spcBef>
                <a:spcPct val="50000"/>
              </a:spcBef>
            </a:pPr>
            <a:r>
              <a:rPr lang="it-IT" sz="1200" b="1">
                <a:solidFill>
                  <a:schemeClr val="tx1"/>
                </a:solidFill>
                <a:latin typeface="Verdana" pitchFamily="-112" charset="0"/>
              </a:rPr>
              <a:t>5-7% de la pasta</a:t>
            </a:r>
            <a:endParaRPr lang="it-IT" sz="1200">
              <a:solidFill>
                <a:schemeClr val="tx1"/>
              </a:solidFill>
              <a:latin typeface="Verdana" pitchFamily="-112" charset="0"/>
            </a:endParaRPr>
          </a:p>
          <a:p>
            <a:pPr>
              <a:spcBef>
                <a:spcPct val="50000"/>
              </a:spcBef>
            </a:pPr>
            <a:r>
              <a:rPr lang="it-IT" sz="1200">
                <a:solidFill>
                  <a:schemeClr val="tx1"/>
                </a:solidFill>
                <a:latin typeface="Verdana" pitchFamily="-112" charset="0"/>
              </a:rPr>
              <a:t>Taninos suaves</a:t>
            </a:r>
          </a:p>
          <a:p>
            <a:pPr>
              <a:spcBef>
                <a:spcPct val="50000"/>
              </a:spcBef>
            </a:pPr>
            <a:r>
              <a:rPr lang="it-IT" sz="1200">
                <a:solidFill>
                  <a:schemeClr val="tx1"/>
                </a:solidFill>
                <a:latin typeface="Verdana" pitchFamily="-112" charset="0"/>
              </a:rPr>
              <a:t>Sustancias colorantes</a:t>
            </a:r>
          </a:p>
          <a:p>
            <a:pPr>
              <a:spcBef>
                <a:spcPct val="50000"/>
              </a:spcBef>
            </a:pPr>
            <a:r>
              <a:rPr lang="it-IT" sz="1200">
                <a:solidFill>
                  <a:schemeClr val="tx1"/>
                </a:solidFill>
                <a:latin typeface="Verdana" pitchFamily="-112" charset="0"/>
              </a:rPr>
              <a:t>Aromas</a:t>
            </a:r>
          </a:p>
        </p:txBody>
      </p:sp>
      <p:sp>
        <p:nvSpPr>
          <p:cNvPr id="25607" name="Line 7"/>
          <p:cNvSpPr>
            <a:spLocks noChangeShapeType="1"/>
          </p:cNvSpPr>
          <p:nvPr/>
        </p:nvSpPr>
        <p:spPr bwMode="auto">
          <a:xfrm flipH="1">
            <a:off x="609600" y="4654550"/>
            <a:ext cx="2819400" cy="0"/>
          </a:xfrm>
          <a:prstGeom prst="line">
            <a:avLst/>
          </a:prstGeom>
          <a:noFill/>
          <a:ln w="15875">
            <a:solidFill>
              <a:schemeClr val="tx1"/>
            </a:solidFill>
            <a:round/>
            <a:headEnd/>
            <a:tailEnd/>
          </a:ln>
        </p:spPr>
        <p:txBody>
          <a:bodyPr wrap="none" anchor="ctr">
            <a:prstTxWarp prst="textNoShape">
              <a:avLst/>
            </a:prstTxWarp>
          </a:bodyPr>
          <a:lstStyle/>
          <a:p>
            <a:endParaRPr lang="it-IT"/>
          </a:p>
        </p:txBody>
      </p:sp>
      <p:sp>
        <p:nvSpPr>
          <p:cNvPr id="25608" name="Text Box 8"/>
          <p:cNvSpPr txBox="1">
            <a:spLocks noChangeArrowheads="1"/>
          </p:cNvSpPr>
          <p:nvPr/>
        </p:nvSpPr>
        <p:spPr bwMode="auto">
          <a:xfrm>
            <a:off x="527050" y="4432300"/>
            <a:ext cx="1735138" cy="1096963"/>
          </a:xfrm>
          <a:prstGeom prst="rect">
            <a:avLst/>
          </a:prstGeom>
          <a:noFill/>
          <a:ln w="9525">
            <a:noFill/>
            <a:miter lim="800000"/>
            <a:headEnd/>
            <a:tailEnd/>
          </a:ln>
        </p:spPr>
        <p:txBody>
          <a:bodyPr>
            <a:prstTxWarp prst="textNoShape">
              <a:avLst/>
            </a:prstTxWarp>
            <a:spAutoFit/>
          </a:bodyPr>
          <a:lstStyle/>
          <a:p>
            <a:pPr>
              <a:spcBef>
                <a:spcPct val="50000"/>
              </a:spcBef>
            </a:pPr>
            <a:r>
              <a:rPr lang="it-IT" sz="1200" b="1">
                <a:solidFill>
                  <a:schemeClr val="tx1"/>
                </a:solidFill>
                <a:latin typeface="Verdana" pitchFamily="-112" charset="0"/>
              </a:rPr>
              <a:t>PEPITAS</a:t>
            </a:r>
            <a:br>
              <a:rPr lang="it-IT" sz="1200" b="1">
                <a:solidFill>
                  <a:schemeClr val="tx1"/>
                </a:solidFill>
                <a:latin typeface="Verdana" pitchFamily="-112" charset="0"/>
              </a:rPr>
            </a:br>
            <a:r>
              <a:rPr lang="it-IT" sz="1200" b="1">
                <a:solidFill>
                  <a:schemeClr val="tx1"/>
                </a:solidFill>
                <a:latin typeface="Verdana" pitchFamily="-112" charset="0"/>
              </a:rPr>
              <a:t>3-5% de la pasta</a:t>
            </a:r>
            <a:endParaRPr lang="it-IT" sz="1200">
              <a:solidFill>
                <a:schemeClr val="tx1"/>
              </a:solidFill>
              <a:latin typeface="Verdana" pitchFamily="-112" charset="0"/>
            </a:endParaRPr>
          </a:p>
          <a:p>
            <a:pPr>
              <a:spcBef>
                <a:spcPct val="50000"/>
              </a:spcBef>
            </a:pPr>
            <a:r>
              <a:rPr lang="it-IT" sz="1200">
                <a:solidFill>
                  <a:schemeClr val="tx1"/>
                </a:solidFill>
                <a:latin typeface="Verdana" pitchFamily="-112" charset="0"/>
              </a:rPr>
              <a:t>Taninos a menudo no maduros y por lo tanto agresivos</a:t>
            </a:r>
          </a:p>
        </p:txBody>
      </p:sp>
      <p:sp>
        <p:nvSpPr>
          <p:cNvPr id="25609" name="Text Box 9"/>
          <p:cNvSpPr txBox="1">
            <a:spLocks noChangeArrowheads="1"/>
          </p:cNvSpPr>
          <p:nvPr/>
        </p:nvSpPr>
        <p:spPr bwMode="auto">
          <a:xfrm>
            <a:off x="5715000" y="1066800"/>
            <a:ext cx="3276600" cy="4267200"/>
          </a:xfrm>
          <a:prstGeom prst="rect">
            <a:avLst/>
          </a:prstGeom>
          <a:noFill/>
          <a:ln w="9525">
            <a:noFill/>
            <a:miter lim="800000"/>
            <a:headEnd/>
            <a:tailEnd/>
          </a:ln>
        </p:spPr>
        <p:txBody>
          <a:bodyPr>
            <a:prstTxWarp prst="textNoShape">
              <a:avLst/>
            </a:prstTxWarp>
          </a:bodyPr>
          <a:lstStyle/>
          <a:p>
            <a:pPr defTabSz="449263" eaLnBrk="1" hangingPunct="1">
              <a:buClr>
                <a:srgbClr val="000000"/>
              </a:buClr>
              <a:buSzPct val="100000"/>
            </a:pPr>
            <a:r>
              <a:rPr lang="it-IT" sz="1200">
                <a:solidFill>
                  <a:schemeClr val="tx1"/>
                </a:solidFill>
                <a:latin typeface="Verdana" pitchFamily="-112" charset="0"/>
              </a:rPr>
              <a:t>Si es verdad que el vino bueno nace en la viña, es además cierto que el proceso de extracción a continuación en bodega debe ser respetuoso con la materia prima que una eficaz viticultura ha producido.</a:t>
            </a:r>
            <a:br>
              <a:rPr lang="it-IT" sz="1200">
                <a:solidFill>
                  <a:schemeClr val="tx1"/>
                </a:solidFill>
                <a:latin typeface="Verdana" pitchFamily="-112" charset="0"/>
              </a:rPr>
            </a:br>
            <a:r>
              <a:rPr lang="it-IT" sz="1200">
                <a:solidFill>
                  <a:schemeClr val="tx1"/>
                </a:solidFill>
                <a:latin typeface="Verdana" pitchFamily="-112" charset="0"/>
              </a:rPr>
              <a:t/>
            </a:r>
            <a:br>
              <a:rPr lang="it-IT" sz="1200">
                <a:solidFill>
                  <a:schemeClr val="tx1"/>
                </a:solidFill>
                <a:latin typeface="Verdana" pitchFamily="-112" charset="0"/>
              </a:rPr>
            </a:br>
            <a:r>
              <a:rPr lang="it-IT" sz="1200">
                <a:solidFill>
                  <a:schemeClr val="tx1"/>
                </a:solidFill>
                <a:latin typeface="Verdana" pitchFamily="-112" charset="0"/>
              </a:rPr>
              <a:t>Las partes sólidas presentes en el mosto, que corresponden a cerca del 10% (orujos secos) están representados por:</a:t>
            </a:r>
            <a:br>
              <a:rPr lang="it-IT" sz="1200">
                <a:solidFill>
                  <a:schemeClr val="tx1"/>
                </a:solidFill>
                <a:latin typeface="Verdana" pitchFamily="-112" charset="0"/>
              </a:rPr>
            </a:br>
            <a:r>
              <a:rPr lang="it-IT" sz="1200">
                <a:solidFill>
                  <a:schemeClr val="tx1"/>
                </a:solidFill>
                <a:latin typeface="Verdana" pitchFamily="-112" charset="0"/>
              </a:rPr>
              <a:t> pepitas (del 3 al 5%)</a:t>
            </a:r>
            <a:br>
              <a:rPr lang="it-IT" sz="1200">
                <a:solidFill>
                  <a:schemeClr val="tx1"/>
                </a:solidFill>
                <a:latin typeface="Verdana" pitchFamily="-112" charset="0"/>
              </a:rPr>
            </a:br>
            <a:r>
              <a:rPr lang="it-IT" sz="1200">
                <a:solidFill>
                  <a:schemeClr val="tx1"/>
                </a:solidFill>
                <a:latin typeface="Verdana" pitchFamily="-112" charset="0"/>
              </a:rPr>
              <a:t> pieles (del 5 al 7%).</a:t>
            </a:r>
            <a:br>
              <a:rPr lang="it-IT" sz="1200">
                <a:solidFill>
                  <a:schemeClr val="tx1"/>
                </a:solidFill>
                <a:latin typeface="Verdana" pitchFamily="-112" charset="0"/>
              </a:rPr>
            </a:br>
            <a:r>
              <a:rPr lang="it-IT" sz="1200" b="1">
                <a:solidFill>
                  <a:srgbClr val="80060D"/>
                </a:solidFill>
                <a:latin typeface="Verdana" pitchFamily="-112" charset="0"/>
              </a:rPr>
              <a:t/>
            </a:r>
            <a:br>
              <a:rPr lang="it-IT" sz="1200" b="1">
                <a:solidFill>
                  <a:srgbClr val="80060D"/>
                </a:solidFill>
                <a:latin typeface="Verdana" pitchFamily="-112" charset="0"/>
              </a:rPr>
            </a:br>
            <a:r>
              <a:rPr lang="it-IT" sz="1200">
                <a:latin typeface="Verdana" pitchFamily="-112" charset="0"/>
              </a:rPr>
              <a:t>El porcentaje de pieles (fuente de los taninos dulces y suaves) respecto a el de las pepitas (fuente de los taninos casi siempre amargos y agresivos) no es después así dominante.</a:t>
            </a:r>
            <a:br>
              <a:rPr lang="it-IT" sz="1200">
                <a:latin typeface="Verdana" pitchFamily="-112" charset="0"/>
              </a:rPr>
            </a:br>
            <a:r>
              <a:rPr lang="it-IT" sz="1200">
                <a:latin typeface="Verdana" pitchFamily="-112" charset="0"/>
              </a:rPr>
              <a:t>En la piel, donde encontramos los taninos nobles, encontramos la sustancia colorante y los aromas (o sus precursores).</a:t>
            </a:r>
          </a:p>
        </p:txBody>
      </p:sp>
      <p:sp>
        <p:nvSpPr>
          <p:cNvPr id="25610" name="Text Box 10"/>
          <p:cNvSpPr txBox="1">
            <a:spLocks noChangeArrowheads="1"/>
          </p:cNvSpPr>
          <p:nvPr/>
        </p:nvSpPr>
        <p:spPr bwMode="auto">
          <a:xfrm>
            <a:off x="381000" y="6172200"/>
            <a:ext cx="457200" cy="244475"/>
          </a:xfrm>
          <a:prstGeom prst="rect">
            <a:avLst/>
          </a:prstGeom>
          <a:noFill/>
          <a:ln w="9525">
            <a:noFill/>
            <a:miter lim="800000"/>
            <a:headEnd/>
            <a:tailEnd/>
          </a:ln>
        </p:spPr>
        <p:txBody>
          <a:bodyPr>
            <a:prstTxWarp prst="textNoShape">
              <a:avLst/>
            </a:prstTxWarp>
            <a:spAutoFit/>
          </a:bodyPr>
          <a:lstStyle/>
          <a:p>
            <a:pPr>
              <a:spcBef>
                <a:spcPct val="50000"/>
              </a:spcBef>
            </a:pPr>
            <a:fld id="{7742E113-EED5-A446-9E41-CB58196F8033}" type="slidenum">
              <a:rPr lang="it-IT" sz="1000" b="1">
                <a:solidFill>
                  <a:srgbClr val="80060D"/>
                </a:solidFill>
                <a:latin typeface="Verdana" pitchFamily="-112" charset="0"/>
              </a:rPr>
              <a:pPr>
                <a:spcBef>
                  <a:spcPct val="50000"/>
                </a:spcBef>
              </a:pPr>
              <a:t>5</a:t>
            </a:fld>
            <a:endParaRPr lang="it-IT" sz="1200" b="1">
              <a:solidFill>
                <a:srgbClr val="80060D"/>
              </a:solidFill>
              <a:latin typeface="Verdana" pitchFamily="-112" charset="0"/>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1556" name="Rectangle 4"/>
          <p:cNvSpPr>
            <a:spLocks noChangeArrowheads="1"/>
          </p:cNvSpPr>
          <p:nvPr/>
        </p:nvSpPr>
        <p:spPr bwMode="auto">
          <a:xfrm>
            <a:off x="5219700" y="4662488"/>
            <a:ext cx="3733800" cy="1143000"/>
          </a:xfrm>
          <a:prstGeom prst="rect">
            <a:avLst/>
          </a:prstGeom>
          <a:noFill/>
          <a:ln>
            <a:noFill/>
          </a:ln>
          <a:effectLst/>
          <a:extLst>
            <a:ext uri="{909E8E84-426E-40DD-AFC4-6F175D3DCCD1}"/>
            <a:ext uri="{91240B29-F687-4F45-9708-019B960494DF}"/>
            <a:ext uri="{AF507438-7753-43E0-B8FC-AC1667EBCBE1}"/>
          </a:extLst>
        </p:spPr>
        <p:txBody>
          <a:bodyPr anchor="ctr">
            <a:prstTxWarp prst="textNoShape">
              <a:avLst/>
            </a:prstTxWarp>
          </a:bodyPr>
          <a:lstStyle/>
          <a:p>
            <a:pPr algn="ctr" eaLnBrk="1" hangingPunct="1">
              <a:defRPr/>
            </a:pPr>
            <a:r>
              <a:rPr lang="es-ES" sz="1800" b="1" i="1">
                <a:latin typeface="Arial" pitchFamily="-112" charset="0"/>
                <a:ea typeface="Arial" pitchFamily="-112" charset="0"/>
                <a:cs typeface="Arial" pitchFamily="-112" charset="0"/>
              </a:rPr>
              <a:t>Adega Cooperativa</a:t>
            </a:r>
          </a:p>
          <a:p>
            <a:pPr algn="ctr" eaLnBrk="1" hangingPunct="1">
              <a:defRPr/>
            </a:pPr>
            <a:r>
              <a:rPr lang="es-ES" sz="1800" b="1" i="1">
                <a:latin typeface="Arial" pitchFamily="-112" charset="0"/>
                <a:ea typeface="Arial" pitchFamily="-112" charset="0"/>
                <a:cs typeface="Arial" pitchFamily="-112" charset="0"/>
              </a:rPr>
              <a:t>de REDONDO </a:t>
            </a:r>
            <a:endParaRPr lang="es-ES_tradnl" sz="1800" b="1" i="1">
              <a:effectLst>
                <a:outerShdw blurRad="38100" dist="38100" dir="2700000" algn="tl">
                  <a:srgbClr val="DDDDDD"/>
                </a:outerShdw>
              </a:effectLst>
              <a:latin typeface="Arial" pitchFamily="-112" charset="0"/>
              <a:ea typeface="Arial" pitchFamily="-112" charset="0"/>
              <a:cs typeface="Arial" pitchFamily="-112" charset="0"/>
            </a:endParaRPr>
          </a:p>
          <a:p>
            <a:pPr algn="ctr" eaLnBrk="1" hangingPunct="1">
              <a:defRPr/>
            </a:pPr>
            <a:r>
              <a:rPr lang="es-ES_tradnl" sz="1800" b="1" i="1">
                <a:effectLst>
                  <a:outerShdw blurRad="38100" dist="38100" dir="2700000" algn="tl">
                    <a:srgbClr val="DDDDDD"/>
                  </a:outerShdw>
                </a:effectLst>
                <a:latin typeface="Arial" pitchFamily="-112" charset="0"/>
                <a:ea typeface="Arial" pitchFamily="-112" charset="0"/>
                <a:cs typeface="Arial" pitchFamily="-112" charset="0"/>
              </a:rPr>
              <a:t>Portugal</a:t>
            </a:r>
            <a:endParaRPr lang="es-ES_tradnl" sz="1600" i="1">
              <a:effectLst>
                <a:outerShdw blurRad="38100" dist="38100" dir="2700000" algn="tl">
                  <a:srgbClr val="DDDDDD"/>
                </a:outerShdw>
              </a:effectLst>
              <a:latin typeface="Verdana" pitchFamily="-112" charset="0"/>
            </a:endParaRPr>
          </a:p>
          <a:p>
            <a:pPr algn="ctr" eaLnBrk="1" hangingPunct="1">
              <a:buFontTx/>
              <a:buAutoNum type="arabicPlain" startAt="2010"/>
              <a:defRPr/>
            </a:pPr>
            <a:r>
              <a:rPr lang="es-ES_tradnl" sz="1400" i="1">
                <a:effectLst>
                  <a:outerShdw blurRad="38100" dist="38100" dir="2700000" algn="tl">
                    <a:srgbClr val="DDDDDD"/>
                  </a:outerShdw>
                </a:effectLst>
                <a:latin typeface="Verdana" pitchFamily="-112" charset="0"/>
              </a:rPr>
              <a:t>  n.  1  Ganimede de 150.000 lt.</a:t>
            </a:r>
          </a:p>
          <a:p>
            <a:pPr algn="ctr" eaLnBrk="1" hangingPunct="1">
              <a:buFontTx/>
              <a:buAutoNum type="arabicPlain" startAt="2010"/>
              <a:defRPr/>
            </a:pPr>
            <a:r>
              <a:rPr lang="es-ES_tradnl" sz="1400" i="1">
                <a:effectLst>
                  <a:outerShdw blurRad="38100" dist="38100" dir="2700000" algn="tl">
                    <a:srgbClr val="DDDDDD"/>
                  </a:outerShdw>
                </a:effectLst>
                <a:latin typeface="Verdana" pitchFamily="-112" charset="0"/>
              </a:rPr>
              <a:t>  n. 9 Ganimede de 150.000 lt.</a:t>
            </a:r>
            <a:endParaRPr lang="es-ES" sz="1800">
              <a:latin typeface="Verdana" pitchFamily="-112" charset="0"/>
            </a:endParaRPr>
          </a:p>
        </p:txBody>
      </p:sp>
      <p:sp>
        <p:nvSpPr>
          <p:cNvPr id="151557" name="Rectangle 5"/>
          <p:cNvSpPr>
            <a:spLocks noChangeArrowheads="1"/>
          </p:cNvSpPr>
          <p:nvPr/>
        </p:nvSpPr>
        <p:spPr bwMode="auto">
          <a:xfrm>
            <a:off x="395288" y="5381625"/>
            <a:ext cx="3805237" cy="1143000"/>
          </a:xfrm>
          <a:prstGeom prst="rect">
            <a:avLst/>
          </a:prstGeom>
          <a:noFill/>
          <a:ln>
            <a:noFill/>
          </a:ln>
          <a:effectLst/>
          <a:extLst>
            <a:ext uri="{909E8E84-426E-40DD-AFC4-6F175D3DCCD1}"/>
            <a:ext uri="{91240B29-F687-4F45-9708-019B960494DF}"/>
            <a:ext uri="{AF507438-7753-43E0-B8FC-AC1667EBCBE1}"/>
          </a:extLst>
        </p:spPr>
        <p:txBody>
          <a:bodyPr anchor="ctr"/>
          <a:lstStyle/>
          <a:p>
            <a:pPr algn="ctr" eaLnBrk="1" hangingPunct="1">
              <a:defRPr/>
            </a:pPr>
            <a:endParaRPr lang="it-IT" sz="1600" b="1" i="1" dirty="0">
              <a:latin typeface="Arial" pitchFamily="34" charset="0"/>
              <a:cs typeface="Arial" pitchFamily="34" charset="0"/>
            </a:endParaRPr>
          </a:p>
          <a:p>
            <a:pPr marL="0" lvl="1" algn="ctr" eaLnBrk="1" hangingPunct="1">
              <a:defRPr/>
            </a:pPr>
            <a:r>
              <a:rPr lang="en-GB" sz="1800" b="1" i="1" dirty="0" err="1">
                <a:latin typeface="Arial" pitchFamily="34" charset="0"/>
                <a:cs typeface="Arial" pitchFamily="34" charset="0"/>
              </a:rPr>
              <a:t>Cooperativa</a:t>
            </a:r>
            <a:r>
              <a:rPr lang="en-GB" sz="1800" b="1" i="1" dirty="0">
                <a:latin typeface="Arial" pitchFamily="34" charset="0"/>
                <a:cs typeface="Arial" pitchFamily="34" charset="0"/>
              </a:rPr>
              <a:t> Agricola Santo Isidro </a:t>
            </a:r>
            <a:r>
              <a:rPr lang="en-GB" sz="1800" b="1" i="1" dirty="0" err="1">
                <a:latin typeface="Arial" pitchFamily="34" charset="0"/>
                <a:cs typeface="Arial" pitchFamily="34" charset="0"/>
              </a:rPr>
              <a:t>Pegoes</a:t>
            </a:r>
            <a:endParaRPr lang="it-IT" sz="1800" dirty="0">
              <a:latin typeface="Arial" pitchFamily="34" charset="0"/>
              <a:cs typeface="Arial" pitchFamily="34" charset="0"/>
            </a:endParaRPr>
          </a:p>
          <a:p>
            <a:pPr algn="ctr" eaLnBrk="1" hangingPunct="1">
              <a:defRPr/>
            </a:pPr>
            <a:r>
              <a:rPr lang="it-IT" sz="1600" b="1" i="1" dirty="0">
                <a:effectLst>
                  <a:outerShdw blurRad="38100" dist="38100" dir="2700000" algn="tl">
                    <a:srgbClr val="C0C0C0"/>
                  </a:outerShdw>
                </a:effectLst>
                <a:latin typeface="Arial" pitchFamily="34" charset="0"/>
                <a:cs typeface="Arial" pitchFamily="34" charset="0"/>
              </a:rPr>
              <a:t>Portugal</a:t>
            </a:r>
            <a:endParaRPr lang="es-ES_tradnl" sz="1600" b="1" i="1" dirty="0">
              <a:effectLst>
                <a:outerShdw blurRad="38100" dist="38100" dir="2700000" algn="tl">
                  <a:srgbClr val="C0C0C0"/>
                </a:outerShdw>
              </a:effectLst>
              <a:latin typeface="Arial" pitchFamily="34" charset="0"/>
              <a:cs typeface="Arial" pitchFamily="34" charset="0"/>
            </a:endParaRPr>
          </a:p>
          <a:p>
            <a:pPr algn="ctr" eaLnBrk="1" hangingPunct="1">
              <a:defRPr/>
            </a:pPr>
            <a:r>
              <a:rPr lang="es-ES_tradnl" sz="1600" i="1" dirty="0">
                <a:effectLst>
                  <a:outerShdw blurRad="38100" dist="38100" dir="2700000" algn="tl">
                    <a:srgbClr val="C0C0C0"/>
                  </a:outerShdw>
                </a:effectLst>
                <a:latin typeface="Verdana" pitchFamily="34" charset="0"/>
              </a:rPr>
              <a:t>2010 n. 12 Ganimede de 61.000 lt</a:t>
            </a:r>
          </a:p>
        </p:txBody>
      </p:sp>
      <p:pic>
        <p:nvPicPr>
          <p:cNvPr id="114692" name="Immagine 1"/>
          <p:cNvPicPr>
            <a:picLocks noChangeAspect="1"/>
          </p:cNvPicPr>
          <p:nvPr/>
        </p:nvPicPr>
        <p:blipFill>
          <a:blip r:embed="rId3"/>
          <a:srcRect/>
          <a:stretch>
            <a:fillRect/>
          </a:stretch>
        </p:blipFill>
        <p:spPr bwMode="auto">
          <a:xfrm>
            <a:off x="684213" y="1052513"/>
            <a:ext cx="3263900" cy="4352925"/>
          </a:xfrm>
          <a:prstGeom prst="rect">
            <a:avLst/>
          </a:prstGeom>
          <a:noFill/>
          <a:ln w="9525">
            <a:noFill/>
            <a:miter lim="800000"/>
            <a:headEnd/>
            <a:tailEnd/>
          </a:ln>
        </p:spPr>
      </p:pic>
      <p:pic>
        <p:nvPicPr>
          <p:cNvPr id="114693" name="Immagine 2"/>
          <p:cNvPicPr>
            <a:picLocks noChangeAspect="1"/>
          </p:cNvPicPr>
          <p:nvPr/>
        </p:nvPicPr>
        <p:blipFill>
          <a:blip r:embed="rId4"/>
          <a:srcRect/>
          <a:stretch>
            <a:fillRect/>
          </a:stretch>
        </p:blipFill>
        <p:spPr bwMode="auto">
          <a:xfrm>
            <a:off x="4419600" y="1052513"/>
            <a:ext cx="4545013" cy="34083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1556" name="Rectangle 4"/>
          <p:cNvSpPr>
            <a:spLocks noChangeArrowheads="1"/>
          </p:cNvSpPr>
          <p:nvPr/>
        </p:nvSpPr>
        <p:spPr bwMode="auto">
          <a:xfrm>
            <a:off x="5219700" y="4662488"/>
            <a:ext cx="3733800" cy="1143000"/>
          </a:xfrm>
          <a:prstGeom prst="rect">
            <a:avLst/>
          </a:prstGeom>
          <a:noFill/>
          <a:ln>
            <a:noFill/>
          </a:ln>
          <a:effectLst/>
          <a:extLst>
            <a:ext uri="{909E8E84-426E-40DD-AFC4-6F175D3DCCD1}"/>
            <a:ext uri="{91240B29-F687-4F45-9708-019B960494DF}"/>
            <a:ext uri="{AF507438-7753-43E0-B8FC-AC1667EBCBE1}"/>
          </a:extLst>
        </p:spPr>
        <p:txBody>
          <a:bodyPr anchor="ctr">
            <a:prstTxWarp prst="textNoShape">
              <a:avLst/>
            </a:prstTxWarp>
          </a:bodyPr>
          <a:lstStyle/>
          <a:p>
            <a:pPr algn="ctr" eaLnBrk="1" hangingPunct="1">
              <a:defRPr/>
            </a:pPr>
            <a:r>
              <a:rPr lang="es-ES" sz="1800" b="1" i="1">
                <a:latin typeface="Arial" pitchFamily="-112" charset="0"/>
                <a:ea typeface="Arial" pitchFamily="-112" charset="0"/>
                <a:cs typeface="Arial" pitchFamily="-112" charset="0"/>
              </a:rPr>
              <a:t>Adega Cooperativa</a:t>
            </a:r>
          </a:p>
          <a:p>
            <a:pPr algn="ctr" eaLnBrk="1" hangingPunct="1">
              <a:defRPr/>
            </a:pPr>
            <a:r>
              <a:rPr lang="es-ES" sz="1800" b="1" i="1">
                <a:latin typeface="Arial" pitchFamily="-112" charset="0"/>
                <a:ea typeface="Arial" pitchFamily="-112" charset="0"/>
                <a:cs typeface="Arial" pitchFamily="-112" charset="0"/>
              </a:rPr>
              <a:t>de B O R B A </a:t>
            </a:r>
            <a:endParaRPr lang="es-ES_tradnl" sz="1800" b="1" i="1">
              <a:effectLst>
                <a:outerShdw blurRad="38100" dist="38100" dir="2700000" algn="tl">
                  <a:srgbClr val="DDDDDD"/>
                </a:outerShdw>
              </a:effectLst>
              <a:latin typeface="Arial" pitchFamily="-112" charset="0"/>
              <a:ea typeface="Arial" pitchFamily="-112" charset="0"/>
              <a:cs typeface="Arial" pitchFamily="-112" charset="0"/>
            </a:endParaRPr>
          </a:p>
          <a:p>
            <a:pPr algn="ctr" eaLnBrk="1" hangingPunct="1">
              <a:defRPr/>
            </a:pPr>
            <a:r>
              <a:rPr lang="es-ES_tradnl" sz="1800" b="1" i="1">
                <a:effectLst>
                  <a:outerShdw blurRad="38100" dist="38100" dir="2700000" algn="tl">
                    <a:srgbClr val="DDDDDD"/>
                  </a:outerShdw>
                </a:effectLst>
                <a:latin typeface="Arial" pitchFamily="-112" charset="0"/>
                <a:ea typeface="Arial" pitchFamily="-112" charset="0"/>
                <a:cs typeface="Arial" pitchFamily="-112" charset="0"/>
              </a:rPr>
              <a:t>Portugal</a:t>
            </a:r>
            <a:endParaRPr lang="es-ES_tradnl" sz="1600" i="1">
              <a:effectLst>
                <a:outerShdw blurRad="38100" dist="38100" dir="2700000" algn="tl">
                  <a:srgbClr val="DDDDDD"/>
                </a:outerShdw>
              </a:effectLst>
              <a:latin typeface="Verdana" pitchFamily="-112" charset="0"/>
            </a:endParaRPr>
          </a:p>
          <a:p>
            <a:pPr algn="ctr" eaLnBrk="1" hangingPunct="1">
              <a:buFontTx/>
              <a:buAutoNum type="arabicPlain" startAt="2010"/>
              <a:defRPr/>
            </a:pPr>
            <a:r>
              <a:rPr lang="es-ES_tradnl" sz="1400" i="1">
                <a:effectLst>
                  <a:outerShdw blurRad="38100" dist="38100" dir="2700000" algn="tl">
                    <a:srgbClr val="DDDDDD"/>
                  </a:outerShdw>
                </a:effectLst>
                <a:latin typeface="Verdana" pitchFamily="-112" charset="0"/>
              </a:rPr>
              <a:t>  n.  1  Ganimede de 50.000 lt.</a:t>
            </a:r>
          </a:p>
          <a:p>
            <a:pPr algn="ctr" eaLnBrk="1" hangingPunct="1">
              <a:buFontTx/>
              <a:buAutoNum type="arabicPlain" startAt="2010"/>
              <a:defRPr/>
            </a:pPr>
            <a:r>
              <a:rPr lang="es-ES_tradnl" sz="1400" i="1">
                <a:effectLst>
                  <a:outerShdw blurRad="38100" dist="38100" dir="2700000" algn="tl">
                    <a:srgbClr val="DDDDDD"/>
                  </a:outerShdw>
                </a:effectLst>
                <a:latin typeface="Verdana" pitchFamily="-112" charset="0"/>
              </a:rPr>
              <a:t>  n. 27 Ganimede de 50.000 lt.</a:t>
            </a:r>
            <a:endParaRPr lang="es-ES" sz="1800">
              <a:latin typeface="Verdana" pitchFamily="-112" charset="0"/>
            </a:endParaRPr>
          </a:p>
        </p:txBody>
      </p:sp>
      <p:sp>
        <p:nvSpPr>
          <p:cNvPr id="151557" name="Rectangle 5"/>
          <p:cNvSpPr>
            <a:spLocks noChangeArrowheads="1"/>
          </p:cNvSpPr>
          <p:nvPr/>
        </p:nvSpPr>
        <p:spPr bwMode="auto">
          <a:xfrm>
            <a:off x="395288" y="4868863"/>
            <a:ext cx="3944937" cy="1143000"/>
          </a:xfrm>
          <a:prstGeom prst="rect">
            <a:avLst/>
          </a:prstGeom>
          <a:noFill/>
          <a:ln>
            <a:noFill/>
          </a:ln>
          <a:effectLst/>
          <a:extLst>
            <a:ext uri="{909E8E84-426E-40DD-AFC4-6F175D3DCCD1}"/>
            <a:ext uri="{91240B29-F687-4F45-9708-019B960494DF}"/>
            <a:ext uri="{AF507438-7753-43E0-B8FC-AC1667EBCBE1}"/>
          </a:extLst>
        </p:spPr>
        <p:txBody>
          <a:bodyPr anchor="ctr">
            <a:prstTxWarp prst="textNoShape">
              <a:avLst/>
            </a:prstTxWarp>
          </a:bodyPr>
          <a:lstStyle/>
          <a:p>
            <a:pPr algn="ctr" eaLnBrk="1" hangingPunct="1">
              <a:defRPr/>
            </a:pPr>
            <a:endParaRPr lang="it-IT" sz="1600" b="1" i="1">
              <a:latin typeface="Arial" pitchFamily="-112" charset="0"/>
              <a:ea typeface="Arial" pitchFamily="-112" charset="0"/>
              <a:cs typeface="Arial" pitchFamily="-112" charset="0"/>
            </a:endParaRPr>
          </a:p>
          <a:p>
            <a:pPr marL="0" lvl="1" algn="ctr" eaLnBrk="1" hangingPunct="1">
              <a:defRPr/>
            </a:pPr>
            <a:r>
              <a:rPr lang="en-GB" sz="1800" b="1" i="1">
                <a:latin typeface="Arial" pitchFamily="-112" charset="0"/>
                <a:ea typeface="Arial" pitchFamily="-112" charset="0"/>
                <a:cs typeface="Arial" pitchFamily="-112" charset="0"/>
              </a:rPr>
              <a:t>Adega Cooperativa de Vidigueira</a:t>
            </a:r>
            <a:endParaRPr lang="it-IT" sz="1800">
              <a:latin typeface="Arial" pitchFamily="-112" charset="0"/>
              <a:ea typeface="Arial" pitchFamily="-112" charset="0"/>
              <a:cs typeface="Arial" pitchFamily="-112" charset="0"/>
            </a:endParaRPr>
          </a:p>
          <a:p>
            <a:pPr algn="ctr" eaLnBrk="1" hangingPunct="1">
              <a:defRPr/>
            </a:pPr>
            <a:r>
              <a:rPr lang="it-IT" sz="1600" b="1" i="1">
                <a:effectLst>
                  <a:outerShdw blurRad="38100" dist="38100" dir="2700000" algn="tl">
                    <a:srgbClr val="DDDDDD"/>
                  </a:outerShdw>
                </a:effectLst>
                <a:latin typeface="Arial" pitchFamily="-112" charset="0"/>
                <a:ea typeface="Arial" pitchFamily="-112" charset="0"/>
                <a:cs typeface="Arial" pitchFamily="-112" charset="0"/>
              </a:rPr>
              <a:t>Portugal</a:t>
            </a:r>
            <a:endParaRPr lang="es-ES_tradnl" sz="1600" b="1" i="1">
              <a:effectLst>
                <a:outerShdw blurRad="38100" dist="38100" dir="2700000" algn="tl">
                  <a:srgbClr val="DDDDDD"/>
                </a:outerShdw>
              </a:effectLst>
              <a:latin typeface="Arial" pitchFamily="-112" charset="0"/>
              <a:ea typeface="Arial" pitchFamily="-112" charset="0"/>
              <a:cs typeface="Arial" pitchFamily="-112" charset="0"/>
            </a:endParaRPr>
          </a:p>
          <a:p>
            <a:pPr algn="ctr" eaLnBrk="1" hangingPunct="1">
              <a:defRPr/>
            </a:pPr>
            <a:r>
              <a:rPr lang="es-ES_tradnl" sz="1600" i="1">
                <a:effectLst>
                  <a:outerShdw blurRad="38100" dist="38100" dir="2700000" algn="tl">
                    <a:srgbClr val="DDDDDD"/>
                  </a:outerShdw>
                </a:effectLst>
                <a:latin typeface="Verdana" pitchFamily="-112" charset="0"/>
              </a:rPr>
              <a:t>2010 n. 1 Ganimede de 50.000 lt a prueba</a:t>
            </a:r>
          </a:p>
          <a:p>
            <a:pPr algn="ctr" eaLnBrk="1" hangingPunct="1">
              <a:defRPr/>
            </a:pPr>
            <a:endParaRPr lang="es-ES_tradnl" sz="1600" i="1">
              <a:effectLst>
                <a:outerShdw blurRad="38100" dist="38100" dir="2700000" algn="tl">
                  <a:srgbClr val="DDDDDD"/>
                </a:outerShdw>
              </a:effectLst>
              <a:latin typeface="Verdana" pitchFamily="-112" charset="0"/>
            </a:endParaRPr>
          </a:p>
          <a:p>
            <a:pPr algn="ctr" eaLnBrk="1" hangingPunct="1">
              <a:buFontTx/>
              <a:buAutoNum type="arabicPlain" startAt="2011"/>
              <a:defRPr/>
            </a:pPr>
            <a:r>
              <a:rPr lang="es-ES_tradnl" sz="1600" i="1">
                <a:effectLst>
                  <a:outerShdw blurRad="38100" dist="38100" dir="2700000" algn="tl">
                    <a:srgbClr val="DDDDDD"/>
                  </a:outerShdw>
                </a:effectLst>
                <a:latin typeface="Verdana" pitchFamily="-112" charset="0"/>
              </a:rPr>
              <a:t>  n. 6 Ganimede de 100.000 lt.</a:t>
            </a:r>
          </a:p>
          <a:p>
            <a:pPr algn="ctr" eaLnBrk="1" hangingPunct="1">
              <a:buFontTx/>
              <a:buAutoNum type="arabicPlain" startAt="2011"/>
              <a:defRPr/>
            </a:pPr>
            <a:endParaRPr lang="es-ES_tradnl" sz="1600" i="1">
              <a:effectLst>
                <a:outerShdw blurRad="38100" dist="38100" dir="2700000" algn="tl">
                  <a:srgbClr val="DDDDDD"/>
                </a:outerShdw>
              </a:effectLst>
              <a:latin typeface="Verdana" pitchFamily="-112" charset="0"/>
            </a:endParaRPr>
          </a:p>
        </p:txBody>
      </p:sp>
      <p:pic>
        <p:nvPicPr>
          <p:cNvPr id="116740" name="Picture 2" descr="C:\Users\Utente\Desktop\DESK IBMT42\FOTO\2010\PORTOGALLO 09.10\COOP. VIDIGUEIRA\IMG_8316.JPG"/>
          <p:cNvPicPr>
            <a:picLocks noChangeAspect="1" noChangeArrowheads="1"/>
          </p:cNvPicPr>
          <p:nvPr/>
        </p:nvPicPr>
        <p:blipFill>
          <a:blip r:embed="rId3"/>
          <a:srcRect/>
          <a:stretch>
            <a:fillRect/>
          </a:stretch>
        </p:blipFill>
        <p:spPr bwMode="auto">
          <a:xfrm>
            <a:off x="395288" y="1628775"/>
            <a:ext cx="3944937" cy="29591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8786" name="Text Box 2"/>
          <p:cNvSpPr txBox="1">
            <a:spLocks noChangeArrowheads="1"/>
          </p:cNvSpPr>
          <p:nvPr/>
        </p:nvSpPr>
        <p:spPr bwMode="auto">
          <a:xfrm>
            <a:off x="381000" y="6384925"/>
            <a:ext cx="457200" cy="244475"/>
          </a:xfrm>
          <a:prstGeom prst="rect">
            <a:avLst/>
          </a:prstGeom>
          <a:noFill/>
          <a:ln w="9525">
            <a:noFill/>
            <a:miter lim="800000"/>
            <a:headEnd/>
            <a:tailEnd/>
          </a:ln>
        </p:spPr>
        <p:txBody>
          <a:bodyPr>
            <a:prstTxWarp prst="textNoShape">
              <a:avLst/>
            </a:prstTxWarp>
            <a:spAutoFit/>
          </a:bodyPr>
          <a:lstStyle/>
          <a:p>
            <a:pPr>
              <a:spcBef>
                <a:spcPct val="50000"/>
              </a:spcBef>
            </a:pPr>
            <a:fld id="{1A8E4836-2664-3443-921C-1ACBC734CCAB}" type="slidenum">
              <a:rPr lang="it-IT" sz="1000" b="1">
                <a:solidFill>
                  <a:srgbClr val="80060D"/>
                </a:solidFill>
                <a:latin typeface="Verdana" pitchFamily="-112" charset="0"/>
              </a:rPr>
              <a:pPr>
                <a:spcBef>
                  <a:spcPct val="50000"/>
                </a:spcBef>
              </a:pPr>
              <a:t>52</a:t>
            </a:fld>
            <a:endParaRPr lang="it-IT" sz="1200" b="1">
              <a:solidFill>
                <a:srgbClr val="80060D"/>
              </a:solidFill>
              <a:latin typeface="Verdana" pitchFamily="-112" charset="0"/>
            </a:endParaRPr>
          </a:p>
        </p:txBody>
      </p:sp>
      <p:sp>
        <p:nvSpPr>
          <p:cNvPr id="155651" name="Rectangle 3"/>
          <p:cNvSpPr>
            <a:spLocks noChangeArrowheads="1"/>
          </p:cNvSpPr>
          <p:nvPr/>
        </p:nvSpPr>
        <p:spPr bwMode="auto">
          <a:xfrm>
            <a:off x="2501900" y="5638800"/>
            <a:ext cx="3733800" cy="1143000"/>
          </a:xfrm>
          <a:prstGeom prst="rect">
            <a:avLst/>
          </a:prstGeom>
          <a:noFill/>
          <a:ln>
            <a:noFill/>
          </a:ln>
          <a:effectLst/>
          <a:extLst>
            <a:ext uri="{909E8E84-426E-40DD-AFC4-6F175D3DCCD1}"/>
            <a:ext uri="{91240B29-F687-4F45-9708-019B960494DF}"/>
            <a:ext uri="{AF507438-7753-43E0-B8FC-AC1667EBCBE1}"/>
          </a:extLst>
        </p:spPr>
        <p:txBody>
          <a:bodyPr anchor="ctr">
            <a:prstTxWarp prst="textNoShape">
              <a:avLst/>
            </a:prstTxWarp>
          </a:bodyPr>
          <a:lstStyle/>
          <a:p>
            <a:pPr algn="ctr" eaLnBrk="1" hangingPunct="1">
              <a:defRPr/>
            </a:pPr>
            <a:r>
              <a:rPr lang="es-ES_tradnl" sz="1600" b="1" i="1">
                <a:solidFill>
                  <a:schemeClr val="tx1"/>
                </a:solidFill>
                <a:effectLst>
                  <a:outerShdw blurRad="38100" dist="38100" dir="2700000" algn="tl">
                    <a:srgbClr val="DDDDDD"/>
                  </a:outerShdw>
                </a:effectLst>
                <a:latin typeface="Verdana" pitchFamily="-112" charset="0"/>
              </a:rPr>
              <a:t>Le Rive di Bonato Gino</a:t>
            </a:r>
          </a:p>
          <a:p>
            <a:pPr algn="ctr" eaLnBrk="1" hangingPunct="1">
              <a:defRPr/>
            </a:pPr>
            <a:r>
              <a:rPr lang="es-ES_tradnl" sz="1200" i="1">
                <a:solidFill>
                  <a:schemeClr val="tx1"/>
                </a:solidFill>
                <a:effectLst>
                  <a:outerShdw blurRad="38100" dist="38100" dir="2700000" algn="tl">
                    <a:srgbClr val="DDDDDD"/>
                  </a:outerShdw>
                </a:effectLst>
                <a:latin typeface="Verdana" pitchFamily="-112" charset="0"/>
              </a:rPr>
              <a:t>Negrisia (Veneto) ITALIA</a:t>
            </a:r>
            <a:br>
              <a:rPr lang="es-ES_tradnl" sz="1200" i="1">
                <a:solidFill>
                  <a:schemeClr val="tx1"/>
                </a:solidFill>
                <a:effectLst>
                  <a:outerShdw blurRad="38100" dist="38100" dir="2700000" algn="tl">
                    <a:srgbClr val="DDDDDD"/>
                  </a:outerShdw>
                </a:effectLst>
                <a:latin typeface="Verdana" pitchFamily="-112" charset="0"/>
              </a:rPr>
            </a:br>
            <a:r>
              <a:rPr lang="es-ES_tradnl" sz="1600">
                <a:solidFill>
                  <a:schemeClr val="tx1"/>
                </a:solidFill>
                <a:latin typeface="Verdana" pitchFamily="-112" charset="0"/>
              </a:rPr>
              <a:t>n. 6 de 40.000 </a:t>
            </a:r>
          </a:p>
          <a:p>
            <a:pPr algn="ctr" eaLnBrk="1" hangingPunct="1">
              <a:defRPr/>
            </a:pPr>
            <a:r>
              <a:rPr lang="es-ES_tradnl" sz="1600">
                <a:solidFill>
                  <a:schemeClr val="tx1"/>
                </a:solidFill>
                <a:latin typeface="Verdana" pitchFamily="-112" charset="0"/>
              </a:rPr>
              <a:t>n. 2 de 15.000</a:t>
            </a:r>
            <a:endParaRPr lang="es-ES" sz="1600">
              <a:solidFill>
                <a:schemeClr val="tx1"/>
              </a:solidFill>
              <a:latin typeface="Verdana" pitchFamily="-112" charset="0"/>
            </a:endParaRPr>
          </a:p>
        </p:txBody>
      </p:sp>
      <p:pic>
        <p:nvPicPr>
          <p:cNvPr id="118788" name="Picture 4" descr="C:\Documents and Settings\All Users\Documenti\Ganimede Server\DOC\Varie\BONATO2.JPG"/>
          <p:cNvPicPr>
            <a:picLocks noChangeAspect="1" noChangeArrowheads="1"/>
          </p:cNvPicPr>
          <p:nvPr/>
        </p:nvPicPr>
        <p:blipFill>
          <a:blip r:embed="rId3"/>
          <a:srcRect/>
          <a:stretch>
            <a:fillRect/>
          </a:stretch>
        </p:blipFill>
        <p:spPr bwMode="auto">
          <a:xfrm>
            <a:off x="1244600" y="1122363"/>
            <a:ext cx="6248400" cy="4554537"/>
          </a:xfrm>
          <a:prstGeom prst="rect">
            <a:avLst/>
          </a:prstGeom>
          <a:noFill/>
          <a:ln w="19050">
            <a:solidFill>
              <a:schemeClr val="tx1"/>
            </a:solidFill>
            <a:miter lim="800000"/>
            <a:headEnd/>
            <a:tailEnd/>
          </a:ln>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0834" name="Text Box 2"/>
          <p:cNvSpPr txBox="1">
            <a:spLocks noChangeArrowheads="1"/>
          </p:cNvSpPr>
          <p:nvPr/>
        </p:nvSpPr>
        <p:spPr bwMode="auto">
          <a:xfrm>
            <a:off x="381000" y="6384925"/>
            <a:ext cx="457200" cy="244475"/>
          </a:xfrm>
          <a:prstGeom prst="rect">
            <a:avLst/>
          </a:prstGeom>
          <a:noFill/>
          <a:ln w="9525">
            <a:noFill/>
            <a:miter lim="800000"/>
            <a:headEnd/>
            <a:tailEnd/>
          </a:ln>
        </p:spPr>
        <p:txBody>
          <a:bodyPr>
            <a:prstTxWarp prst="textNoShape">
              <a:avLst/>
            </a:prstTxWarp>
            <a:spAutoFit/>
          </a:bodyPr>
          <a:lstStyle/>
          <a:p>
            <a:pPr>
              <a:spcBef>
                <a:spcPct val="50000"/>
              </a:spcBef>
            </a:pPr>
            <a:fld id="{23D4E25B-E1BD-C740-A5E9-27B27A429D2D}" type="slidenum">
              <a:rPr lang="it-IT" sz="1000" b="1">
                <a:solidFill>
                  <a:srgbClr val="80060D"/>
                </a:solidFill>
                <a:latin typeface="Verdana" pitchFamily="-112" charset="0"/>
              </a:rPr>
              <a:pPr>
                <a:spcBef>
                  <a:spcPct val="50000"/>
                </a:spcBef>
              </a:pPr>
              <a:t>53</a:t>
            </a:fld>
            <a:endParaRPr lang="it-IT" sz="1200" b="1">
              <a:solidFill>
                <a:srgbClr val="80060D"/>
              </a:solidFill>
              <a:latin typeface="Verdana" pitchFamily="-112" charset="0"/>
            </a:endParaRPr>
          </a:p>
        </p:txBody>
      </p:sp>
      <p:sp>
        <p:nvSpPr>
          <p:cNvPr id="157699" name="Rectangle 3"/>
          <p:cNvSpPr>
            <a:spLocks noChangeArrowheads="1"/>
          </p:cNvSpPr>
          <p:nvPr/>
        </p:nvSpPr>
        <p:spPr bwMode="auto">
          <a:xfrm>
            <a:off x="6019800" y="2819400"/>
            <a:ext cx="2971800" cy="1143000"/>
          </a:xfrm>
          <a:prstGeom prst="rect">
            <a:avLst/>
          </a:prstGeom>
          <a:noFill/>
          <a:ln>
            <a:noFill/>
          </a:ln>
          <a:effectLst/>
          <a:extLst>
            <a:ext uri="{909E8E84-426E-40DD-AFC4-6F175D3DCCD1}"/>
            <a:ext uri="{91240B29-F687-4F45-9708-019B960494DF}"/>
            <a:ext uri="{AF507438-7753-43E0-B8FC-AC1667EBCBE1}"/>
          </a:extLst>
        </p:spPr>
        <p:txBody>
          <a:bodyPr anchor="ctr">
            <a:prstTxWarp prst="textNoShape">
              <a:avLst/>
            </a:prstTxWarp>
          </a:bodyPr>
          <a:lstStyle/>
          <a:p>
            <a:pPr algn="ctr" eaLnBrk="1" hangingPunct="1">
              <a:defRPr/>
            </a:pPr>
            <a:r>
              <a:rPr lang="es-ES_tradnl" sz="1600" b="1" i="1">
                <a:solidFill>
                  <a:schemeClr val="tx1"/>
                </a:solidFill>
                <a:effectLst>
                  <a:outerShdw blurRad="38100" dist="38100" dir="2700000" algn="tl">
                    <a:srgbClr val="DDDDDD"/>
                  </a:outerShdw>
                </a:effectLst>
                <a:latin typeface="Verdana" pitchFamily="-112" charset="0"/>
              </a:rPr>
              <a:t>Agricola Mazzolada</a:t>
            </a:r>
          </a:p>
          <a:p>
            <a:pPr algn="ctr" eaLnBrk="1" hangingPunct="1">
              <a:defRPr/>
            </a:pPr>
            <a:r>
              <a:rPr lang="es-ES_tradnl" sz="1200" i="1">
                <a:solidFill>
                  <a:schemeClr val="tx1"/>
                </a:solidFill>
                <a:effectLst>
                  <a:outerShdw blurRad="38100" dist="38100" dir="2700000" algn="tl">
                    <a:srgbClr val="DDDDDD"/>
                  </a:outerShdw>
                </a:effectLst>
                <a:latin typeface="Verdana" pitchFamily="-112" charset="0"/>
              </a:rPr>
              <a:t>Lison di Portogruaro (Veneto) ITALIA</a:t>
            </a:r>
            <a:br>
              <a:rPr lang="es-ES_tradnl" sz="1200" i="1">
                <a:solidFill>
                  <a:schemeClr val="tx1"/>
                </a:solidFill>
                <a:effectLst>
                  <a:outerShdw blurRad="38100" dist="38100" dir="2700000" algn="tl">
                    <a:srgbClr val="DDDDDD"/>
                  </a:outerShdw>
                </a:effectLst>
                <a:latin typeface="Verdana" pitchFamily="-112" charset="0"/>
              </a:rPr>
            </a:br>
            <a:r>
              <a:rPr lang="es-ES_tradnl" sz="1600">
                <a:solidFill>
                  <a:schemeClr val="tx1"/>
                </a:solidFill>
                <a:latin typeface="Verdana" pitchFamily="-112" charset="0"/>
              </a:rPr>
              <a:t>n.8 de 26.000 </a:t>
            </a:r>
            <a:endParaRPr lang="es-ES" sz="1600">
              <a:solidFill>
                <a:schemeClr val="tx1"/>
              </a:solidFill>
              <a:latin typeface="Verdana" pitchFamily="-112" charset="0"/>
            </a:endParaRPr>
          </a:p>
        </p:txBody>
      </p:sp>
      <p:pic>
        <p:nvPicPr>
          <p:cNvPr id="120836" name="Picture 4" descr="C:\Documenti\PHOTO\Altro\buttamazzol..JPG"/>
          <p:cNvPicPr>
            <a:picLocks noChangeAspect="1" noChangeArrowheads="1"/>
          </p:cNvPicPr>
          <p:nvPr/>
        </p:nvPicPr>
        <p:blipFill>
          <a:blip r:embed="rId3"/>
          <a:srcRect/>
          <a:stretch>
            <a:fillRect/>
          </a:stretch>
        </p:blipFill>
        <p:spPr bwMode="auto">
          <a:xfrm>
            <a:off x="1066800" y="484188"/>
            <a:ext cx="4621213" cy="5916612"/>
          </a:xfrm>
          <a:prstGeom prst="rect">
            <a:avLst/>
          </a:prstGeom>
          <a:noFill/>
          <a:ln w="19050">
            <a:solidFill>
              <a:schemeClr val="tx1"/>
            </a:solidFill>
            <a:miter lim="800000"/>
            <a:headEnd/>
            <a:tailEnd/>
          </a:ln>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2882" name="Text Box 2"/>
          <p:cNvSpPr txBox="1">
            <a:spLocks noChangeArrowheads="1"/>
          </p:cNvSpPr>
          <p:nvPr/>
        </p:nvSpPr>
        <p:spPr bwMode="auto">
          <a:xfrm>
            <a:off x="381000" y="6384925"/>
            <a:ext cx="457200" cy="244475"/>
          </a:xfrm>
          <a:prstGeom prst="rect">
            <a:avLst/>
          </a:prstGeom>
          <a:noFill/>
          <a:ln w="9525">
            <a:noFill/>
            <a:miter lim="800000"/>
            <a:headEnd/>
            <a:tailEnd/>
          </a:ln>
        </p:spPr>
        <p:txBody>
          <a:bodyPr>
            <a:prstTxWarp prst="textNoShape">
              <a:avLst/>
            </a:prstTxWarp>
            <a:spAutoFit/>
          </a:bodyPr>
          <a:lstStyle/>
          <a:p>
            <a:pPr>
              <a:spcBef>
                <a:spcPct val="50000"/>
              </a:spcBef>
            </a:pPr>
            <a:fld id="{E5FF2E0C-897E-EA40-B881-B24DFBDE982D}" type="slidenum">
              <a:rPr lang="it-IT" sz="1000" b="1">
                <a:solidFill>
                  <a:srgbClr val="80060D"/>
                </a:solidFill>
                <a:latin typeface="Verdana" pitchFamily="-112" charset="0"/>
              </a:rPr>
              <a:pPr>
                <a:spcBef>
                  <a:spcPct val="50000"/>
                </a:spcBef>
              </a:pPr>
              <a:t>54</a:t>
            </a:fld>
            <a:endParaRPr lang="it-IT" sz="1200" b="1">
              <a:solidFill>
                <a:srgbClr val="80060D"/>
              </a:solidFill>
              <a:latin typeface="Verdana" pitchFamily="-112" charset="0"/>
            </a:endParaRPr>
          </a:p>
        </p:txBody>
      </p:sp>
      <p:sp>
        <p:nvSpPr>
          <p:cNvPr id="159747" name="Rectangle 3"/>
          <p:cNvSpPr>
            <a:spLocks noChangeArrowheads="1"/>
          </p:cNvSpPr>
          <p:nvPr/>
        </p:nvSpPr>
        <p:spPr bwMode="auto">
          <a:xfrm>
            <a:off x="6019800" y="2819400"/>
            <a:ext cx="2971800" cy="1143000"/>
          </a:xfrm>
          <a:prstGeom prst="rect">
            <a:avLst/>
          </a:prstGeom>
          <a:noFill/>
          <a:ln>
            <a:noFill/>
          </a:ln>
          <a:effectLst/>
          <a:extLst>
            <a:ext uri="{909E8E84-426E-40DD-AFC4-6F175D3DCCD1}"/>
            <a:ext uri="{91240B29-F687-4F45-9708-019B960494DF}"/>
            <a:ext uri="{AF507438-7753-43E0-B8FC-AC1667EBCBE1}"/>
          </a:extLst>
        </p:spPr>
        <p:txBody>
          <a:bodyPr anchor="ctr">
            <a:prstTxWarp prst="textNoShape">
              <a:avLst/>
            </a:prstTxWarp>
          </a:bodyPr>
          <a:lstStyle/>
          <a:p>
            <a:pPr algn="ctr" eaLnBrk="1" hangingPunct="1">
              <a:defRPr/>
            </a:pPr>
            <a:r>
              <a:rPr lang="es-ES_tradnl" sz="1600" b="1" i="1">
                <a:solidFill>
                  <a:schemeClr val="tx1"/>
                </a:solidFill>
                <a:effectLst>
                  <a:outerShdw blurRad="38100" dist="38100" dir="2700000" algn="tl">
                    <a:srgbClr val="DDDDDD"/>
                  </a:outerShdw>
                </a:effectLst>
                <a:latin typeface="Verdana" pitchFamily="-112" charset="0"/>
              </a:rPr>
              <a:t>Tommasi Viticoltori</a:t>
            </a:r>
          </a:p>
          <a:p>
            <a:pPr algn="ctr" eaLnBrk="1" hangingPunct="1">
              <a:defRPr/>
            </a:pPr>
            <a:r>
              <a:rPr lang="es-ES_tradnl" sz="1200" i="1">
                <a:solidFill>
                  <a:schemeClr val="tx1"/>
                </a:solidFill>
                <a:effectLst>
                  <a:outerShdw blurRad="38100" dist="38100" dir="2700000" algn="tl">
                    <a:srgbClr val="DDDDDD"/>
                  </a:outerShdw>
                </a:effectLst>
                <a:latin typeface="Verdana" pitchFamily="-112" charset="0"/>
              </a:rPr>
              <a:t>Pedemonte di Valpolicella (Veneto) ITALIA</a:t>
            </a:r>
          </a:p>
          <a:p>
            <a:pPr algn="ctr" eaLnBrk="1" hangingPunct="1">
              <a:defRPr/>
            </a:pPr>
            <a:r>
              <a:rPr lang="es-ES_tradnl" sz="1200" i="1">
                <a:solidFill>
                  <a:schemeClr val="tx1"/>
                </a:solidFill>
                <a:effectLst>
                  <a:outerShdw blurRad="38100" dist="38100" dir="2700000" algn="tl">
                    <a:srgbClr val="DDDDDD"/>
                  </a:outerShdw>
                </a:effectLst>
                <a:latin typeface="Verdana" pitchFamily="-112" charset="0"/>
              </a:rPr>
              <a:t/>
            </a:r>
            <a:br>
              <a:rPr lang="es-ES_tradnl" sz="1200" i="1">
                <a:solidFill>
                  <a:schemeClr val="tx1"/>
                </a:solidFill>
                <a:effectLst>
                  <a:outerShdw blurRad="38100" dist="38100" dir="2700000" algn="tl">
                    <a:srgbClr val="DDDDDD"/>
                  </a:outerShdw>
                </a:effectLst>
                <a:latin typeface="Verdana" pitchFamily="-112" charset="0"/>
              </a:rPr>
            </a:br>
            <a:r>
              <a:rPr lang="es-ES_tradnl" sz="1600">
                <a:solidFill>
                  <a:schemeClr val="tx1"/>
                </a:solidFill>
                <a:latin typeface="Verdana" pitchFamily="-112" charset="0"/>
              </a:rPr>
              <a:t>n.8 de 40.000 lt.</a:t>
            </a:r>
          </a:p>
          <a:p>
            <a:pPr algn="ctr" eaLnBrk="1" hangingPunct="1">
              <a:defRPr/>
            </a:pPr>
            <a:endParaRPr lang="es-ES" sz="1600">
              <a:solidFill>
                <a:schemeClr val="tx1"/>
              </a:solidFill>
              <a:latin typeface="Verdana" pitchFamily="-112" charset="0"/>
            </a:endParaRPr>
          </a:p>
        </p:txBody>
      </p:sp>
      <p:pic>
        <p:nvPicPr>
          <p:cNvPr id="122884" name="Picture 4" descr="C:\Documenti\PHOTO\Altro\Pwp\Tommasi.JPG"/>
          <p:cNvPicPr>
            <a:picLocks noChangeAspect="1" noChangeArrowheads="1"/>
          </p:cNvPicPr>
          <p:nvPr/>
        </p:nvPicPr>
        <p:blipFill>
          <a:blip r:embed="rId3"/>
          <a:srcRect/>
          <a:stretch>
            <a:fillRect/>
          </a:stretch>
        </p:blipFill>
        <p:spPr bwMode="auto">
          <a:xfrm>
            <a:off x="1439863" y="304800"/>
            <a:ext cx="3970337" cy="6248400"/>
          </a:xfrm>
          <a:prstGeom prst="rect">
            <a:avLst/>
          </a:prstGeom>
          <a:noFill/>
          <a:ln w="19050">
            <a:solidFill>
              <a:schemeClr val="tx1"/>
            </a:solidFill>
            <a:miter lim="800000"/>
            <a:headEnd/>
            <a:tailEnd/>
          </a:ln>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4930" name="Text Box 2"/>
          <p:cNvSpPr txBox="1">
            <a:spLocks noChangeArrowheads="1"/>
          </p:cNvSpPr>
          <p:nvPr/>
        </p:nvSpPr>
        <p:spPr bwMode="auto">
          <a:xfrm>
            <a:off x="381000" y="6384925"/>
            <a:ext cx="457200" cy="244475"/>
          </a:xfrm>
          <a:prstGeom prst="rect">
            <a:avLst/>
          </a:prstGeom>
          <a:noFill/>
          <a:ln w="9525">
            <a:noFill/>
            <a:miter lim="800000"/>
            <a:headEnd/>
            <a:tailEnd/>
          </a:ln>
        </p:spPr>
        <p:txBody>
          <a:bodyPr>
            <a:prstTxWarp prst="textNoShape">
              <a:avLst/>
            </a:prstTxWarp>
            <a:spAutoFit/>
          </a:bodyPr>
          <a:lstStyle/>
          <a:p>
            <a:pPr>
              <a:spcBef>
                <a:spcPct val="50000"/>
              </a:spcBef>
            </a:pPr>
            <a:fld id="{7EE2BFD0-AF05-7541-A8F5-3A3C78E89C34}" type="slidenum">
              <a:rPr lang="it-IT" sz="1000" b="1">
                <a:solidFill>
                  <a:srgbClr val="80060D"/>
                </a:solidFill>
                <a:latin typeface="Verdana" pitchFamily="-112" charset="0"/>
              </a:rPr>
              <a:pPr>
                <a:spcBef>
                  <a:spcPct val="50000"/>
                </a:spcBef>
              </a:pPr>
              <a:t>55</a:t>
            </a:fld>
            <a:endParaRPr lang="it-IT" sz="1200" b="1">
              <a:solidFill>
                <a:srgbClr val="80060D"/>
              </a:solidFill>
              <a:latin typeface="Verdana" pitchFamily="-112" charset="0"/>
            </a:endParaRPr>
          </a:p>
        </p:txBody>
      </p:sp>
      <p:sp>
        <p:nvSpPr>
          <p:cNvPr id="163843" name="Rectangle 3"/>
          <p:cNvSpPr>
            <a:spLocks noChangeArrowheads="1"/>
          </p:cNvSpPr>
          <p:nvPr/>
        </p:nvSpPr>
        <p:spPr bwMode="auto">
          <a:xfrm>
            <a:off x="2438400" y="5867400"/>
            <a:ext cx="3505200" cy="838200"/>
          </a:xfrm>
          <a:prstGeom prst="rect">
            <a:avLst/>
          </a:prstGeom>
          <a:noFill/>
          <a:ln>
            <a:noFill/>
          </a:ln>
          <a:effectLst/>
          <a:extLst>
            <a:ext uri="{909E8E84-426E-40DD-AFC4-6F175D3DCCD1}"/>
            <a:ext uri="{91240B29-F687-4F45-9708-019B960494DF}"/>
            <a:ext uri="{AF507438-7753-43E0-B8FC-AC1667EBCBE1}"/>
          </a:extLst>
        </p:spPr>
        <p:txBody>
          <a:bodyPr anchor="ctr">
            <a:prstTxWarp prst="textNoShape">
              <a:avLst/>
            </a:prstTxWarp>
          </a:bodyPr>
          <a:lstStyle/>
          <a:p>
            <a:pPr algn="ctr" eaLnBrk="1" hangingPunct="1">
              <a:defRPr/>
            </a:pPr>
            <a:r>
              <a:rPr lang="es-ES_tradnl" sz="1600" b="1" i="1">
                <a:solidFill>
                  <a:schemeClr val="tx1"/>
                </a:solidFill>
                <a:effectLst>
                  <a:outerShdw blurRad="38100" dist="38100" dir="2700000" algn="tl">
                    <a:srgbClr val="DDDDDD"/>
                  </a:outerShdw>
                </a:effectLst>
                <a:latin typeface="Verdana" pitchFamily="-112" charset="0"/>
              </a:rPr>
              <a:t>Fattoria dei Barbi </a:t>
            </a:r>
          </a:p>
          <a:p>
            <a:pPr algn="ctr" eaLnBrk="1" hangingPunct="1">
              <a:defRPr/>
            </a:pPr>
            <a:r>
              <a:rPr lang="es-ES_tradnl" sz="1600" b="1" i="1">
                <a:solidFill>
                  <a:schemeClr val="tx1"/>
                </a:solidFill>
                <a:effectLst>
                  <a:outerShdw blurRad="38100" dist="38100" dir="2700000" algn="tl">
                    <a:srgbClr val="DDDDDD"/>
                  </a:outerShdw>
                </a:effectLst>
                <a:latin typeface="Verdana" pitchFamily="-112" charset="0"/>
              </a:rPr>
              <a:t>di Stefano Cinelli Colombini</a:t>
            </a:r>
          </a:p>
          <a:p>
            <a:pPr algn="ctr" eaLnBrk="1" hangingPunct="1">
              <a:defRPr/>
            </a:pPr>
            <a:r>
              <a:rPr lang="es-ES_tradnl" sz="1200" i="1">
                <a:solidFill>
                  <a:schemeClr val="tx1"/>
                </a:solidFill>
                <a:effectLst>
                  <a:outerShdw blurRad="38100" dist="38100" dir="2700000" algn="tl">
                    <a:srgbClr val="DDDDDD"/>
                  </a:outerShdw>
                </a:effectLst>
                <a:latin typeface="Verdana" pitchFamily="-112" charset="0"/>
              </a:rPr>
              <a:t> </a:t>
            </a:r>
            <a:r>
              <a:rPr lang="es-ES_tradnl" sz="1400" b="1">
                <a:solidFill>
                  <a:schemeClr val="tx1"/>
                </a:solidFill>
                <a:effectLst>
                  <a:outerShdw blurRad="38100" dist="38100" dir="2700000" algn="tl">
                    <a:srgbClr val="DDDDDD"/>
                  </a:outerShdw>
                </a:effectLst>
                <a:latin typeface="Verdana" pitchFamily="-112" charset="0"/>
              </a:rPr>
              <a:t>Montalcino (Toscana) ITALIA</a:t>
            </a:r>
            <a:endParaRPr lang="es-ES_tradnl" sz="1600">
              <a:solidFill>
                <a:schemeClr val="tx1"/>
              </a:solidFill>
              <a:latin typeface="Verdana" pitchFamily="-112" charset="0"/>
            </a:endParaRPr>
          </a:p>
          <a:p>
            <a:pPr algn="ctr" eaLnBrk="1" hangingPunct="1">
              <a:defRPr/>
            </a:pPr>
            <a:r>
              <a:rPr lang="es-ES_tradnl" sz="1600">
                <a:solidFill>
                  <a:schemeClr val="tx1"/>
                </a:solidFill>
                <a:latin typeface="Verdana" pitchFamily="-112" charset="0"/>
              </a:rPr>
              <a:t>n.9 de 26.000 litros</a:t>
            </a:r>
          </a:p>
          <a:p>
            <a:pPr algn="ctr" eaLnBrk="1" hangingPunct="1">
              <a:defRPr/>
            </a:pPr>
            <a:endParaRPr lang="es-ES" sz="1600">
              <a:solidFill>
                <a:schemeClr val="tx1"/>
              </a:solidFill>
              <a:latin typeface="Verdana" pitchFamily="-112" charset="0"/>
            </a:endParaRPr>
          </a:p>
        </p:txBody>
      </p:sp>
      <p:pic>
        <p:nvPicPr>
          <p:cNvPr id="124932" name="Picture 7" descr="C:\Documents and Settings\Utente\Desktop\EVENTO RIOJA 2007\IMG_0140.JPG"/>
          <p:cNvPicPr>
            <a:picLocks noChangeAspect="1" noChangeArrowheads="1"/>
          </p:cNvPicPr>
          <p:nvPr/>
        </p:nvPicPr>
        <p:blipFill>
          <a:blip r:embed="rId3"/>
          <a:srcRect/>
          <a:stretch>
            <a:fillRect/>
          </a:stretch>
        </p:blipFill>
        <p:spPr bwMode="auto">
          <a:xfrm>
            <a:off x="1752600" y="1371600"/>
            <a:ext cx="5649913" cy="42386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6978" name="Text Box 2"/>
          <p:cNvSpPr txBox="1">
            <a:spLocks noChangeArrowheads="1"/>
          </p:cNvSpPr>
          <p:nvPr/>
        </p:nvSpPr>
        <p:spPr bwMode="auto">
          <a:xfrm>
            <a:off x="381000" y="6384925"/>
            <a:ext cx="457200" cy="244475"/>
          </a:xfrm>
          <a:prstGeom prst="rect">
            <a:avLst/>
          </a:prstGeom>
          <a:noFill/>
          <a:ln w="9525">
            <a:noFill/>
            <a:miter lim="800000"/>
            <a:headEnd/>
            <a:tailEnd/>
          </a:ln>
        </p:spPr>
        <p:txBody>
          <a:bodyPr>
            <a:prstTxWarp prst="textNoShape">
              <a:avLst/>
            </a:prstTxWarp>
            <a:spAutoFit/>
          </a:bodyPr>
          <a:lstStyle/>
          <a:p>
            <a:pPr>
              <a:spcBef>
                <a:spcPct val="50000"/>
              </a:spcBef>
            </a:pPr>
            <a:fld id="{45371891-4CB0-7B4F-9112-7F2DCBFFBBF7}" type="slidenum">
              <a:rPr lang="it-IT" sz="1000" b="1">
                <a:solidFill>
                  <a:srgbClr val="80060D"/>
                </a:solidFill>
                <a:latin typeface="Verdana" pitchFamily="-112" charset="0"/>
              </a:rPr>
              <a:pPr>
                <a:spcBef>
                  <a:spcPct val="50000"/>
                </a:spcBef>
              </a:pPr>
              <a:t>56</a:t>
            </a:fld>
            <a:endParaRPr lang="it-IT" sz="1200" b="1">
              <a:solidFill>
                <a:srgbClr val="80060D"/>
              </a:solidFill>
              <a:latin typeface="Verdana" pitchFamily="-112" charset="0"/>
            </a:endParaRPr>
          </a:p>
        </p:txBody>
      </p:sp>
      <p:pic>
        <p:nvPicPr>
          <p:cNvPr id="126979" name="Picture 3" descr="C:\Documenti\PHOTO\Altro\buttamarghnew.JPG"/>
          <p:cNvPicPr>
            <a:picLocks noChangeAspect="1" noChangeArrowheads="1"/>
          </p:cNvPicPr>
          <p:nvPr/>
        </p:nvPicPr>
        <p:blipFill>
          <a:blip r:embed="rId3"/>
          <a:srcRect/>
          <a:stretch>
            <a:fillRect/>
          </a:stretch>
        </p:blipFill>
        <p:spPr bwMode="auto">
          <a:xfrm>
            <a:off x="628650" y="1066800"/>
            <a:ext cx="4738688" cy="5181600"/>
          </a:xfrm>
          <a:prstGeom prst="rect">
            <a:avLst/>
          </a:prstGeom>
          <a:noFill/>
          <a:ln w="19050">
            <a:solidFill>
              <a:schemeClr val="tx1"/>
            </a:solidFill>
            <a:miter lim="800000"/>
            <a:headEnd/>
            <a:tailEnd/>
          </a:ln>
        </p:spPr>
      </p:pic>
      <p:sp>
        <p:nvSpPr>
          <p:cNvPr id="165892" name="Rectangle 4"/>
          <p:cNvSpPr>
            <a:spLocks noChangeArrowheads="1"/>
          </p:cNvSpPr>
          <p:nvPr/>
        </p:nvSpPr>
        <p:spPr bwMode="auto">
          <a:xfrm>
            <a:off x="5257800" y="2862263"/>
            <a:ext cx="3733800" cy="1143000"/>
          </a:xfrm>
          <a:prstGeom prst="rect">
            <a:avLst/>
          </a:prstGeom>
          <a:noFill/>
          <a:ln>
            <a:noFill/>
          </a:ln>
          <a:effectLst/>
          <a:extLst>
            <a:ext uri="{909E8E84-426E-40DD-AFC4-6F175D3DCCD1}"/>
            <a:ext uri="{91240B29-F687-4F45-9708-019B960494DF}"/>
            <a:ext uri="{AF507438-7753-43E0-B8FC-AC1667EBCBE1}"/>
          </a:extLst>
        </p:spPr>
        <p:txBody>
          <a:bodyPr anchor="ctr">
            <a:prstTxWarp prst="textNoShape">
              <a:avLst/>
            </a:prstTxWarp>
          </a:bodyPr>
          <a:lstStyle/>
          <a:p>
            <a:pPr algn="ctr" eaLnBrk="1" hangingPunct="1">
              <a:defRPr/>
            </a:pPr>
            <a:r>
              <a:rPr lang="es-ES_tradnl" sz="1600" b="1" i="1">
                <a:solidFill>
                  <a:schemeClr val="tx1"/>
                </a:solidFill>
                <a:effectLst>
                  <a:outerShdw blurRad="38100" dist="38100" dir="2700000" algn="tl">
                    <a:srgbClr val="DDDDDD"/>
                  </a:outerShdw>
                </a:effectLst>
                <a:latin typeface="Verdana" pitchFamily="-112" charset="0"/>
              </a:rPr>
              <a:t>Santa Margherita S.p.A.</a:t>
            </a:r>
          </a:p>
          <a:p>
            <a:pPr algn="ctr" eaLnBrk="1" hangingPunct="1">
              <a:defRPr/>
            </a:pPr>
            <a:r>
              <a:rPr lang="es-ES_tradnl" sz="1200" i="1">
                <a:solidFill>
                  <a:schemeClr val="tx1"/>
                </a:solidFill>
                <a:effectLst>
                  <a:outerShdw blurRad="38100" dist="38100" dir="2700000" algn="tl">
                    <a:srgbClr val="DDDDDD"/>
                  </a:outerShdw>
                </a:effectLst>
                <a:latin typeface="Verdana" pitchFamily="-112" charset="0"/>
              </a:rPr>
              <a:t> Fossalta di Portogruaro (Veneto) </a:t>
            </a:r>
          </a:p>
          <a:p>
            <a:pPr algn="ctr" eaLnBrk="1" hangingPunct="1">
              <a:defRPr/>
            </a:pPr>
            <a:r>
              <a:rPr lang="es-ES_tradnl" sz="1200" i="1">
                <a:solidFill>
                  <a:schemeClr val="tx1"/>
                </a:solidFill>
                <a:effectLst>
                  <a:outerShdw blurRad="38100" dist="38100" dir="2700000" algn="tl">
                    <a:srgbClr val="DDDDDD"/>
                  </a:outerShdw>
                </a:effectLst>
                <a:latin typeface="Verdana" pitchFamily="-112" charset="0"/>
              </a:rPr>
              <a:t>ITALIA</a:t>
            </a:r>
          </a:p>
          <a:p>
            <a:pPr algn="ctr" eaLnBrk="1" hangingPunct="1">
              <a:defRPr/>
            </a:pPr>
            <a:endParaRPr lang="es-ES_tradnl" sz="1200" i="1">
              <a:solidFill>
                <a:schemeClr val="tx1"/>
              </a:solidFill>
              <a:effectLst>
                <a:outerShdw blurRad="38100" dist="38100" dir="2700000" algn="tl">
                  <a:srgbClr val="DDDDDD"/>
                </a:outerShdw>
              </a:effectLst>
              <a:latin typeface="Verdana" pitchFamily="-112" charset="0"/>
            </a:endParaRPr>
          </a:p>
          <a:p>
            <a:pPr algn="ctr" eaLnBrk="1" hangingPunct="1">
              <a:defRPr/>
            </a:pPr>
            <a:r>
              <a:rPr lang="es-ES_tradnl" sz="1200" i="1">
                <a:solidFill>
                  <a:schemeClr val="tx1"/>
                </a:solidFill>
                <a:effectLst>
                  <a:outerShdw blurRad="38100" dist="38100" dir="2700000" algn="tl">
                    <a:srgbClr val="DDDDDD"/>
                  </a:outerShdw>
                </a:effectLst>
                <a:latin typeface="Verdana" pitchFamily="-112" charset="0"/>
              </a:rPr>
              <a:t/>
            </a:r>
            <a:br>
              <a:rPr lang="es-ES_tradnl" sz="1200" i="1">
                <a:solidFill>
                  <a:schemeClr val="tx1"/>
                </a:solidFill>
                <a:effectLst>
                  <a:outerShdw blurRad="38100" dist="38100" dir="2700000" algn="tl">
                    <a:srgbClr val="DDDDDD"/>
                  </a:outerShdw>
                </a:effectLst>
                <a:latin typeface="Verdana" pitchFamily="-112" charset="0"/>
              </a:rPr>
            </a:br>
            <a:r>
              <a:rPr lang="es-ES_tradnl" sz="1600">
                <a:solidFill>
                  <a:schemeClr val="tx1"/>
                </a:solidFill>
                <a:latin typeface="Verdana" pitchFamily="-112" charset="0"/>
              </a:rPr>
              <a:t>n.2 de 16.000</a:t>
            </a:r>
          </a:p>
          <a:p>
            <a:pPr algn="ctr" eaLnBrk="1" hangingPunct="1">
              <a:defRPr/>
            </a:pPr>
            <a:r>
              <a:rPr lang="es-ES_tradnl" sz="1600">
                <a:solidFill>
                  <a:schemeClr val="tx1"/>
                </a:solidFill>
                <a:latin typeface="Verdana" pitchFamily="-112" charset="0"/>
              </a:rPr>
              <a:t>n.5 de 25.000</a:t>
            </a:r>
          </a:p>
          <a:p>
            <a:pPr algn="ctr" eaLnBrk="1" hangingPunct="1">
              <a:defRPr/>
            </a:pPr>
            <a:r>
              <a:rPr lang="es-ES_tradnl" sz="1600">
                <a:solidFill>
                  <a:schemeClr val="tx1"/>
                </a:solidFill>
                <a:latin typeface="Verdana" pitchFamily="-112" charset="0"/>
              </a:rPr>
              <a:t>n.3 de 35.000</a:t>
            </a:r>
          </a:p>
          <a:p>
            <a:pPr algn="ctr" eaLnBrk="1" hangingPunct="1">
              <a:defRPr/>
            </a:pPr>
            <a:r>
              <a:rPr lang="es-ES_tradnl" sz="1600">
                <a:solidFill>
                  <a:schemeClr val="tx1"/>
                </a:solidFill>
                <a:latin typeface="Verdana" pitchFamily="-112" charset="0"/>
              </a:rPr>
              <a:t>n.4 de 90.000</a:t>
            </a:r>
          </a:p>
          <a:p>
            <a:pPr algn="ctr" eaLnBrk="1" hangingPunct="1">
              <a:defRPr/>
            </a:pPr>
            <a:endParaRPr lang="es-ES_tradnl" sz="1600">
              <a:solidFill>
                <a:schemeClr val="tx1"/>
              </a:solidFill>
              <a:latin typeface="Verdana" pitchFamily="-112" charset="0"/>
            </a:endParaRPr>
          </a:p>
          <a:p>
            <a:pPr algn="ctr" eaLnBrk="1" hangingPunct="1">
              <a:defRPr/>
            </a:pPr>
            <a:endParaRPr lang="es-ES" sz="1600">
              <a:solidFill>
                <a:schemeClr val="tx1"/>
              </a:solidFill>
              <a:latin typeface="Verdana" pitchFamily="-112" charset="0"/>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pic>
        <p:nvPicPr>
          <p:cNvPr id="129026" name="Picture 2" descr="\\Server\ganimede server\FOTO\ANSELMA BAROLO\IMG_5620 MOD.jpg"/>
          <p:cNvPicPr>
            <a:picLocks noChangeAspect="1" noChangeArrowheads="1"/>
          </p:cNvPicPr>
          <p:nvPr/>
        </p:nvPicPr>
        <p:blipFill>
          <a:blip r:embed="rId2"/>
          <a:srcRect/>
          <a:stretch>
            <a:fillRect/>
          </a:stretch>
        </p:blipFill>
        <p:spPr bwMode="auto">
          <a:xfrm>
            <a:off x="1600200" y="1219200"/>
            <a:ext cx="5257800" cy="4481513"/>
          </a:xfrm>
          <a:prstGeom prst="rect">
            <a:avLst/>
          </a:prstGeom>
          <a:noFill/>
          <a:ln w="15875">
            <a:solidFill>
              <a:srgbClr val="000000"/>
            </a:solidFill>
            <a:miter lim="800000"/>
            <a:headEnd/>
            <a:tailEnd/>
          </a:ln>
        </p:spPr>
      </p:pic>
      <p:sp>
        <p:nvSpPr>
          <p:cNvPr id="179203" name="Rectangle 3"/>
          <p:cNvSpPr>
            <a:spLocks noChangeArrowheads="1"/>
          </p:cNvSpPr>
          <p:nvPr/>
        </p:nvSpPr>
        <p:spPr bwMode="auto">
          <a:xfrm>
            <a:off x="2133600" y="5715000"/>
            <a:ext cx="2971800" cy="990600"/>
          </a:xfrm>
          <a:prstGeom prst="rect">
            <a:avLst/>
          </a:prstGeom>
          <a:noFill/>
          <a:ln>
            <a:noFill/>
          </a:ln>
          <a:extLst>
            <a:ext uri="{909E8E84-426E-40DD-AFC4-6F175D3DCCD1}"/>
            <a:ext uri="{91240B29-F687-4F45-9708-019B960494DF}"/>
          </a:extLst>
        </p:spPr>
        <p:txBody>
          <a:bodyPr anchor="ctr">
            <a:prstTxWarp prst="textNoShape">
              <a:avLst/>
            </a:prstTxWarp>
          </a:bodyPr>
          <a:lstStyle/>
          <a:p>
            <a:pPr algn="ctr">
              <a:defRPr/>
            </a:pPr>
            <a:r>
              <a:rPr lang="it-IT" sz="1400" b="1" i="1">
                <a:effectLst>
                  <a:outerShdw blurRad="38100" dist="38100" dir="2700000" algn="tl">
                    <a:srgbClr val="DDDDDD"/>
                  </a:outerShdw>
                </a:effectLst>
                <a:latin typeface="Verdana" pitchFamily="-112" charset="0"/>
              </a:rPr>
              <a:t>Famiglia Anselma</a:t>
            </a:r>
          </a:p>
          <a:p>
            <a:pPr algn="ctr">
              <a:defRPr/>
            </a:pPr>
            <a:r>
              <a:rPr lang="it-IT" sz="1400" b="1">
                <a:effectLst>
                  <a:outerShdw blurRad="38100" dist="38100" dir="2700000" algn="tl">
                    <a:srgbClr val="DDDDDD"/>
                  </a:outerShdw>
                </a:effectLst>
                <a:latin typeface="Verdana" pitchFamily="-112" charset="0"/>
              </a:rPr>
              <a:t>Barolo</a:t>
            </a:r>
            <a:r>
              <a:rPr lang="it-IT" sz="1200" i="1">
                <a:effectLst>
                  <a:outerShdw blurRad="38100" dist="38100" dir="2700000" algn="tl">
                    <a:srgbClr val="DDDDDD"/>
                  </a:outerShdw>
                </a:effectLst>
                <a:latin typeface="Verdana" pitchFamily="-112" charset="0"/>
              </a:rPr>
              <a:t> (Piemonte) – ITALIA</a:t>
            </a:r>
          </a:p>
          <a:p>
            <a:pPr algn="ctr">
              <a:defRPr/>
            </a:pPr>
            <a:endParaRPr lang="it-IT" sz="1200">
              <a:effectLst>
                <a:outerShdw blurRad="38100" dist="38100" dir="2700000" algn="tl">
                  <a:srgbClr val="DDDDDD"/>
                </a:outerShdw>
              </a:effectLst>
              <a:latin typeface="Verdana" pitchFamily="-112" charset="0"/>
            </a:endParaRPr>
          </a:p>
        </p:txBody>
      </p:sp>
      <p:sp>
        <p:nvSpPr>
          <p:cNvPr id="129028" name="Text Box 4"/>
          <p:cNvSpPr txBox="1">
            <a:spLocks noChangeArrowheads="1"/>
          </p:cNvSpPr>
          <p:nvPr/>
        </p:nvSpPr>
        <p:spPr bwMode="auto">
          <a:xfrm>
            <a:off x="1981200" y="533400"/>
            <a:ext cx="3200400" cy="396875"/>
          </a:xfrm>
          <a:prstGeom prst="rect">
            <a:avLst/>
          </a:prstGeom>
          <a:noFill/>
          <a:ln w="9525">
            <a:noFill/>
            <a:miter lim="800000"/>
            <a:headEnd/>
            <a:tailEnd/>
          </a:ln>
        </p:spPr>
        <p:txBody>
          <a:bodyPr lIns="90000" tIns="46800" rIns="90000" bIns="46800">
            <a:prstTxWarp prst="textNoShape">
              <a:avLst/>
            </a:prstTxWarp>
            <a:spAutoFit/>
          </a:bodyPr>
          <a:lstStyle/>
          <a:p>
            <a:pPr algn="ctr" eaLnBrk="1" hangingPunct="1">
              <a:spcBef>
                <a:spcPct val="50000"/>
              </a:spcBef>
            </a:pPr>
            <a:r>
              <a:rPr lang="it-IT" sz="2000" b="1" i="1">
                <a:latin typeface="Verdana" pitchFamily="-112" charset="0"/>
                <a:ea typeface="Arial" pitchFamily="-112" charset="0"/>
                <a:cs typeface="Arial" pitchFamily="-112" charset="0"/>
              </a:rPr>
              <a:t>Fondo INCLINATO</a:t>
            </a: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130050" name="Text Box 2"/>
          <p:cNvSpPr txBox="1">
            <a:spLocks noChangeArrowheads="1"/>
          </p:cNvSpPr>
          <p:nvPr/>
        </p:nvSpPr>
        <p:spPr bwMode="auto">
          <a:xfrm>
            <a:off x="1828800" y="150813"/>
            <a:ext cx="3962400" cy="915987"/>
          </a:xfrm>
          <a:prstGeom prst="rect">
            <a:avLst/>
          </a:prstGeom>
          <a:noFill/>
          <a:ln w="9525">
            <a:noFill/>
            <a:miter lim="800000"/>
            <a:headEnd/>
            <a:tailEnd/>
          </a:ln>
        </p:spPr>
        <p:txBody>
          <a:bodyPr lIns="90000" tIns="46800" rIns="90000" bIns="46800">
            <a:prstTxWarp prst="textNoShape">
              <a:avLst/>
            </a:prstTxWarp>
            <a:spAutoFit/>
          </a:bodyPr>
          <a:lstStyle/>
          <a:p>
            <a:pPr algn="ctr" eaLnBrk="1" hangingPunct="1">
              <a:spcBef>
                <a:spcPct val="50000"/>
              </a:spcBef>
            </a:pPr>
            <a:r>
              <a:rPr lang="it-IT" sz="1800" b="1" i="1">
                <a:latin typeface="Verdana" pitchFamily="-112" charset="0"/>
                <a:ea typeface="Arial" pitchFamily="-112" charset="0"/>
                <a:cs typeface="Arial" pitchFamily="-112" charset="0"/>
              </a:rPr>
              <a:t>Fondo Inclinado con valvula neumatica y descarga directa a la prensa</a:t>
            </a:r>
          </a:p>
        </p:txBody>
      </p:sp>
      <p:pic>
        <p:nvPicPr>
          <p:cNvPr id="130051" name="Picture 3" descr="\\Server\ganimede server\FOTO\2007\Venica\Venica ridim.jpg"/>
          <p:cNvPicPr>
            <a:picLocks noChangeAspect="1" noChangeArrowheads="1"/>
          </p:cNvPicPr>
          <p:nvPr/>
        </p:nvPicPr>
        <p:blipFill>
          <a:blip r:embed="rId2"/>
          <a:srcRect/>
          <a:stretch>
            <a:fillRect/>
          </a:stretch>
        </p:blipFill>
        <p:spPr bwMode="auto">
          <a:xfrm>
            <a:off x="1447800" y="1219200"/>
            <a:ext cx="5511800" cy="4584700"/>
          </a:xfrm>
          <a:prstGeom prst="rect">
            <a:avLst/>
          </a:prstGeom>
          <a:noFill/>
          <a:ln w="15875">
            <a:solidFill>
              <a:srgbClr val="000000"/>
            </a:solidFill>
            <a:miter lim="800000"/>
            <a:headEnd/>
            <a:tailEnd/>
          </a:ln>
        </p:spPr>
      </p:pic>
      <p:sp>
        <p:nvSpPr>
          <p:cNvPr id="180228" name="Rectangle 4"/>
          <p:cNvSpPr>
            <a:spLocks noChangeArrowheads="1"/>
          </p:cNvSpPr>
          <p:nvPr/>
        </p:nvSpPr>
        <p:spPr bwMode="auto">
          <a:xfrm>
            <a:off x="2133600" y="5715000"/>
            <a:ext cx="3429000" cy="990600"/>
          </a:xfrm>
          <a:prstGeom prst="rect">
            <a:avLst/>
          </a:prstGeom>
          <a:noFill/>
          <a:ln>
            <a:noFill/>
          </a:ln>
          <a:extLst>
            <a:ext uri="{909E8E84-426E-40DD-AFC4-6F175D3DCCD1}"/>
            <a:ext uri="{91240B29-F687-4F45-9708-019B960494DF}"/>
          </a:extLst>
        </p:spPr>
        <p:txBody>
          <a:bodyPr anchor="ctr">
            <a:prstTxWarp prst="textNoShape">
              <a:avLst/>
            </a:prstTxWarp>
          </a:bodyPr>
          <a:lstStyle/>
          <a:p>
            <a:pPr algn="ctr">
              <a:defRPr/>
            </a:pPr>
            <a:r>
              <a:rPr lang="it-IT" sz="1400" b="1" i="1">
                <a:effectLst>
                  <a:outerShdw blurRad="38100" dist="38100" dir="2700000" algn="tl">
                    <a:srgbClr val="DDDDDD"/>
                  </a:outerShdw>
                </a:effectLst>
                <a:latin typeface="Verdana" pitchFamily="-112" charset="0"/>
              </a:rPr>
              <a:t>Venica &amp; Venica</a:t>
            </a:r>
          </a:p>
          <a:p>
            <a:pPr algn="ctr">
              <a:defRPr/>
            </a:pPr>
            <a:r>
              <a:rPr lang="it-IT" sz="1200" i="1">
                <a:effectLst>
                  <a:outerShdw blurRad="38100" dist="38100" dir="2700000" algn="tl">
                    <a:srgbClr val="DDDDDD"/>
                  </a:outerShdw>
                </a:effectLst>
                <a:latin typeface="Verdana" pitchFamily="-112" charset="0"/>
              </a:rPr>
              <a:t>Dolegna del Collio (Friuli) – ITALIA</a:t>
            </a:r>
            <a:endParaRPr lang="it-IT" sz="1200">
              <a:effectLst>
                <a:outerShdw blurRad="38100" dist="38100" dir="2700000" algn="tl">
                  <a:srgbClr val="DDDDDD"/>
                </a:outerShdw>
              </a:effectLst>
              <a:latin typeface="Verdana" pitchFamily="-112" charset="0"/>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177154" name="Rectangle 2"/>
          <p:cNvSpPr>
            <a:spLocks noChangeArrowheads="1"/>
          </p:cNvSpPr>
          <p:nvPr/>
        </p:nvSpPr>
        <p:spPr bwMode="auto">
          <a:xfrm>
            <a:off x="1447800" y="5562600"/>
            <a:ext cx="5105400" cy="914400"/>
          </a:xfrm>
          <a:prstGeom prst="rect">
            <a:avLst/>
          </a:prstGeom>
          <a:noFill/>
          <a:ln>
            <a:noFill/>
          </a:ln>
          <a:extLst>
            <a:ext uri="{909E8E84-426E-40DD-AFC4-6F175D3DCCD1}"/>
            <a:ext uri="{91240B29-F687-4F45-9708-019B960494DF}"/>
          </a:extLst>
        </p:spPr>
        <p:txBody>
          <a:bodyPr anchor="ctr"/>
          <a:lstStyle/>
          <a:p>
            <a:pPr algn="ctr">
              <a:defRPr/>
            </a:pPr>
            <a:r>
              <a:rPr lang="it-IT" sz="1400" b="1" i="1" dirty="0">
                <a:effectLst>
                  <a:outerShdw blurRad="38100" dist="38100" dir="2700000" algn="tl">
                    <a:srgbClr val="C0C0C0"/>
                  </a:outerShdw>
                </a:effectLst>
                <a:latin typeface="Verdana" pitchFamily="34" charset="0"/>
              </a:rPr>
              <a:t>Château de </a:t>
            </a:r>
            <a:r>
              <a:rPr lang="it-IT" sz="1400" b="1" i="1" dirty="0" err="1">
                <a:effectLst>
                  <a:outerShdw blurRad="38100" dist="38100" dir="2700000" algn="tl">
                    <a:srgbClr val="C0C0C0"/>
                  </a:outerShdw>
                </a:effectLst>
                <a:latin typeface="Verdana" pitchFamily="34" charset="0"/>
              </a:rPr>
              <a:t>Cransac</a:t>
            </a:r>
            <a:r>
              <a:rPr lang="it-IT" sz="1400" b="1" i="1" dirty="0">
                <a:effectLst>
                  <a:outerShdw blurRad="38100" dist="38100" dir="2700000" algn="tl">
                    <a:srgbClr val="C0C0C0"/>
                  </a:outerShdw>
                </a:effectLst>
                <a:latin typeface="Verdana" pitchFamily="34" charset="0"/>
              </a:rPr>
              <a:t> </a:t>
            </a:r>
          </a:p>
          <a:p>
            <a:pPr algn="ctr">
              <a:defRPr/>
            </a:pPr>
            <a:r>
              <a:rPr lang="it-IT" sz="1200" i="1" dirty="0">
                <a:effectLst>
                  <a:outerShdw blurRad="38100" dist="38100" dir="2700000" algn="tl">
                    <a:srgbClr val="C0C0C0"/>
                  </a:outerShdw>
                </a:effectLst>
                <a:latin typeface="Verdana" pitchFamily="34" charset="0"/>
              </a:rPr>
              <a:t>(Sud- </a:t>
            </a:r>
            <a:r>
              <a:rPr lang="it-IT" sz="1200" i="1" dirty="0" err="1">
                <a:effectLst>
                  <a:outerShdw blurRad="38100" dist="38100" dir="2700000" algn="tl">
                    <a:srgbClr val="C0C0C0"/>
                  </a:outerShdw>
                </a:effectLst>
                <a:latin typeface="Verdana" pitchFamily="34" charset="0"/>
              </a:rPr>
              <a:t>Ouest</a:t>
            </a:r>
            <a:r>
              <a:rPr lang="it-IT" sz="1200" i="1" dirty="0">
                <a:effectLst>
                  <a:outerShdw blurRad="38100" dist="38100" dir="2700000" algn="tl">
                    <a:srgbClr val="C0C0C0"/>
                  </a:outerShdw>
                </a:effectLst>
                <a:latin typeface="Verdana" pitchFamily="34" charset="0"/>
              </a:rPr>
              <a:t>)- FRANCIA</a:t>
            </a:r>
            <a:br>
              <a:rPr lang="it-IT" sz="1200" i="1" dirty="0">
                <a:effectLst>
                  <a:outerShdw blurRad="38100" dist="38100" dir="2700000" algn="tl">
                    <a:srgbClr val="C0C0C0"/>
                  </a:outerShdw>
                </a:effectLst>
                <a:latin typeface="Verdana" pitchFamily="34" charset="0"/>
              </a:rPr>
            </a:br>
            <a:r>
              <a:rPr lang="it-IT" sz="1200" dirty="0">
                <a:latin typeface="Verdana" pitchFamily="34" charset="0"/>
              </a:rPr>
              <a:t>n. 8 de 21.000</a:t>
            </a:r>
            <a:r>
              <a:rPr lang="it-IT" sz="1200" i="1" dirty="0">
                <a:effectLst>
                  <a:outerShdw blurRad="38100" dist="38100" dir="2700000" algn="tl">
                    <a:srgbClr val="C0C0C0"/>
                  </a:outerShdw>
                </a:effectLst>
                <a:latin typeface="Verdana" pitchFamily="34" charset="0"/>
              </a:rPr>
              <a:t>,  </a:t>
            </a:r>
            <a:r>
              <a:rPr lang="it-IT" sz="1200" dirty="0">
                <a:latin typeface="Verdana" pitchFamily="34" charset="0"/>
              </a:rPr>
              <a:t>n. 4 de 14.000,   n. 2 de  8.200 </a:t>
            </a:r>
            <a:r>
              <a:rPr lang="it-IT" sz="1200" dirty="0" err="1">
                <a:latin typeface="Verdana" pitchFamily="34" charset="0"/>
              </a:rPr>
              <a:t>litros</a:t>
            </a:r>
            <a:endParaRPr lang="it-IT" sz="1200" dirty="0">
              <a:latin typeface="Verdana" pitchFamily="34" charset="0"/>
            </a:endParaRPr>
          </a:p>
        </p:txBody>
      </p:sp>
      <p:pic>
        <p:nvPicPr>
          <p:cNvPr id="131075" name="Picture 3" descr="\\SERVER\Ganimede server\FOTO\FRANCIA\Cransac.jpg"/>
          <p:cNvPicPr>
            <a:picLocks noChangeAspect="1" noChangeArrowheads="1"/>
          </p:cNvPicPr>
          <p:nvPr/>
        </p:nvPicPr>
        <p:blipFill>
          <a:blip r:embed="rId2"/>
          <a:srcRect/>
          <a:stretch>
            <a:fillRect/>
          </a:stretch>
        </p:blipFill>
        <p:spPr bwMode="auto">
          <a:xfrm>
            <a:off x="1447800" y="1344613"/>
            <a:ext cx="6248400" cy="4167187"/>
          </a:xfrm>
          <a:prstGeom prst="rect">
            <a:avLst/>
          </a:prstGeom>
          <a:noFill/>
          <a:ln w="15875">
            <a:solidFill>
              <a:srgbClr val="000000"/>
            </a:solidFill>
            <a:miter lim="800000"/>
            <a:headEnd/>
            <a:tailEnd/>
          </a:ln>
        </p:spPr>
      </p:pic>
      <p:sp>
        <p:nvSpPr>
          <p:cNvPr id="131076" name="Text Box 4"/>
          <p:cNvSpPr txBox="1">
            <a:spLocks noChangeArrowheads="1"/>
          </p:cNvSpPr>
          <p:nvPr/>
        </p:nvSpPr>
        <p:spPr bwMode="auto">
          <a:xfrm>
            <a:off x="1981200" y="533400"/>
            <a:ext cx="3200400" cy="396875"/>
          </a:xfrm>
          <a:prstGeom prst="rect">
            <a:avLst/>
          </a:prstGeom>
          <a:noFill/>
          <a:ln w="9525">
            <a:noFill/>
            <a:miter lim="800000"/>
            <a:headEnd/>
            <a:tailEnd/>
          </a:ln>
        </p:spPr>
        <p:txBody>
          <a:bodyPr lIns="90000" tIns="46800" rIns="90000" bIns="46800">
            <a:prstTxWarp prst="textNoShape">
              <a:avLst/>
            </a:prstTxWarp>
            <a:spAutoFit/>
          </a:bodyPr>
          <a:lstStyle/>
          <a:p>
            <a:pPr algn="ctr" eaLnBrk="1" hangingPunct="1">
              <a:spcBef>
                <a:spcPct val="50000"/>
              </a:spcBef>
            </a:pPr>
            <a:r>
              <a:rPr lang="it-IT" sz="2000" b="1" i="1">
                <a:latin typeface="Verdana" pitchFamily="-112" charset="0"/>
                <a:ea typeface="Arial" pitchFamily="-112" charset="0"/>
                <a:cs typeface="Arial" pitchFamily="-112" charset="0"/>
              </a:rPr>
              <a:t>Fondo CONICO</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7650" name="Rectangle 2"/>
          <p:cNvSpPr>
            <a:spLocks noGrp="1" noChangeArrowheads="1"/>
          </p:cNvSpPr>
          <p:nvPr>
            <p:ph type="ctrTitle"/>
          </p:nvPr>
        </p:nvSpPr>
        <p:spPr>
          <a:xfrm>
            <a:off x="5867400" y="1676400"/>
            <a:ext cx="3097213" cy="4175125"/>
          </a:xfrm>
        </p:spPr>
        <p:txBody>
          <a:bodyPr lIns="91440" tIns="45720" rIns="91440" bIns="45720" anchor="t"/>
          <a:lstStyle/>
          <a:p>
            <a:pPr algn="l">
              <a:lnSpc>
                <a:spcPct val="110000"/>
              </a:lnSpc>
              <a:buFont typeface="Times New Roman" pitchFamily="-112" charset="0"/>
              <a:buNone/>
            </a:pPr>
            <a:endParaRPr lang="it-IT" sz="1200">
              <a:solidFill>
                <a:srgbClr val="797979"/>
              </a:solidFill>
              <a:latin typeface="Verdana" pitchFamily="-112" charset="0"/>
            </a:endParaRPr>
          </a:p>
        </p:txBody>
      </p:sp>
      <p:sp>
        <p:nvSpPr>
          <p:cNvPr id="27651" name="Text Box 3"/>
          <p:cNvSpPr txBox="1">
            <a:spLocks noChangeArrowheads="1"/>
          </p:cNvSpPr>
          <p:nvPr/>
        </p:nvSpPr>
        <p:spPr bwMode="auto">
          <a:xfrm>
            <a:off x="1066800" y="762000"/>
            <a:ext cx="5791200" cy="246063"/>
          </a:xfrm>
          <a:prstGeom prst="rect">
            <a:avLst/>
          </a:prstGeom>
          <a:noFill/>
          <a:ln w="9525">
            <a:noFill/>
            <a:miter lim="800000"/>
            <a:headEnd/>
            <a:tailEnd/>
          </a:ln>
        </p:spPr>
        <p:txBody>
          <a:bodyPr>
            <a:prstTxWarp prst="textNoShape">
              <a:avLst/>
            </a:prstTxWarp>
            <a:spAutoFit/>
          </a:bodyPr>
          <a:lstStyle/>
          <a:p>
            <a:pPr>
              <a:spcBef>
                <a:spcPct val="50000"/>
              </a:spcBef>
            </a:pPr>
            <a:r>
              <a:rPr lang="it-IT" sz="1000" b="1">
                <a:solidFill>
                  <a:srgbClr val="80060D"/>
                </a:solidFill>
                <a:latin typeface="Verdana" pitchFamily="-112" charset="0"/>
              </a:rPr>
              <a:t>2.Proceso extractivo.</a:t>
            </a:r>
            <a:endParaRPr lang="it-IT" sz="1200" b="1">
              <a:solidFill>
                <a:srgbClr val="80060D"/>
              </a:solidFill>
              <a:latin typeface="Verdana" pitchFamily="-112" charset="0"/>
            </a:endParaRPr>
          </a:p>
        </p:txBody>
      </p:sp>
      <p:sp>
        <p:nvSpPr>
          <p:cNvPr id="27652" name="Text Box 4"/>
          <p:cNvSpPr txBox="1">
            <a:spLocks noChangeArrowheads="1"/>
          </p:cNvSpPr>
          <p:nvPr/>
        </p:nvSpPr>
        <p:spPr bwMode="auto">
          <a:xfrm>
            <a:off x="536575" y="1204913"/>
            <a:ext cx="5562600" cy="206375"/>
          </a:xfrm>
          <a:prstGeom prst="rect">
            <a:avLst/>
          </a:prstGeom>
          <a:noFill/>
          <a:ln w="9525">
            <a:noFill/>
            <a:miter lim="800000"/>
            <a:headEnd/>
            <a:tailEnd/>
          </a:ln>
        </p:spPr>
        <p:txBody>
          <a:bodyPr>
            <a:prstTxWarp prst="textNoShape">
              <a:avLst/>
            </a:prstTxWarp>
            <a:spAutoFit/>
          </a:bodyPr>
          <a:lstStyle/>
          <a:p>
            <a:pPr>
              <a:lnSpc>
                <a:spcPct val="50000"/>
              </a:lnSpc>
              <a:spcBef>
                <a:spcPct val="50000"/>
              </a:spcBef>
            </a:pPr>
            <a:r>
              <a:rPr lang="it-IT" sz="1500" b="1">
                <a:solidFill>
                  <a:srgbClr val="80060D"/>
                </a:solidFill>
                <a:latin typeface="Verdana" pitchFamily="-112" charset="0"/>
              </a:rPr>
              <a:t>El SOMBRERO DE ORUJOS</a:t>
            </a:r>
            <a:endParaRPr lang="it-IT" sz="1500" b="1">
              <a:solidFill>
                <a:schemeClr val="tx1"/>
              </a:solidFill>
              <a:latin typeface="Verdana" pitchFamily="-112" charset="0"/>
            </a:endParaRPr>
          </a:p>
        </p:txBody>
      </p:sp>
      <p:sp>
        <p:nvSpPr>
          <p:cNvPr id="27653" name="Rectangle 5"/>
          <p:cNvSpPr>
            <a:spLocks noChangeArrowheads="1"/>
          </p:cNvSpPr>
          <p:nvPr/>
        </p:nvSpPr>
        <p:spPr bwMode="auto">
          <a:xfrm>
            <a:off x="608013" y="1700213"/>
            <a:ext cx="69850" cy="5180012"/>
          </a:xfrm>
          <a:prstGeom prst="rect">
            <a:avLst/>
          </a:prstGeom>
          <a:solidFill>
            <a:schemeClr val="bg2"/>
          </a:solidFill>
          <a:ln w="9525">
            <a:noFill/>
            <a:miter lim="800000"/>
            <a:headEnd/>
            <a:tailEnd/>
          </a:ln>
        </p:spPr>
        <p:txBody>
          <a:bodyPr wrap="none" anchor="ctr">
            <a:prstTxWarp prst="textNoShape">
              <a:avLst/>
            </a:prstTxWarp>
          </a:bodyPr>
          <a:lstStyle/>
          <a:p>
            <a:endParaRPr lang="it-IT"/>
          </a:p>
        </p:txBody>
      </p:sp>
      <p:sp>
        <p:nvSpPr>
          <p:cNvPr id="27654" name="Rectangle 6"/>
          <p:cNvSpPr>
            <a:spLocks noChangeArrowheads="1"/>
          </p:cNvSpPr>
          <p:nvPr/>
        </p:nvSpPr>
        <p:spPr bwMode="auto">
          <a:xfrm>
            <a:off x="5484813" y="1700213"/>
            <a:ext cx="95250" cy="5180012"/>
          </a:xfrm>
          <a:prstGeom prst="rect">
            <a:avLst/>
          </a:prstGeom>
          <a:solidFill>
            <a:schemeClr val="bg2"/>
          </a:solidFill>
          <a:ln w="9525">
            <a:noFill/>
            <a:miter lim="800000"/>
            <a:headEnd/>
            <a:tailEnd/>
          </a:ln>
        </p:spPr>
        <p:txBody>
          <a:bodyPr wrap="none" anchor="ctr">
            <a:prstTxWarp prst="textNoShape">
              <a:avLst/>
            </a:prstTxWarp>
          </a:bodyPr>
          <a:lstStyle/>
          <a:p>
            <a:endParaRPr lang="it-IT"/>
          </a:p>
        </p:txBody>
      </p:sp>
      <p:sp>
        <p:nvSpPr>
          <p:cNvPr id="27655" name="Rectangle 7"/>
          <p:cNvSpPr>
            <a:spLocks noChangeArrowheads="1"/>
          </p:cNvSpPr>
          <p:nvPr/>
        </p:nvSpPr>
        <p:spPr bwMode="auto">
          <a:xfrm>
            <a:off x="684213" y="3500438"/>
            <a:ext cx="4800600" cy="3357562"/>
          </a:xfrm>
          <a:prstGeom prst="rect">
            <a:avLst/>
          </a:prstGeom>
          <a:solidFill>
            <a:srgbClr val="80060D">
              <a:alpha val="59999"/>
            </a:srgbClr>
          </a:solidFill>
          <a:ln w="9525">
            <a:solidFill>
              <a:schemeClr val="tx1"/>
            </a:solidFill>
            <a:miter lim="800000"/>
            <a:headEnd/>
            <a:tailEnd/>
          </a:ln>
        </p:spPr>
        <p:txBody>
          <a:bodyPr wrap="none" anchor="ctr">
            <a:prstTxWarp prst="textNoShape">
              <a:avLst/>
            </a:prstTxWarp>
          </a:bodyPr>
          <a:lstStyle/>
          <a:p>
            <a:pPr algn="ctr"/>
            <a:endParaRPr lang="es-ES">
              <a:solidFill>
                <a:schemeClr val="tx1"/>
              </a:solidFill>
            </a:endParaRPr>
          </a:p>
        </p:txBody>
      </p:sp>
      <p:sp>
        <p:nvSpPr>
          <p:cNvPr id="27656" name="Oval 8"/>
          <p:cNvSpPr>
            <a:spLocks noChangeArrowheads="1"/>
          </p:cNvSpPr>
          <p:nvPr/>
        </p:nvSpPr>
        <p:spPr bwMode="auto">
          <a:xfrm>
            <a:off x="1293813" y="48402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endParaRPr lang="it-IT"/>
          </a:p>
        </p:txBody>
      </p:sp>
      <p:sp>
        <p:nvSpPr>
          <p:cNvPr id="27657" name="Oval 9"/>
          <p:cNvSpPr>
            <a:spLocks noChangeArrowheads="1"/>
          </p:cNvSpPr>
          <p:nvPr/>
        </p:nvSpPr>
        <p:spPr bwMode="auto">
          <a:xfrm>
            <a:off x="4875213" y="59070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endParaRPr lang="it-IT"/>
          </a:p>
        </p:txBody>
      </p:sp>
      <p:sp>
        <p:nvSpPr>
          <p:cNvPr id="27658" name="Oval 10"/>
          <p:cNvSpPr>
            <a:spLocks noChangeArrowheads="1"/>
          </p:cNvSpPr>
          <p:nvPr/>
        </p:nvSpPr>
        <p:spPr bwMode="auto">
          <a:xfrm>
            <a:off x="4037013" y="46116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endParaRPr lang="it-IT"/>
          </a:p>
        </p:txBody>
      </p:sp>
      <p:sp>
        <p:nvSpPr>
          <p:cNvPr id="27659" name="Oval 11"/>
          <p:cNvSpPr>
            <a:spLocks noChangeArrowheads="1"/>
          </p:cNvSpPr>
          <p:nvPr/>
        </p:nvSpPr>
        <p:spPr bwMode="auto">
          <a:xfrm>
            <a:off x="2589213" y="40020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endParaRPr lang="it-IT"/>
          </a:p>
        </p:txBody>
      </p:sp>
      <p:sp>
        <p:nvSpPr>
          <p:cNvPr id="27660" name="Oval 12"/>
          <p:cNvSpPr>
            <a:spLocks noChangeArrowheads="1"/>
          </p:cNvSpPr>
          <p:nvPr/>
        </p:nvSpPr>
        <p:spPr bwMode="auto">
          <a:xfrm>
            <a:off x="2284413" y="40020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endParaRPr lang="it-IT"/>
          </a:p>
        </p:txBody>
      </p:sp>
      <p:sp>
        <p:nvSpPr>
          <p:cNvPr id="27661" name="Oval 13"/>
          <p:cNvSpPr>
            <a:spLocks noChangeArrowheads="1"/>
          </p:cNvSpPr>
          <p:nvPr/>
        </p:nvSpPr>
        <p:spPr bwMode="auto">
          <a:xfrm>
            <a:off x="1979613" y="40020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endParaRPr lang="it-IT"/>
          </a:p>
        </p:txBody>
      </p:sp>
      <p:sp>
        <p:nvSpPr>
          <p:cNvPr id="27662" name="Oval 14"/>
          <p:cNvSpPr>
            <a:spLocks noChangeArrowheads="1"/>
          </p:cNvSpPr>
          <p:nvPr/>
        </p:nvSpPr>
        <p:spPr bwMode="auto">
          <a:xfrm>
            <a:off x="1674813" y="40020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endParaRPr lang="it-IT"/>
          </a:p>
        </p:txBody>
      </p:sp>
      <p:sp>
        <p:nvSpPr>
          <p:cNvPr id="27663" name="Oval 15"/>
          <p:cNvSpPr>
            <a:spLocks noChangeArrowheads="1"/>
          </p:cNvSpPr>
          <p:nvPr/>
        </p:nvSpPr>
        <p:spPr bwMode="auto">
          <a:xfrm>
            <a:off x="1370013" y="40020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endParaRPr lang="it-IT"/>
          </a:p>
        </p:txBody>
      </p:sp>
      <p:sp>
        <p:nvSpPr>
          <p:cNvPr id="27664" name="Oval 16"/>
          <p:cNvSpPr>
            <a:spLocks noChangeArrowheads="1"/>
          </p:cNvSpPr>
          <p:nvPr/>
        </p:nvSpPr>
        <p:spPr bwMode="auto">
          <a:xfrm>
            <a:off x="1065213" y="40020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endParaRPr lang="it-IT"/>
          </a:p>
        </p:txBody>
      </p:sp>
      <p:sp>
        <p:nvSpPr>
          <p:cNvPr id="27665" name="Oval 17"/>
          <p:cNvSpPr>
            <a:spLocks noChangeArrowheads="1"/>
          </p:cNvSpPr>
          <p:nvPr/>
        </p:nvSpPr>
        <p:spPr bwMode="auto">
          <a:xfrm>
            <a:off x="760413" y="40020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endParaRPr lang="it-IT"/>
          </a:p>
        </p:txBody>
      </p:sp>
      <p:sp>
        <p:nvSpPr>
          <p:cNvPr id="27666" name="Oval 18"/>
          <p:cNvSpPr>
            <a:spLocks noChangeArrowheads="1"/>
          </p:cNvSpPr>
          <p:nvPr/>
        </p:nvSpPr>
        <p:spPr bwMode="auto">
          <a:xfrm>
            <a:off x="2894013" y="40020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endParaRPr lang="it-IT"/>
          </a:p>
        </p:txBody>
      </p:sp>
      <p:sp>
        <p:nvSpPr>
          <p:cNvPr id="27667" name="Oval 19"/>
          <p:cNvSpPr>
            <a:spLocks noChangeArrowheads="1"/>
          </p:cNvSpPr>
          <p:nvPr/>
        </p:nvSpPr>
        <p:spPr bwMode="auto">
          <a:xfrm>
            <a:off x="3198813" y="40020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endParaRPr lang="it-IT"/>
          </a:p>
        </p:txBody>
      </p:sp>
      <p:sp>
        <p:nvSpPr>
          <p:cNvPr id="27668" name="Oval 20"/>
          <p:cNvSpPr>
            <a:spLocks noChangeArrowheads="1"/>
          </p:cNvSpPr>
          <p:nvPr/>
        </p:nvSpPr>
        <p:spPr bwMode="auto">
          <a:xfrm>
            <a:off x="3503613" y="40020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endParaRPr lang="it-IT"/>
          </a:p>
        </p:txBody>
      </p:sp>
      <p:sp>
        <p:nvSpPr>
          <p:cNvPr id="27669" name="Oval 21"/>
          <p:cNvSpPr>
            <a:spLocks noChangeArrowheads="1"/>
          </p:cNvSpPr>
          <p:nvPr/>
        </p:nvSpPr>
        <p:spPr bwMode="auto">
          <a:xfrm>
            <a:off x="3808413" y="40020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endParaRPr lang="it-IT"/>
          </a:p>
        </p:txBody>
      </p:sp>
      <p:sp>
        <p:nvSpPr>
          <p:cNvPr id="27670" name="Oval 22"/>
          <p:cNvSpPr>
            <a:spLocks noChangeArrowheads="1"/>
          </p:cNvSpPr>
          <p:nvPr/>
        </p:nvSpPr>
        <p:spPr bwMode="auto">
          <a:xfrm>
            <a:off x="4113213" y="40020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endParaRPr lang="it-IT"/>
          </a:p>
        </p:txBody>
      </p:sp>
      <p:sp>
        <p:nvSpPr>
          <p:cNvPr id="27671" name="Oval 23"/>
          <p:cNvSpPr>
            <a:spLocks noChangeArrowheads="1"/>
          </p:cNvSpPr>
          <p:nvPr/>
        </p:nvSpPr>
        <p:spPr bwMode="auto">
          <a:xfrm>
            <a:off x="4418013" y="40020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endParaRPr lang="it-IT"/>
          </a:p>
        </p:txBody>
      </p:sp>
      <p:sp>
        <p:nvSpPr>
          <p:cNvPr id="27672" name="Oval 24"/>
          <p:cNvSpPr>
            <a:spLocks noChangeArrowheads="1"/>
          </p:cNvSpPr>
          <p:nvPr/>
        </p:nvSpPr>
        <p:spPr bwMode="auto">
          <a:xfrm>
            <a:off x="4722813" y="40020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endParaRPr lang="it-IT"/>
          </a:p>
        </p:txBody>
      </p:sp>
      <p:sp>
        <p:nvSpPr>
          <p:cNvPr id="27673" name="Oval 25"/>
          <p:cNvSpPr>
            <a:spLocks noChangeArrowheads="1"/>
          </p:cNvSpPr>
          <p:nvPr/>
        </p:nvSpPr>
        <p:spPr bwMode="auto">
          <a:xfrm>
            <a:off x="5027613" y="40020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endParaRPr lang="it-IT"/>
          </a:p>
        </p:txBody>
      </p:sp>
      <p:sp>
        <p:nvSpPr>
          <p:cNvPr id="27674" name="Oval 26"/>
          <p:cNvSpPr>
            <a:spLocks noChangeArrowheads="1"/>
          </p:cNvSpPr>
          <p:nvPr/>
        </p:nvSpPr>
        <p:spPr bwMode="auto">
          <a:xfrm>
            <a:off x="2741613" y="37734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endParaRPr lang="it-IT"/>
          </a:p>
        </p:txBody>
      </p:sp>
      <p:sp>
        <p:nvSpPr>
          <p:cNvPr id="27675" name="Oval 27"/>
          <p:cNvSpPr>
            <a:spLocks noChangeArrowheads="1"/>
          </p:cNvSpPr>
          <p:nvPr/>
        </p:nvSpPr>
        <p:spPr bwMode="auto">
          <a:xfrm>
            <a:off x="2436813" y="37734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endParaRPr lang="it-IT"/>
          </a:p>
        </p:txBody>
      </p:sp>
      <p:sp>
        <p:nvSpPr>
          <p:cNvPr id="27676" name="Oval 28"/>
          <p:cNvSpPr>
            <a:spLocks noChangeArrowheads="1"/>
          </p:cNvSpPr>
          <p:nvPr/>
        </p:nvSpPr>
        <p:spPr bwMode="auto">
          <a:xfrm>
            <a:off x="2132013" y="37734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endParaRPr lang="it-IT"/>
          </a:p>
        </p:txBody>
      </p:sp>
      <p:sp>
        <p:nvSpPr>
          <p:cNvPr id="27677" name="Oval 29"/>
          <p:cNvSpPr>
            <a:spLocks noChangeArrowheads="1"/>
          </p:cNvSpPr>
          <p:nvPr/>
        </p:nvSpPr>
        <p:spPr bwMode="auto">
          <a:xfrm>
            <a:off x="1827213" y="37734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endParaRPr lang="it-IT"/>
          </a:p>
        </p:txBody>
      </p:sp>
      <p:sp>
        <p:nvSpPr>
          <p:cNvPr id="27678" name="Oval 30"/>
          <p:cNvSpPr>
            <a:spLocks noChangeArrowheads="1"/>
          </p:cNvSpPr>
          <p:nvPr/>
        </p:nvSpPr>
        <p:spPr bwMode="auto">
          <a:xfrm>
            <a:off x="1522413" y="37734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endParaRPr lang="it-IT"/>
          </a:p>
        </p:txBody>
      </p:sp>
      <p:sp>
        <p:nvSpPr>
          <p:cNvPr id="27679" name="Oval 31"/>
          <p:cNvSpPr>
            <a:spLocks noChangeArrowheads="1"/>
          </p:cNvSpPr>
          <p:nvPr/>
        </p:nvSpPr>
        <p:spPr bwMode="auto">
          <a:xfrm>
            <a:off x="1217613" y="37734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endParaRPr lang="it-IT"/>
          </a:p>
        </p:txBody>
      </p:sp>
      <p:sp>
        <p:nvSpPr>
          <p:cNvPr id="27680" name="Oval 32"/>
          <p:cNvSpPr>
            <a:spLocks noChangeArrowheads="1"/>
          </p:cNvSpPr>
          <p:nvPr/>
        </p:nvSpPr>
        <p:spPr bwMode="auto">
          <a:xfrm>
            <a:off x="912813" y="37734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endParaRPr lang="it-IT"/>
          </a:p>
        </p:txBody>
      </p:sp>
      <p:sp>
        <p:nvSpPr>
          <p:cNvPr id="27681" name="Oval 33"/>
          <p:cNvSpPr>
            <a:spLocks noChangeArrowheads="1"/>
          </p:cNvSpPr>
          <p:nvPr/>
        </p:nvSpPr>
        <p:spPr bwMode="auto">
          <a:xfrm>
            <a:off x="3046413" y="37734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endParaRPr lang="it-IT"/>
          </a:p>
        </p:txBody>
      </p:sp>
      <p:sp>
        <p:nvSpPr>
          <p:cNvPr id="27682" name="Oval 34"/>
          <p:cNvSpPr>
            <a:spLocks noChangeArrowheads="1"/>
          </p:cNvSpPr>
          <p:nvPr/>
        </p:nvSpPr>
        <p:spPr bwMode="auto">
          <a:xfrm>
            <a:off x="3351213" y="37734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endParaRPr lang="it-IT"/>
          </a:p>
        </p:txBody>
      </p:sp>
      <p:sp>
        <p:nvSpPr>
          <p:cNvPr id="27683" name="Oval 35"/>
          <p:cNvSpPr>
            <a:spLocks noChangeArrowheads="1"/>
          </p:cNvSpPr>
          <p:nvPr/>
        </p:nvSpPr>
        <p:spPr bwMode="auto">
          <a:xfrm>
            <a:off x="3656013" y="37734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endParaRPr lang="it-IT"/>
          </a:p>
        </p:txBody>
      </p:sp>
      <p:sp>
        <p:nvSpPr>
          <p:cNvPr id="27684" name="Oval 36"/>
          <p:cNvSpPr>
            <a:spLocks noChangeArrowheads="1"/>
          </p:cNvSpPr>
          <p:nvPr/>
        </p:nvSpPr>
        <p:spPr bwMode="auto">
          <a:xfrm>
            <a:off x="3960813" y="37734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endParaRPr lang="it-IT"/>
          </a:p>
        </p:txBody>
      </p:sp>
      <p:sp>
        <p:nvSpPr>
          <p:cNvPr id="27685" name="Oval 37"/>
          <p:cNvSpPr>
            <a:spLocks noChangeArrowheads="1"/>
          </p:cNvSpPr>
          <p:nvPr/>
        </p:nvSpPr>
        <p:spPr bwMode="auto">
          <a:xfrm>
            <a:off x="4265613" y="37734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endParaRPr lang="it-IT"/>
          </a:p>
        </p:txBody>
      </p:sp>
      <p:sp>
        <p:nvSpPr>
          <p:cNvPr id="27686" name="Oval 38"/>
          <p:cNvSpPr>
            <a:spLocks noChangeArrowheads="1"/>
          </p:cNvSpPr>
          <p:nvPr/>
        </p:nvSpPr>
        <p:spPr bwMode="auto">
          <a:xfrm>
            <a:off x="4570413" y="37734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endParaRPr lang="it-IT"/>
          </a:p>
        </p:txBody>
      </p:sp>
      <p:sp>
        <p:nvSpPr>
          <p:cNvPr id="27687" name="Oval 39"/>
          <p:cNvSpPr>
            <a:spLocks noChangeArrowheads="1"/>
          </p:cNvSpPr>
          <p:nvPr/>
        </p:nvSpPr>
        <p:spPr bwMode="auto">
          <a:xfrm>
            <a:off x="4875213" y="37734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endParaRPr lang="it-IT"/>
          </a:p>
        </p:txBody>
      </p:sp>
      <p:sp>
        <p:nvSpPr>
          <p:cNvPr id="27688" name="Oval 40"/>
          <p:cNvSpPr>
            <a:spLocks noChangeArrowheads="1"/>
          </p:cNvSpPr>
          <p:nvPr/>
        </p:nvSpPr>
        <p:spPr bwMode="auto">
          <a:xfrm>
            <a:off x="5180013" y="37734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endParaRPr lang="it-IT"/>
          </a:p>
        </p:txBody>
      </p:sp>
      <p:sp>
        <p:nvSpPr>
          <p:cNvPr id="27689" name="Oval 41"/>
          <p:cNvSpPr>
            <a:spLocks noChangeArrowheads="1"/>
          </p:cNvSpPr>
          <p:nvPr/>
        </p:nvSpPr>
        <p:spPr bwMode="auto">
          <a:xfrm>
            <a:off x="2589213" y="35448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endParaRPr lang="it-IT"/>
          </a:p>
        </p:txBody>
      </p:sp>
      <p:sp>
        <p:nvSpPr>
          <p:cNvPr id="27690" name="Oval 42"/>
          <p:cNvSpPr>
            <a:spLocks noChangeArrowheads="1"/>
          </p:cNvSpPr>
          <p:nvPr/>
        </p:nvSpPr>
        <p:spPr bwMode="auto">
          <a:xfrm>
            <a:off x="2284413" y="35448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endParaRPr lang="it-IT"/>
          </a:p>
        </p:txBody>
      </p:sp>
      <p:sp>
        <p:nvSpPr>
          <p:cNvPr id="27691" name="Oval 43"/>
          <p:cNvSpPr>
            <a:spLocks noChangeArrowheads="1"/>
          </p:cNvSpPr>
          <p:nvPr/>
        </p:nvSpPr>
        <p:spPr bwMode="auto">
          <a:xfrm>
            <a:off x="1979613" y="35448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endParaRPr lang="it-IT"/>
          </a:p>
        </p:txBody>
      </p:sp>
      <p:sp>
        <p:nvSpPr>
          <p:cNvPr id="27692" name="Oval 44"/>
          <p:cNvSpPr>
            <a:spLocks noChangeArrowheads="1"/>
          </p:cNvSpPr>
          <p:nvPr/>
        </p:nvSpPr>
        <p:spPr bwMode="auto">
          <a:xfrm>
            <a:off x="1674813" y="35448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endParaRPr lang="it-IT"/>
          </a:p>
        </p:txBody>
      </p:sp>
      <p:sp>
        <p:nvSpPr>
          <p:cNvPr id="27693" name="Oval 45"/>
          <p:cNvSpPr>
            <a:spLocks noChangeArrowheads="1"/>
          </p:cNvSpPr>
          <p:nvPr/>
        </p:nvSpPr>
        <p:spPr bwMode="auto">
          <a:xfrm>
            <a:off x="1370013" y="35448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endParaRPr lang="it-IT"/>
          </a:p>
        </p:txBody>
      </p:sp>
      <p:sp>
        <p:nvSpPr>
          <p:cNvPr id="27694" name="Oval 46"/>
          <p:cNvSpPr>
            <a:spLocks noChangeArrowheads="1"/>
          </p:cNvSpPr>
          <p:nvPr/>
        </p:nvSpPr>
        <p:spPr bwMode="auto">
          <a:xfrm>
            <a:off x="1065213" y="35448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endParaRPr lang="it-IT"/>
          </a:p>
        </p:txBody>
      </p:sp>
      <p:sp>
        <p:nvSpPr>
          <p:cNvPr id="27695" name="Oval 47"/>
          <p:cNvSpPr>
            <a:spLocks noChangeArrowheads="1"/>
          </p:cNvSpPr>
          <p:nvPr/>
        </p:nvSpPr>
        <p:spPr bwMode="auto">
          <a:xfrm>
            <a:off x="760413" y="35448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endParaRPr lang="it-IT"/>
          </a:p>
        </p:txBody>
      </p:sp>
      <p:sp>
        <p:nvSpPr>
          <p:cNvPr id="27696" name="Oval 48"/>
          <p:cNvSpPr>
            <a:spLocks noChangeArrowheads="1"/>
          </p:cNvSpPr>
          <p:nvPr/>
        </p:nvSpPr>
        <p:spPr bwMode="auto">
          <a:xfrm>
            <a:off x="2894013" y="35448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endParaRPr lang="it-IT"/>
          </a:p>
        </p:txBody>
      </p:sp>
      <p:sp>
        <p:nvSpPr>
          <p:cNvPr id="27697" name="Oval 49"/>
          <p:cNvSpPr>
            <a:spLocks noChangeArrowheads="1"/>
          </p:cNvSpPr>
          <p:nvPr/>
        </p:nvSpPr>
        <p:spPr bwMode="auto">
          <a:xfrm>
            <a:off x="3198813" y="35448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endParaRPr lang="it-IT"/>
          </a:p>
        </p:txBody>
      </p:sp>
      <p:sp>
        <p:nvSpPr>
          <p:cNvPr id="27698" name="Oval 50"/>
          <p:cNvSpPr>
            <a:spLocks noChangeArrowheads="1"/>
          </p:cNvSpPr>
          <p:nvPr/>
        </p:nvSpPr>
        <p:spPr bwMode="auto">
          <a:xfrm>
            <a:off x="3503613" y="35448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endParaRPr lang="it-IT"/>
          </a:p>
        </p:txBody>
      </p:sp>
      <p:sp>
        <p:nvSpPr>
          <p:cNvPr id="27699" name="Oval 51"/>
          <p:cNvSpPr>
            <a:spLocks noChangeArrowheads="1"/>
          </p:cNvSpPr>
          <p:nvPr/>
        </p:nvSpPr>
        <p:spPr bwMode="auto">
          <a:xfrm>
            <a:off x="3808413" y="35448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endParaRPr lang="it-IT"/>
          </a:p>
        </p:txBody>
      </p:sp>
      <p:sp>
        <p:nvSpPr>
          <p:cNvPr id="27700" name="Oval 52"/>
          <p:cNvSpPr>
            <a:spLocks noChangeArrowheads="1"/>
          </p:cNvSpPr>
          <p:nvPr/>
        </p:nvSpPr>
        <p:spPr bwMode="auto">
          <a:xfrm>
            <a:off x="4113213" y="35448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endParaRPr lang="it-IT"/>
          </a:p>
        </p:txBody>
      </p:sp>
      <p:sp>
        <p:nvSpPr>
          <p:cNvPr id="27701" name="Oval 53"/>
          <p:cNvSpPr>
            <a:spLocks noChangeArrowheads="1"/>
          </p:cNvSpPr>
          <p:nvPr/>
        </p:nvSpPr>
        <p:spPr bwMode="auto">
          <a:xfrm>
            <a:off x="4418013" y="35448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endParaRPr lang="it-IT"/>
          </a:p>
        </p:txBody>
      </p:sp>
      <p:sp>
        <p:nvSpPr>
          <p:cNvPr id="27702" name="Oval 54"/>
          <p:cNvSpPr>
            <a:spLocks noChangeArrowheads="1"/>
          </p:cNvSpPr>
          <p:nvPr/>
        </p:nvSpPr>
        <p:spPr bwMode="auto">
          <a:xfrm>
            <a:off x="4722813" y="35448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endParaRPr lang="it-IT"/>
          </a:p>
        </p:txBody>
      </p:sp>
      <p:sp>
        <p:nvSpPr>
          <p:cNvPr id="27703" name="Oval 55"/>
          <p:cNvSpPr>
            <a:spLocks noChangeArrowheads="1"/>
          </p:cNvSpPr>
          <p:nvPr/>
        </p:nvSpPr>
        <p:spPr bwMode="auto">
          <a:xfrm>
            <a:off x="5027613" y="35448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endParaRPr lang="it-IT"/>
          </a:p>
        </p:txBody>
      </p:sp>
      <p:sp>
        <p:nvSpPr>
          <p:cNvPr id="27704" name="Oval 56"/>
          <p:cNvSpPr>
            <a:spLocks noChangeArrowheads="1"/>
          </p:cNvSpPr>
          <p:nvPr/>
        </p:nvSpPr>
        <p:spPr bwMode="auto">
          <a:xfrm>
            <a:off x="2741613" y="33162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endParaRPr lang="it-IT"/>
          </a:p>
        </p:txBody>
      </p:sp>
      <p:sp>
        <p:nvSpPr>
          <p:cNvPr id="27705" name="Oval 57"/>
          <p:cNvSpPr>
            <a:spLocks noChangeArrowheads="1"/>
          </p:cNvSpPr>
          <p:nvPr/>
        </p:nvSpPr>
        <p:spPr bwMode="auto">
          <a:xfrm>
            <a:off x="2436813" y="33162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endParaRPr lang="it-IT"/>
          </a:p>
        </p:txBody>
      </p:sp>
      <p:sp>
        <p:nvSpPr>
          <p:cNvPr id="27706" name="Oval 58"/>
          <p:cNvSpPr>
            <a:spLocks noChangeArrowheads="1"/>
          </p:cNvSpPr>
          <p:nvPr/>
        </p:nvSpPr>
        <p:spPr bwMode="auto">
          <a:xfrm>
            <a:off x="2132013" y="33162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endParaRPr lang="it-IT"/>
          </a:p>
        </p:txBody>
      </p:sp>
      <p:sp>
        <p:nvSpPr>
          <p:cNvPr id="27707" name="Oval 59"/>
          <p:cNvSpPr>
            <a:spLocks noChangeArrowheads="1"/>
          </p:cNvSpPr>
          <p:nvPr/>
        </p:nvSpPr>
        <p:spPr bwMode="auto">
          <a:xfrm>
            <a:off x="1827213" y="33162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endParaRPr lang="it-IT"/>
          </a:p>
        </p:txBody>
      </p:sp>
      <p:sp>
        <p:nvSpPr>
          <p:cNvPr id="27708" name="Oval 60"/>
          <p:cNvSpPr>
            <a:spLocks noChangeArrowheads="1"/>
          </p:cNvSpPr>
          <p:nvPr/>
        </p:nvSpPr>
        <p:spPr bwMode="auto">
          <a:xfrm>
            <a:off x="1522413" y="33162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endParaRPr lang="it-IT"/>
          </a:p>
        </p:txBody>
      </p:sp>
      <p:sp>
        <p:nvSpPr>
          <p:cNvPr id="27709" name="Oval 61"/>
          <p:cNvSpPr>
            <a:spLocks noChangeArrowheads="1"/>
          </p:cNvSpPr>
          <p:nvPr/>
        </p:nvSpPr>
        <p:spPr bwMode="auto">
          <a:xfrm>
            <a:off x="1217613" y="33162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endParaRPr lang="it-IT"/>
          </a:p>
        </p:txBody>
      </p:sp>
      <p:sp>
        <p:nvSpPr>
          <p:cNvPr id="27710" name="Oval 62"/>
          <p:cNvSpPr>
            <a:spLocks noChangeArrowheads="1"/>
          </p:cNvSpPr>
          <p:nvPr/>
        </p:nvSpPr>
        <p:spPr bwMode="auto">
          <a:xfrm>
            <a:off x="912813" y="33162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endParaRPr lang="it-IT"/>
          </a:p>
        </p:txBody>
      </p:sp>
      <p:sp>
        <p:nvSpPr>
          <p:cNvPr id="27711" name="Oval 63"/>
          <p:cNvSpPr>
            <a:spLocks noChangeArrowheads="1"/>
          </p:cNvSpPr>
          <p:nvPr/>
        </p:nvSpPr>
        <p:spPr bwMode="auto">
          <a:xfrm>
            <a:off x="3046413" y="33162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endParaRPr lang="it-IT"/>
          </a:p>
        </p:txBody>
      </p:sp>
      <p:sp>
        <p:nvSpPr>
          <p:cNvPr id="27712" name="Oval 64"/>
          <p:cNvSpPr>
            <a:spLocks noChangeArrowheads="1"/>
          </p:cNvSpPr>
          <p:nvPr/>
        </p:nvSpPr>
        <p:spPr bwMode="auto">
          <a:xfrm>
            <a:off x="3351213" y="33162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endParaRPr lang="it-IT"/>
          </a:p>
        </p:txBody>
      </p:sp>
      <p:sp>
        <p:nvSpPr>
          <p:cNvPr id="27713" name="Oval 65"/>
          <p:cNvSpPr>
            <a:spLocks noChangeArrowheads="1"/>
          </p:cNvSpPr>
          <p:nvPr/>
        </p:nvSpPr>
        <p:spPr bwMode="auto">
          <a:xfrm>
            <a:off x="3656013" y="33162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endParaRPr lang="it-IT"/>
          </a:p>
        </p:txBody>
      </p:sp>
      <p:sp>
        <p:nvSpPr>
          <p:cNvPr id="27714" name="Oval 66"/>
          <p:cNvSpPr>
            <a:spLocks noChangeArrowheads="1"/>
          </p:cNvSpPr>
          <p:nvPr/>
        </p:nvSpPr>
        <p:spPr bwMode="auto">
          <a:xfrm>
            <a:off x="3960813" y="33162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endParaRPr lang="it-IT"/>
          </a:p>
        </p:txBody>
      </p:sp>
      <p:sp>
        <p:nvSpPr>
          <p:cNvPr id="27715" name="Oval 67"/>
          <p:cNvSpPr>
            <a:spLocks noChangeArrowheads="1"/>
          </p:cNvSpPr>
          <p:nvPr/>
        </p:nvSpPr>
        <p:spPr bwMode="auto">
          <a:xfrm>
            <a:off x="4265613" y="33162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endParaRPr lang="it-IT"/>
          </a:p>
        </p:txBody>
      </p:sp>
      <p:sp>
        <p:nvSpPr>
          <p:cNvPr id="27716" name="Oval 68"/>
          <p:cNvSpPr>
            <a:spLocks noChangeArrowheads="1"/>
          </p:cNvSpPr>
          <p:nvPr/>
        </p:nvSpPr>
        <p:spPr bwMode="auto">
          <a:xfrm>
            <a:off x="4570413" y="33162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endParaRPr lang="it-IT"/>
          </a:p>
        </p:txBody>
      </p:sp>
      <p:sp>
        <p:nvSpPr>
          <p:cNvPr id="27717" name="Oval 69"/>
          <p:cNvSpPr>
            <a:spLocks noChangeArrowheads="1"/>
          </p:cNvSpPr>
          <p:nvPr/>
        </p:nvSpPr>
        <p:spPr bwMode="auto">
          <a:xfrm>
            <a:off x="4875213" y="33162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endParaRPr lang="it-IT"/>
          </a:p>
        </p:txBody>
      </p:sp>
      <p:sp>
        <p:nvSpPr>
          <p:cNvPr id="27718" name="Oval 70"/>
          <p:cNvSpPr>
            <a:spLocks noChangeArrowheads="1"/>
          </p:cNvSpPr>
          <p:nvPr/>
        </p:nvSpPr>
        <p:spPr bwMode="auto">
          <a:xfrm>
            <a:off x="5180013" y="33162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endParaRPr lang="it-IT"/>
          </a:p>
        </p:txBody>
      </p:sp>
      <p:sp>
        <p:nvSpPr>
          <p:cNvPr id="27719" name="Oval 71"/>
          <p:cNvSpPr>
            <a:spLocks noChangeArrowheads="1"/>
          </p:cNvSpPr>
          <p:nvPr/>
        </p:nvSpPr>
        <p:spPr bwMode="auto">
          <a:xfrm>
            <a:off x="2589213" y="30876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endParaRPr lang="it-IT"/>
          </a:p>
        </p:txBody>
      </p:sp>
      <p:sp>
        <p:nvSpPr>
          <p:cNvPr id="27720" name="Oval 72"/>
          <p:cNvSpPr>
            <a:spLocks noChangeArrowheads="1"/>
          </p:cNvSpPr>
          <p:nvPr/>
        </p:nvSpPr>
        <p:spPr bwMode="auto">
          <a:xfrm>
            <a:off x="2284413" y="30876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endParaRPr lang="it-IT"/>
          </a:p>
        </p:txBody>
      </p:sp>
      <p:sp>
        <p:nvSpPr>
          <p:cNvPr id="27721" name="Oval 73"/>
          <p:cNvSpPr>
            <a:spLocks noChangeArrowheads="1"/>
          </p:cNvSpPr>
          <p:nvPr/>
        </p:nvSpPr>
        <p:spPr bwMode="auto">
          <a:xfrm>
            <a:off x="1979613" y="30876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endParaRPr lang="it-IT"/>
          </a:p>
        </p:txBody>
      </p:sp>
      <p:sp>
        <p:nvSpPr>
          <p:cNvPr id="27722" name="Oval 74"/>
          <p:cNvSpPr>
            <a:spLocks noChangeArrowheads="1"/>
          </p:cNvSpPr>
          <p:nvPr/>
        </p:nvSpPr>
        <p:spPr bwMode="auto">
          <a:xfrm>
            <a:off x="1674813" y="30876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endParaRPr lang="it-IT"/>
          </a:p>
        </p:txBody>
      </p:sp>
      <p:sp>
        <p:nvSpPr>
          <p:cNvPr id="27723" name="Oval 75"/>
          <p:cNvSpPr>
            <a:spLocks noChangeArrowheads="1"/>
          </p:cNvSpPr>
          <p:nvPr/>
        </p:nvSpPr>
        <p:spPr bwMode="auto">
          <a:xfrm>
            <a:off x="1370013" y="30876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endParaRPr lang="it-IT"/>
          </a:p>
        </p:txBody>
      </p:sp>
      <p:sp>
        <p:nvSpPr>
          <p:cNvPr id="27724" name="Oval 76"/>
          <p:cNvSpPr>
            <a:spLocks noChangeArrowheads="1"/>
          </p:cNvSpPr>
          <p:nvPr/>
        </p:nvSpPr>
        <p:spPr bwMode="auto">
          <a:xfrm>
            <a:off x="1065213" y="30876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endParaRPr lang="it-IT"/>
          </a:p>
        </p:txBody>
      </p:sp>
      <p:sp>
        <p:nvSpPr>
          <p:cNvPr id="27725" name="Oval 77"/>
          <p:cNvSpPr>
            <a:spLocks noChangeArrowheads="1"/>
          </p:cNvSpPr>
          <p:nvPr/>
        </p:nvSpPr>
        <p:spPr bwMode="auto">
          <a:xfrm>
            <a:off x="760413" y="30876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endParaRPr lang="it-IT"/>
          </a:p>
        </p:txBody>
      </p:sp>
      <p:sp>
        <p:nvSpPr>
          <p:cNvPr id="27726" name="Oval 78"/>
          <p:cNvSpPr>
            <a:spLocks noChangeArrowheads="1"/>
          </p:cNvSpPr>
          <p:nvPr/>
        </p:nvSpPr>
        <p:spPr bwMode="auto">
          <a:xfrm>
            <a:off x="2894013" y="30876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endParaRPr lang="it-IT"/>
          </a:p>
        </p:txBody>
      </p:sp>
      <p:sp>
        <p:nvSpPr>
          <p:cNvPr id="27727" name="Oval 79"/>
          <p:cNvSpPr>
            <a:spLocks noChangeArrowheads="1"/>
          </p:cNvSpPr>
          <p:nvPr/>
        </p:nvSpPr>
        <p:spPr bwMode="auto">
          <a:xfrm>
            <a:off x="3198813" y="30876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endParaRPr lang="it-IT"/>
          </a:p>
        </p:txBody>
      </p:sp>
      <p:sp>
        <p:nvSpPr>
          <p:cNvPr id="27728" name="Oval 80"/>
          <p:cNvSpPr>
            <a:spLocks noChangeArrowheads="1"/>
          </p:cNvSpPr>
          <p:nvPr/>
        </p:nvSpPr>
        <p:spPr bwMode="auto">
          <a:xfrm>
            <a:off x="3503613" y="30876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endParaRPr lang="it-IT"/>
          </a:p>
        </p:txBody>
      </p:sp>
      <p:sp>
        <p:nvSpPr>
          <p:cNvPr id="27729" name="Oval 81"/>
          <p:cNvSpPr>
            <a:spLocks noChangeArrowheads="1"/>
          </p:cNvSpPr>
          <p:nvPr/>
        </p:nvSpPr>
        <p:spPr bwMode="auto">
          <a:xfrm>
            <a:off x="3808413" y="30876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endParaRPr lang="it-IT"/>
          </a:p>
        </p:txBody>
      </p:sp>
      <p:sp>
        <p:nvSpPr>
          <p:cNvPr id="27730" name="Oval 82"/>
          <p:cNvSpPr>
            <a:spLocks noChangeArrowheads="1"/>
          </p:cNvSpPr>
          <p:nvPr/>
        </p:nvSpPr>
        <p:spPr bwMode="auto">
          <a:xfrm>
            <a:off x="4113213" y="30876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endParaRPr lang="it-IT"/>
          </a:p>
        </p:txBody>
      </p:sp>
      <p:sp>
        <p:nvSpPr>
          <p:cNvPr id="27731" name="Oval 83"/>
          <p:cNvSpPr>
            <a:spLocks noChangeArrowheads="1"/>
          </p:cNvSpPr>
          <p:nvPr/>
        </p:nvSpPr>
        <p:spPr bwMode="auto">
          <a:xfrm>
            <a:off x="4418013" y="30876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endParaRPr lang="it-IT"/>
          </a:p>
        </p:txBody>
      </p:sp>
      <p:sp>
        <p:nvSpPr>
          <p:cNvPr id="27732" name="Oval 84"/>
          <p:cNvSpPr>
            <a:spLocks noChangeArrowheads="1"/>
          </p:cNvSpPr>
          <p:nvPr/>
        </p:nvSpPr>
        <p:spPr bwMode="auto">
          <a:xfrm>
            <a:off x="4722813" y="30876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endParaRPr lang="it-IT"/>
          </a:p>
        </p:txBody>
      </p:sp>
      <p:sp>
        <p:nvSpPr>
          <p:cNvPr id="27733" name="Oval 85"/>
          <p:cNvSpPr>
            <a:spLocks noChangeArrowheads="1"/>
          </p:cNvSpPr>
          <p:nvPr/>
        </p:nvSpPr>
        <p:spPr bwMode="auto">
          <a:xfrm>
            <a:off x="5027613" y="30876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endParaRPr lang="it-IT"/>
          </a:p>
        </p:txBody>
      </p:sp>
      <p:sp>
        <p:nvSpPr>
          <p:cNvPr id="27734" name="Oval 86"/>
          <p:cNvSpPr>
            <a:spLocks noChangeArrowheads="1"/>
          </p:cNvSpPr>
          <p:nvPr/>
        </p:nvSpPr>
        <p:spPr bwMode="auto">
          <a:xfrm>
            <a:off x="2741613" y="29352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endParaRPr lang="it-IT"/>
          </a:p>
        </p:txBody>
      </p:sp>
      <p:sp>
        <p:nvSpPr>
          <p:cNvPr id="27735" name="Oval 87"/>
          <p:cNvSpPr>
            <a:spLocks noChangeArrowheads="1"/>
          </p:cNvSpPr>
          <p:nvPr/>
        </p:nvSpPr>
        <p:spPr bwMode="auto">
          <a:xfrm>
            <a:off x="2436813" y="29352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endParaRPr lang="it-IT"/>
          </a:p>
        </p:txBody>
      </p:sp>
      <p:sp>
        <p:nvSpPr>
          <p:cNvPr id="27736" name="Oval 88"/>
          <p:cNvSpPr>
            <a:spLocks noChangeArrowheads="1"/>
          </p:cNvSpPr>
          <p:nvPr/>
        </p:nvSpPr>
        <p:spPr bwMode="auto">
          <a:xfrm>
            <a:off x="2132013" y="29352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endParaRPr lang="it-IT"/>
          </a:p>
        </p:txBody>
      </p:sp>
      <p:sp>
        <p:nvSpPr>
          <p:cNvPr id="27737" name="Oval 89"/>
          <p:cNvSpPr>
            <a:spLocks noChangeArrowheads="1"/>
          </p:cNvSpPr>
          <p:nvPr/>
        </p:nvSpPr>
        <p:spPr bwMode="auto">
          <a:xfrm>
            <a:off x="1827213" y="29352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endParaRPr lang="it-IT"/>
          </a:p>
        </p:txBody>
      </p:sp>
      <p:sp>
        <p:nvSpPr>
          <p:cNvPr id="27738" name="Oval 90"/>
          <p:cNvSpPr>
            <a:spLocks noChangeArrowheads="1"/>
          </p:cNvSpPr>
          <p:nvPr/>
        </p:nvSpPr>
        <p:spPr bwMode="auto">
          <a:xfrm>
            <a:off x="1522413" y="29352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endParaRPr lang="it-IT"/>
          </a:p>
        </p:txBody>
      </p:sp>
      <p:sp>
        <p:nvSpPr>
          <p:cNvPr id="27739" name="Oval 91"/>
          <p:cNvSpPr>
            <a:spLocks noChangeArrowheads="1"/>
          </p:cNvSpPr>
          <p:nvPr/>
        </p:nvSpPr>
        <p:spPr bwMode="auto">
          <a:xfrm>
            <a:off x="1217613" y="29352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endParaRPr lang="it-IT"/>
          </a:p>
        </p:txBody>
      </p:sp>
      <p:sp>
        <p:nvSpPr>
          <p:cNvPr id="27740" name="Oval 92"/>
          <p:cNvSpPr>
            <a:spLocks noChangeArrowheads="1"/>
          </p:cNvSpPr>
          <p:nvPr/>
        </p:nvSpPr>
        <p:spPr bwMode="auto">
          <a:xfrm>
            <a:off x="912813" y="29352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endParaRPr lang="it-IT"/>
          </a:p>
        </p:txBody>
      </p:sp>
      <p:sp>
        <p:nvSpPr>
          <p:cNvPr id="27741" name="Oval 93"/>
          <p:cNvSpPr>
            <a:spLocks noChangeArrowheads="1"/>
          </p:cNvSpPr>
          <p:nvPr/>
        </p:nvSpPr>
        <p:spPr bwMode="auto">
          <a:xfrm>
            <a:off x="3046413" y="29352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endParaRPr lang="it-IT"/>
          </a:p>
        </p:txBody>
      </p:sp>
      <p:sp>
        <p:nvSpPr>
          <p:cNvPr id="27742" name="Oval 94"/>
          <p:cNvSpPr>
            <a:spLocks noChangeArrowheads="1"/>
          </p:cNvSpPr>
          <p:nvPr/>
        </p:nvSpPr>
        <p:spPr bwMode="auto">
          <a:xfrm>
            <a:off x="3351213" y="29352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endParaRPr lang="it-IT"/>
          </a:p>
        </p:txBody>
      </p:sp>
      <p:sp>
        <p:nvSpPr>
          <p:cNvPr id="27743" name="Oval 95"/>
          <p:cNvSpPr>
            <a:spLocks noChangeArrowheads="1"/>
          </p:cNvSpPr>
          <p:nvPr/>
        </p:nvSpPr>
        <p:spPr bwMode="auto">
          <a:xfrm>
            <a:off x="3656013" y="29352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endParaRPr lang="it-IT"/>
          </a:p>
        </p:txBody>
      </p:sp>
      <p:sp>
        <p:nvSpPr>
          <p:cNvPr id="27744" name="Oval 96"/>
          <p:cNvSpPr>
            <a:spLocks noChangeArrowheads="1"/>
          </p:cNvSpPr>
          <p:nvPr/>
        </p:nvSpPr>
        <p:spPr bwMode="auto">
          <a:xfrm>
            <a:off x="3960813" y="29352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endParaRPr lang="it-IT"/>
          </a:p>
        </p:txBody>
      </p:sp>
      <p:sp>
        <p:nvSpPr>
          <p:cNvPr id="27745" name="Oval 97"/>
          <p:cNvSpPr>
            <a:spLocks noChangeArrowheads="1"/>
          </p:cNvSpPr>
          <p:nvPr/>
        </p:nvSpPr>
        <p:spPr bwMode="auto">
          <a:xfrm>
            <a:off x="4265613" y="29352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endParaRPr lang="it-IT"/>
          </a:p>
        </p:txBody>
      </p:sp>
      <p:sp>
        <p:nvSpPr>
          <p:cNvPr id="27746" name="Oval 98"/>
          <p:cNvSpPr>
            <a:spLocks noChangeArrowheads="1"/>
          </p:cNvSpPr>
          <p:nvPr/>
        </p:nvSpPr>
        <p:spPr bwMode="auto">
          <a:xfrm>
            <a:off x="4570413" y="29352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endParaRPr lang="it-IT"/>
          </a:p>
        </p:txBody>
      </p:sp>
      <p:sp>
        <p:nvSpPr>
          <p:cNvPr id="27747" name="Oval 99"/>
          <p:cNvSpPr>
            <a:spLocks noChangeArrowheads="1"/>
          </p:cNvSpPr>
          <p:nvPr/>
        </p:nvSpPr>
        <p:spPr bwMode="auto">
          <a:xfrm>
            <a:off x="4875213" y="29352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endParaRPr lang="it-IT"/>
          </a:p>
        </p:txBody>
      </p:sp>
      <p:sp>
        <p:nvSpPr>
          <p:cNvPr id="27748" name="Oval 100"/>
          <p:cNvSpPr>
            <a:spLocks noChangeArrowheads="1"/>
          </p:cNvSpPr>
          <p:nvPr/>
        </p:nvSpPr>
        <p:spPr bwMode="auto">
          <a:xfrm>
            <a:off x="5180013" y="29352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endParaRPr lang="it-IT"/>
          </a:p>
        </p:txBody>
      </p:sp>
      <p:sp>
        <p:nvSpPr>
          <p:cNvPr id="27749" name="Oval 101"/>
          <p:cNvSpPr>
            <a:spLocks noChangeArrowheads="1"/>
          </p:cNvSpPr>
          <p:nvPr/>
        </p:nvSpPr>
        <p:spPr bwMode="auto">
          <a:xfrm>
            <a:off x="2589213" y="55260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endParaRPr lang="it-IT"/>
          </a:p>
        </p:txBody>
      </p:sp>
      <p:sp>
        <p:nvSpPr>
          <p:cNvPr id="27750" name="Oval 102"/>
          <p:cNvSpPr>
            <a:spLocks noChangeArrowheads="1"/>
          </p:cNvSpPr>
          <p:nvPr/>
        </p:nvSpPr>
        <p:spPr bwMode="auto">
          <a:xfrm>
            <a:off x="2360613" y="4764088"/>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endParaRPr lang="it-IT"/>
          </a:p>
        </p:txBody>
      </p:sp>
      <p:sp>
        <p:nvSpPr>
          <p:cNvPr id="27751" name="Oval 103"/>
          <p:cNvSpPr>
            <a:spLocks noChangeArrowheads="1"/>
          </p:cNvSpPr>
          <p:nvPr/>
        </p:nvSpPr>
        <p:spPr bwMode="auto">
          <a:xfrm>
            <a:off x="2817813" y="5754688"/>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endParaRPr lang="it-IT"/>
          </a:p>
        </p:txBody>
      </p:sp>
      <p:sp>
        <p:nvSpPr>
          <p:cNvPr id="27752" name="Oval 104"/>
          <p:cNvSpPr>
            <a:spLocks noChangeArrowheads="1"/>
          </p:cNvSpPr>
          <p:nvPr/>
        </p:nvSpPr>
        <p:spPr bwMode="auto">
          <a:xfrm>
            <a:off x="3503613" y="5068888"/>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endParaRPr lang="it-IT"/>
          </a:p>
        </p:txBody>
      </p:sp>
      <p:sp>
        <p:nvSpPr>
          <p:cNvPr id="27753" name="Oval 105"/>
          <p:cNvSpPr>
            <a:spLocks noChangeArrowheads="1"/>
          </p:cNvSpPr>
          <p:nvPr/>
        </p:nvSpPr>
        <p:spPr bwMode="auto">
          <a:xfrm>
            <a:off x="3122613" y="6059488"/>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endParaRPr lang="it-IT"/>
          </a:p>
        </p:txBody>
      </p:sp>
      <p:sp>
        <p:nvSpPr>
          <p:cNvPr id="27754" name="Oval 106"/>
          <p:cNvSpPr>
            <a:spLocks noChangeArrowheads="1"/>
          </p:cNvSpPr>
          <p:nvPr/>
        </p:nvSpPr>
        <p:spPr bwMode="auto">
          <a:xfrm>
            <a:off x="3656013" y="5221288"/>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endParaRPr lang="it-IT"/>
          </a:p>
        </p:txBody>
      </p:sp>
      <p:sp>
        <p:nvSpPr>
          <p:cNvPr id="27755" name="Oval 107"/>
          <p:cNvSpPr>
            <a:spLocks noChangeArrowheads="1"/>
          </p:cNvSpPr>
          <p:nvPr/>
        </p:nvSpPr>
        <p:spPr bwMode="auto">
          <a:xfrm>
            <a:off x="1751013" y="5602288"/>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endParaRPr lang="it-IT"/>
          </a:p>
        </p:txBody>
      </p:sp>
      <p:sp>
        <p:nvSpPr>
          <p:cNvPr id="27756" name="Oval 108"/>
          <p:cNvSpPr>
            <a:spLocks noChangeArrowheads="1"/>
          </p:cNvSpPr>
          <p:nvPr/>
        </p:nvSpPr>
        <p:spPr bwMode="auto">
          <a:xfrm>
            <a:off x="4037013" y="4764088"/>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endParaRPr lang="it-IT"/>
          </a:p>
        </p:txBody>
      </p:sp>
      <p:sp>
        <p:nvSpPr>
          <p:cNvPr id="27757" name="Oval 109"/>
          <p:cNvSpPr>
            <a:spLocks noChangeArrowheads="1"/>
          </p:cNvSpPr>
          <p:nvPr/>
        </p:nvSpPr>
        <p:spPr bwMode="auto">
          <a:xfrm>
            <a:off x="3351213" y="4002088"/>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endParaRPr lang="it-IT"/>
          </a:p>
        </p:txBody>
      </p:sp>
      <p:sp>
        <p:nvSpPr>
          <p:cNvPr id="27758" name="Oval 110"/>
          <p:cNvSpPr>
            <a:spLocks noChangeArrowheads="1"/>
          </p:cNvSpPr>
          <p:nvPr/>
        </p:nvSpPr>
        <p:spPr bwMode="auto">
          <a:xfrm>
            <a:off x="4265613" y="4840288"/>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endParaRPr lang="it-IT"/>
          </a:p>
        </p:txBody>
      </p:sp>
      <p:sp>
        <p:nvSpPr>
          <p:cNvPr id="27759" name="Oval 111"/>
          <p:cNvSpPr>
            <a:spLocks noChangeArrowheads="1"/>
          </p:cNvSpPr>
          <p:nvPr/>
        </p:nvSpPr>
        <p:spPr bwMode="auto">
          <a:xfrm>
            <a:off x="4265613" y="5602288"/>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endParaRPr lang="it-IT"/>
          </a:p>
        </p:txBody>
      </p:sp>
      <p:sp>
        <p:nvSpPr>
          <p:cNvPr id="27760" name="Oval 112"/>
          <p:cNvSpPr>
            <a:spLocks noChangeArrowheads="1"/>
          </p:cNvSpPr>
          <p:nvPr/>
        </p:nvSpPr>
        <p:spPr bwMode="auto">
          <a:xfrm>
            <a:off x="4951413" y="5830888"/>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endParaRPr lang="it-IT"/>
          </a:p>
        </p:txBody>
      </p:sp>
      <p:sp>
        <p:nvSpPr>
          <p:cNvPr id="27761" name="Oval 113"/>
          <p:cNvSpPr>
            <a:spLocks noChangeArrowheads="1"/>
          </p:cNvSpPr>
          <p:nvPr/>
        </p:nvSpPr>
        <p:spPr bwMode="auto">
          <a:xfrm>
            <a:off x="1370013" y="4764088"/>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endParaRPr lang="it-IT"/>
          </a:p>
        </p:txBody>
      </p:sp>
      <p:sp>
        <p:nvSpPr>
          <p:cNvPr id="27762" name="AutoShape 114"/>
          <p:cNvSpPr>
            <a:spLocks noChangeArrowheads="1"/>
          </p:cNvSpPr>
          <p:nvPr/>
        </p:nvSpPr>
        <p:spPr bwMode="auto">
          <a:xfrm>
            <a:off x="2284413" y="4306888"/>
            <a:ext cx="152400" cy="287337"/>
          </a:xfrm>
          <a:prstGeom prst="upArrow">
            <a:avLst>
              <a:gd name="adj1" fmla="val 50000"/>
              <a:gd name="adj2" fmla="val 47135"/>
            </a:avLst>
          </a:prstGeom>
          <a:solidFill>
            <a:srgbClr val="F6F608"/>
          </a:solidFill>
          <a:ln w="9525">
            <a:solidFill>
              <a:schemeClr val="tx1"/>
            </a:solidFill>
            <a:miter lim="800000"/>
            <a:headEnd/>
            <a:tailEnd/>
          </a:ln>
        </p:spPr>
        <p:txBody>
          <a:bodyPr wrap="none" anchor="ctr">
            <a:prstTxWarp prst="textNoShape">
              <a:avLst/>
            </a:prstTxWarp>
          </a:bodyPr>
          <a:lstStyle/>
          <a:p>
            <a:endParaRPr lang="it-IT"/>
          </a:p>
        </p:txBody>
      </p:sp>
      <p:sp>
        <p:nvSpPr>
          <p:cNvPr id="27763" name="AutoShape 115"/>
          <p:cNvSpPr>
            <a:spLocks noChangeArrowheads="1"/>
          </p:cNvSpPr>
          <p:nvPr/>
        </p:nvSpPr>
        <p:spPr bwMode="auto">
          <a:xfrm>
            <a:off x="1979613" y="4306888"/>
            <a:ext cx="152400" cy="287337"/>
          </a:xfrm>
          <a:prstGeom prst="upArrow">
            <a:avLst>
              <a:gd name="adj1" fmla="val 50000"/>
              <a:gd name="adj2" fmla="val 47135"/>
            </a:avLst>
          </a:prstGeom>
          <a:solidFill>
            <a:srgbClr val="F6F608"/>
          </a:solidFill>
          <a:ln w="9525">
            <a:solidFill>
              <a:schemeClr val="tx1"/>
            </a:solidFill>
            <a:miter lim="800000"/>
            <a:headEnd/>
            <a:tailEnd/>
          </a:ln>
        </p:spPr>
        <p:txBody>
          <a:bodyPr wrap="none" anchor="ctr">
            <a:prstTxWarp prst="textNoShape">
              <a:avLst/>
            </a:prstTxWarp>
          </a:bodyPr>
          <a:lstStyle/>
          <a:p>
            <a:endParaRPr lang="it-IT"/>
          </a:p>
        </p:txBody>
      </p:sp>
      <p:sp>
        <p:nvSpPr>
          <p:cNvPr id="27764" name="AutoShape 116"/>
          <p:cNvSpPr>
            <a:spLocks noChangeArrowheads="1"/>
          </p:cNvSpPr>
          <p:nvPr/>
        </p:nvSpPr>
        <p:spPr bwMode="auto">
          <a:xfrm>
            <a:off x="3198813" y="4306888"/>
            <a:ext cx="152400" cy="287337"/>
          </a:xfrm>
          <a:prstGeom prst="upArrow">
            <a:avLst>
              <a:gd name="adj1" fmla="val 50000"/>
              <a:gd name="adj2" fmla="val 47135"/>
            </a:avLst>
          </a:prstGeom>
          <a:solidFill>
            <a:srgbClr val="F6F608"/>
          </a:solidFill>
          <a:ln w="9525">
            <a:solidFill>
              <a:schemeClr val="tx1"/>
            </a:solidFill>
            <a:miter lim="800000"/>
            <a:headEnd/>
            <a:tailEnd/>
          </a:ln>
        </p:spPr>
        <p:txBody>
          <a:bodyPr wrap="none" anchor="ctr">
            <a:prstTxWarp prst="textNoShape">
              <a:avLst/>
            </a:prstTxWarp>
          </a:bodyPr>
          <a:lstStyle/>
          <a:p>
            <a:endParaRPr lang="it-IT"/>
          </a:p>
        </p:txBody>
      </p:sp>
      <p:sp>
        <p:nvSpPr>
          <p:cNvPr id="27765" name="AutoShape 117"/>
          <p:cNvSpPr>
            <a:spLocks noChangeArrowheads="1"/>
          </p:cNvSpPr>
          <p:nvPr/>
        </p:nvSpPr>
        <p:spPr bwMode="auto">
          <a:xfrm>
            <a:off x="2894013" y="4306888"/>
            <a:ext cx="152400" cy="287337"/>
          </a:xfrm>
          <a:prstGeom prst="upArrow">
            <a:avLst>
              <a:gd name="adj1" fmla="val 50000"/>
              <a:gd name="adj2" fmla="val 47135"/>
            </a:avLst>
          </a:prstGeom>
          <a:solidFill>
            <a:srgbClr val="F6F608"/>
          </a:solidFill>
          <a:ln w="9525">
            <a:solidFill>
              <a:schemeClr val="tx1"/>
            </a:solidFill>
            <a:miter lim="800000"/>
            <a:headEnd/>
            <a:tailEnd/>
          </a:ln>
        </p:spPr>
        <p:txBody>
          <a:bodyPr wrap="none" anchor="ctr">
            <a:prstTxWarp prst="textNoShape">
              <a:avLst/>
            </a:prstTxWarp>
          </a:bodyPr>
          <a:lstStyle/>
          <a:p>
            <a:endParaRPr lang="it-IT"/>
          </a:p>
        </p:txBody>
      </p:sp>
      <p:sp>
        <p:nvSpPr>
          <p:cNvPr id="27766" name="AutoShape 118"/>
          <p:cNvSpPr>
            <a:spLocks noChangeArrowheads="1"/>
          </p:cNvSpPr>
          <p:nvPr/>
        </p:nvSpPr>
        <p:spPr bwMode="auto">
          <a:xfrm>
            <a:off x="2589213" y="4306888"/>
            <a:ext cx="152400" cy="287337"/>
          </a:xfrm>
          <a:prstGeom prst="upArrow">
            <a:avLst>
              <a:gd name="adj1" fmla="val 50000"/>
              <a:gd name="adj2" fmla="val 47135"/>
            </a:avLst>
          </a:prstGeom>
          <a:solidFill>
            <a:srgbClr val="F6F608"/>
          </a:solidFill>
          <a:ln w="9525">
            <a:solidFill>
              <a:schemeClr val="tx1"/>
            </a:solidFill>
            <a:miter lim="800000"/>
            <a:headEnd/>
            <a:tailEnd/>
          </a:ln>
        </p:spPr>
        <p:txBody>
          <a:bodyPr wrap="none" anchor="ctr">
            <a:prstTxWarp prst="textNoShape">
              <a:avLst/>
            </a:prstTxWarp>
          </a:bodyPr>
          <a:lstStyle/>
          <a:p>
            <a:endParaRPr lang="it-IT"/>
          </a:p>
        </p:txBody>
      </p:sp>
      <p:sp>
        <p:nvSpPr>
          <p:cNvPr id="27767" name="AutoShape 119"/>
          <p:cNvSpPr>
            <a:spLocks noChangeArrowheads="1"/>
          </p:cNvSpPr>
          <p:nvPr/>
        </p:nvSpPr>
        <p:spPr bwMode="auto">
          <a:xfrm>
            <a:off x="3503613" y="4306888"/>
            <a:ext cx="152400" cy="287337"/>
          </a:xfrm>
          <a:prstGeom prst="upArrow">
            <a:avLst>
              <a:gd name="adj1" fmla="val 50000"/>
              <a:gd name="adj2" fmla="val 47135"/>
            </a:avLst>
          </a:prstGeom>
          <a:solidFill>
            <a:srgbClr val="F6F608"/>
          </a:solidFill>
          <a:ln w="9525">
            <a:solidFill>
              <a:schemeClr val="tx1"/>
            </a:solidFill>
            <a:miter lim="800000"/>
            <a:headEnd/>
            <a:tailEnd/>
          </a:ln>
        </p:spPr>
        <p:txBody>
          <a:bodyPr wrap="none" anchor="ctr">
            <a:prstTxWarp prst="textNoShape">
              <a:avLst/>
            </a:prstTxWarp>
          </a:bodyPr>
          <a:lstStyle/>
          <a:p>
            <a:endParaRPr lang="it-IT"/>
          </a:p>
        </p:txBody>
      </p:sp>
      <p:sp>
        <p:nvSpPr>
          <p:cNvPr id="27768" name="AutoShape 120"/>
          <p:cNvSpPr>
            <a:spLocks noChangeArrowheads="1"/>
          </p:cNvSpPr>
          <p:nvPr/>
        </p:nvSpPr>
        <p:spPr bwMode="auto">
          <a:xfrm>
            <a:off x="3808413" y="4306888"/>
            <a:ext cx="152400" cy="287337"/>
          </a:xfrm>
          <a:prstGeom prst="upArrow">
            <a:avLst>
              <a:gd name="adj1" fmla="val 50000"/>
              <a:gd name="adj2" fmla="val 47135"/>
            </a:avLst>
          </a:prstGeom>
          <a:solidFill>
            <a:srgbClr val="F6F608"/>
          </a:solidFill>
          <a:ln w="9525">
            <a:solidFill>
              <a:schemeClr val="tx1"/>
            </a:solidFill>
            <a:miter lim="800000"/>
            <a:headEnd/>
            <a:tailEnd/>
          </a:ln>
        </p:spPr>
        <p:txBody>
          <a:bodyPr wrap="none" anchor="ctr">
            <a:prstTxWarp prst="textNoShape">
              <a:avLst/>
            </a:prstTxWarp>
          </a:bodyPr>
          <a:lstStyle/>
          <a:p>
            <a:endParaRPr lang="it-IT"/>
          </a:p>
        </p:txBody>
      </p:sp>
      <p:sp>
        <p:nvSpPr>
          <p:cNvPr id="27769" name="AutoShape 121"/>
          <p:cNvSpPr>
            <a:spLocks noChangeArrowheads="1"/>
          </p:cNvSpPr>
          <p:nvPr/>
        </p:nvSpPr>
        <p:spPr bwMode="auto">
          <a:xfrm>
            <a:off x="4113213" y="4306888"/>
            <a:ext cx="152400" cy="287337"/>
          </a:xfrm>
          <a:prstGeom prst="upArrow">
            <a:avLst>
              <a:gd name="adj1" fmla="val 50000"/>
              <a:gd name="adj2" fmla="val 47135"/>
            </a:avLst>
          </a:prstGeom>
          <a:solidFill>
            <a:srgbClr val="F6F608"/>
          </a:solidFill>
          <a:ln w="9525">
            <a:solidFill>
              <a:schemeClr val="tx1"/>
            </a:solidFill>
            <a:miter lim="800000"/>
            <a:headEnd/>
            <a:tailEnd/>
          </a:ln>
        </p:spPr>
        <p:txBody>
          <a:bodyPr wrap="none" anchor="ctr">
            <a:prstTxWarp prst="textNoShape">
              <a:avLst/>
            </a:prstTxWarp>
          </a:bodyPr>
          <a:lstStyle/>
          <a:p>
            <a:endParaRPr lang="it-IT"/>
          </a:p>
        </p:txBody>
      </p:sp>
      <p:sp>
        <p:nvSpPr>
          <p:cNvPr id="27770" name="AutoShape 122"/>
          <p:cNvSpPr>
            <a:spLocks noChangeArrowheads="1"/>
          </p:cNvSpPr>
          <p:nvPr/>
        </p:nvSpPr>
        <p:spPr bwMode="auto">
          <a:xfrm>
            <a:off x="1674813" y="4306888"/>
            <a:ext cx="152400" cy="287337"/>
          </a:xfrm>
          <a:prstGeom prst="upArrow">
            <a:avLst>
              <a:gd name="adj1" fmla="val 50000"/>
              <a:gd name="adj2" fmla="val 47135"/>
            </a:avLst>
          </a:prstGeom>
          <a:solidFill>
            <a:srgbClr val="F6F608"/>
          </a:solidFill>
          <a:ln w="9525">
            <a:solidFill>
              <a:schemeClr val="tx1"/>
            </a:solidFill>
            <a:miter lim="800000"/>
            <a:headEnd/>
            <a:tailEnd/>
          </a:ln>
        </p:spPr>
        <p:txBody>
          <a:bodyPr wrap="none" anchor="ctr">
            <a:prstTxWarp prst="textNoShape">
              <a:avLst/>
            </a:prstTxWarp>
          </a:bodyPr>
          <a:lstStyle/>
          <a:p>
            <a:endParaRPr lang="it-IT"/>
          </a:p>
        </p:txBody>
      </p:sp>
      <p:sp>
        <p:nvSpPr>
          <p:cNvPr id="27771" name="AutoShape 123"/>
          <p:cNvSpPr>
            <a:spLocks noChangeArrowheads="1"/>
          </p:cNvSpPr>
          <p:nvPr/>
        </p:nvSpPr>
        <p:spPr bwMode="auto">
          <a:xfrm>
            <a:off x="1370013" y="4306888"/>
            <a:ext cx="152400" cy="287337"/>
          </a:xfrm>
          <a:prstGeom prst="upArrow">
            <a:avLst>
              <a:gd name="adj1" fmla="val 50000"/>
              <a:gd name="adj2" fmla="val 47135"/>
            </a:avLst>
          </a:prstGeom>
          <a:solidFill>
            <a:srgbClr val="F6F608"/>
          </a:solidFill>
          <a:ln w="9525">
            <a:solidFill>
              <a:schemeClr val="tx1"/>
            </a:solidFill>
            <a:miter lim="800000"/>
            <a:headEnd/>
            <a:tailEnd/>
          </a:ln>
        </p:spPr>
        <p:txBody>
          <a:bodyPr wrap="none" anchor="ctr">
            <a:prstTxWarp prst="textNoShape">
              <a:avLst/>
            </a:prstTxWarp>
          </a:bodyPr>
          <a:lstStyle/>
          <a:p>
            <a:endParaRPr lang="it-IT"/>
          </a:p>
        </p:txBody>
      </p:sp>
      <p:sp>
        <p:nvSpPr>
          <p:cNvPr id="27772" name="AutoShape 124"/>
          <p:cNvSpPr>
            <a:spLocks noChangeArrowheads="1"/>
          </p:cNvSpPr>
          <p:nvPr/>
        </p:nvSpPr>
        <p:spPr bwMode="auto">
          <a:xfrm>
            <a:off x="1065213" y="4306888"/>
            <a:ext cx="152400" cy="287337"/>
          </a:xfrm>
          <a:prstGeom prst="upArrow">
            <a:avLst>
              <a:gd name="adj1" fmla="val 50000"/>
              <a:gd name="adj2" fmla="val 47135"/>
            </a:avLst>
          </a:prstGeom>
          <a:solidFill>
            <a:srgbClr val="F6F608"/>
          </a:solidFill>
          <a:ln w="9525">
            <a:solidFill>
              <a:schemeClr val="tx1"/>
            </a:solidFill>
            <a:miter lim="800000"/>
            <a:headEnd/>
            <a:tailEnd/>
          </a:ln>
        </p:spPr>
        <p:txBody>
          <a:bodyPr wrap="none" anchor="ctr">
            <a:prstTxWarp prst="textNoShape">
              <a:avLst/>
            </a:prstTxWarp>
          </a:bodyPr>
          <a:lstStyle/>
          <a:p>
            <a:endParaRPr lang="it-IT"/>
          </a:p>
        </p:txBody>
      </p:sp>
      <p:sp>
        <p:nvSpPr>
          <p:cNvPr id="27773" name="AutoShape 125"/>
          <p:cNvSpPr>
            <a:spLocks noChangeArrowheads="1"/>
          </p:cNvSpPr>
          <p:nvPr/>
        </p:nvSpPr>
        <p:spPr bwMode="auto">
          <a:xfrm>
            <a:off x="4494213" y="4306888"/>
            <a:ext cx="152400" cy="287337"/>
          </a:xfrm>
          <a:prstGeom prst="upArrow">
            <a:avLst>
              <a:gd name="adj1" fmla="val 50000"/>
              <a:gd name="adj2" fmla="val 47135"/>
            </a:avLst>
          </a:prstGeom>
          <a:solidFill>
            <a:srgbClr val="F6F608"/>
          </a:solidFill>
          <a:ln w="9525">
            <a:solidFill>
              <a:schemeClr val="tx1"/>
            </a:solidFill>
            <a:miter lim="800000"/>
            <a:headEnd/>
            <a:tailEnd/>
          </a:ln>
        </p:spPr>
        <p:txBody>
          <a:bodyPr wrap="none" anchor="ctr">
            <a:prstTxWarp prst="textNoShape">
              <a:avLst/>
            </a:prstTxWarp>
          </a:bodyPr>
          <a:lstStyle/>
          <a:p>
            <a:endParaRPr lang="it-IT"/>
          </a:p>
        </p:txBody>
      </p:sp>
      <p:sp>
        <p:nvSpPr>
          <p:cNvPr id="27774" name="AutoShape 126"/>
          <p:cNvSpPr>
            <a:spLocks noChangeArrowheads="1"/>
          </p:cNvSpPr>
          <p:nvPr/>
        </p:nvSpPr>
        <p:spPr bwMode="auto">
          <a:xfrm>
            <a:off x="4875213" y="4306888"/>
            <a:ext cx="152400" cy="287337"/>
          </a:xfrm>
          <a:prstGeom prst="upArrow">
            <a:avLst>
              <a:gd name="adj1" fmla="val 50000"/>
              <a:gd name="adj2" fmla="val 47135"/>
            </a:avLst>
          </a:prstGeom>
          <a:solidFill>
            <a:srgbClr val="F6F608"/>
          </a:solidFill>
          <a:ln w="9525">
            <a:solidFill>
              <a:schemeClr val="tx1"/>
            </a:solidFill>
            <a:miter lim="800000"/>
            <a:headEnd/>
            <a:tailEnd/>
          </a:ln>
        </p:spPr>
        <p:txBody>
          <a:bodyPr wrap="none" anchor="ctr">
            <a:prstTxWarp prst="textNoShape">
              <a:avLst/>
            </a:prstTxWarp>
          </a:bodyPr>
          <a:lstStyle/>
          <a:p>
            <a:endParaRPr lang="it-IT"/>
          </a:p>
        </p:txBody>
      </p:sp>
      <p:sp>
        <p:nvSpPr>
          <p:cNvPr id="27775" name="AutoShape 127"/>
          <p:cNvSpPr>
            <a:spLocks noChangeArrowheads="1"/>
          </p:cNvSpPr>
          <p:nvPr/>
        </p:nvSpPr>
        <p:spPr bwMode="auto">
          <a:xfrm rot="10800000">
            <a:off x="2360613" y="2706688"/>
            <a:ext cx="152400" cy="287337"/>
          </a:xfrm>
          <a:prstGeom prst="upArrow">
            <a:avLst>
              <a:gd name="adj1" fmla="val 50000"/>
              <a:gd name="adj2" fmla="val 47135"/>
            </a:avLst>
          </a:prstGeom>
          <a:solidFill>
            <a:srgbClr val="700D13"/>
          </a:solidFill>
          <a:ln w="9525">
            <a:solidFill>
              <a:schemeClr val="tx2"/>
            </a:solidFill>
            <a:miter lim="800000"/>
            <a:headEnd/>
            <a:tailEnd/>
          </a:ln>
        </p:spPr>
        <p:txBody>
          <a:bodyPr wrap="none" anchor="ctr">
            <a:prstTxWarp prst="textNoShape">
              <a:avLst/>
            </a:prstTxWarp>
          </a:bodyPr>
          <a:lstStyle/>
          <a:p>
            <a:endParaRPr lang="it-IT"/>
          </a:p>
        </p:txBody>
      </p:sp>
      <p:sp>
        <p:nvSpPr>
          <p:cNvPr id="27776" name="AutoShape 128"/>
          <p:cNvSpPr>
            <a:spLocks noChangeArrowheads="1"/>
          </p:cNvSpPr>
          <p:nvPr/>
        </p:nvSpPr>
        <p:spPr bwMode="auto">
          <a:xfrm rot="10800000">
            <a:off x="2055813" y="2706688"/>
            <a:ext cx="152400" cy="287337"/>
          </a:xfrm>
          <a:prstGeom prst="upArrow">
            <a:avLst>
              <a:gd name="adj1" fmla="val 50000"/>
              <a:gd name="adj2" fmla="val 47135"/>
            </a:avLst>
          </a:prstGeom>
          <a:solidFill>
            <a:srgbClr val="700D13"/>
          </a:solidFill>
          <a:ln w="9525">
            <a:solidFill>
              <a:schemeClr val="tx2"/>
            </a:solidFill>
            <a:miter lim="800000"/>
            <a:headEnd/>
            <a:tailEnd/>
          </a:ln>
        </p:spPr>
        <p:txBody>
          <a:bodyPr wrap="none" anchor="ctr">
            <a:prstTxWarp prst="textNoShape">
              <a:avLst/>
            </a:prstTxWarp>
          </a:bodyPr>
          <a:lstStyle/>
          <a:p>
            <a:endParaRPr lang="it-IT"/>
          </a:p>
        </p:txBody>
      </p:sp>
      <p:sp>
        <p:nvSpPr>
          <p:cNvPr id="27777" name="AutoShape 129"/>
          <p:cNvSpPr>
            <a:spLocks noChangeArrowheads="1"/>
          </p:cNvSpPr>
          <p:nvPr/>
        </p:nvSpPr>
        <p:spPr bwMode="auto">
          <a:xfrm rot="10800000">
            <a:off x="3275013" y="2706688"/>
            <a:ext cx="152400" cy="287337"/>
          </a:xfrm>
          <a:prstGeom prst="upArrow">
            <a:avLst>
              <a:gd name="adj1" fmla="val 50000"/>
              <a:gd name="adj2" fmla="val 47135"/>
            </a:avLst>
          </a:prstGeom>
          <a:solidFill>
            <a:srgbClr val="700D13"/>
          </a:solidFill>
          <a:ln w="9525">
            <a:solidFill>
              <a:schemeClr val="tx2"/>
            </a:solidFill>
            <a:miter lim="800000"/>
            <a:headEnd/>
            <a:tailEnd/>
          </a:ln>
        </p:spPr>
        <p:txBody>
          <a:bodyPr wrap="none" anchor="ctr">
            <a:prstTxWarp prst="textNoShape">
              <a:avLst/>
            </a:prstTxWarp>
          </a:bodyPr>
          <a:lstStyle/>
          <a:p>
            <a:endParaRPr lang="it-IT"/>
          </a:p>
        </p:txBody>
      </p:sp>
      <p:sp>
        <p:nvSpPr>
          <p:cNvPr id="27778" name="AutoShape 130"/>
          <p:cNvSpPr>
            <a:spLocks noChangeArrowheads="1"/>
          </p:cNvSpPr>
          <p:nvPr/>
        </p:nvSpPr>
        <p:spPr bwMode="auto">
          <a:xfrm rot="10800000">
            <a:off x="2970213" y="2706688"/>
            <a:ext cx="152400" cy="287337"/>
          </a:xfrm>
          <a:prstGeom prst="upArrow">
            <a:avLst>
              <a:gd name="adj1" fmla="val 50000"/>
              <a:gd name="adj2" fmla="val 47135"/>
            </a:avLst>
          </a:prstGeom>
          <a:solidFill>
            <a:srgbClr val="700D13"/>
          </a:solidFill>
          <a:ln w="9525">
            <a:solidFill>
              <a:schemeClr val="tx2"/>
            </a:solidFill>
            <a:miter lim="800000"/>
            <a:headEnd/>
            <a:tailEnd/>
          </a:ln>
        </p:spPr>
        <p:txBody>
          <a:bodyPr wrap="none" anchor="ctr">
            <a:prstTxWarp prst="textNoShape">
              <a:avLst/>
            </a:prstTxWarp>
          </a:bodyPr>
          <a:lstStyle/>
          <a:p>
            <a:endParaRPr lang="it-IT"/>
          </a:p>
        </p:txBody>
      </p:sp>
      <p:sp>
        <p:nvSpPr>
          <p:cNvPr id="27779" name="AutoShape 131"/>
          <p:cNvSpPr>
            <a:spLocks noChangeArrowheads="1"/>
          </p:cNvSpPr>
          <p:nvPr/>
        </p:nvSpPr>
        <p:spPr bwMode="auto">
          <a:xfrm rot="10800000">
            <a:off x="2665413" y="2706688"/>
            <a:ext cx="152400" cy="287337"/>
          </a:xfrm>
          <a:prstGeom prst="upArrow">
            <a:avLst>
              <a:gd name="adj1" fmla="val 50000"/>
              <a:gd name="adj2" fmla="val 47135"/>
            </a:avLst>
          </a:prstGeom>
          <a:solidFill>
            <a:srgbClr val="700D13"/>
          </a:solidFill>
          <a:ln w="9525">
            <a:solidFill>
              <a:schemeClr val="tx2"/>
            </a:solidFill>
            <a:miter lim="800000"/>
            <a:headEnd/>
            <a:tailEnd/>
          </a:ln>
        </p:spPr>
        <p:txBody>
          <a:bodyPr wrap="none" anchor="ctr">
            <a:prstTxWarp prst="textNoShape">
              <a:avLst/>
            </a:prstTxWarp>
          </a:bodyPr>
          <a:lstStyle/>
          <a:p>
            <a:endParaRPr lang="it-IT"/>
          </a:p>
        </p:txBody>
      </p:sp>
      <p:sp>
        <p:nvSpPr>
          <p:cNvPr id="27780" name="AutoShape 132"/>
          <p:cNvSpPr>
            <a:spLocks noChangeArrowheads="1"/>
          </p:cNvSpPr>
          <p:nvPr/>
        </p:nvSpPr>
        <p:spPr bwMode="auto">
          <a:xfrm rot="10800000">
            <a:off x="3579813" y="2706688"/>
            <a:ext cx="152400" cy="287337"/>
          </a:xfrm>
          <a:prstGeom prst="upArrow">
            <a:avLst>
              <a:gd name="adj1" fmla="val 50000"/>
              <a:gd name="adj2" fmla="val 47135"/>
            </a:avLst>
          </a:prstGeom>
          <a:solidFill>
            <a:srgbClr val="700D13"/>
          </a:solidFill>
          <a:ln w="9525">
            <a:solidFill>
              <a:schemeClr val="tx2"/>
            </a:solidFill>
            <a:miter lim="800000"/>
            <a:headEnd/>
            <a:tailEnd/>
          </a:ln>
        </p:spPr>
        <p:txBody>
          <a:bodyPr wrap="none" anchor="ctr">
            <a:prstTxWarp prst="textNoShape">
              <a:avLst/>
            </a:prstTxWarp>
          </a:bodyPr>
          <a:lstStyle/>
          <a:p>
            <a:endParaRPr lang="it-IT"/>
          </a:p>
        </p:txBody>
      </p:sp>
      <p:sp>
        <p:nvSpPr>
          <p:cNvPr id="27781" name="AutoShape 133"/>
          <p:cNvSpPr>
            <a:spLocks noChangeArrowheads="1"/>
          </p:cNvSpPr>
          <p:nvPr/>
        </p:nvSpPr>
        <p:spPr bwMode="auto">
          <a:xfrm rot="10800000">
            <a:off x="3884613" y="2706688"/>
            <a:ext cx="152400" cy="287337"/>
          </a:xfrm>
          <a:prstGeom prst="upArrow">
            <a:avLst>
              <a:gd name="adj1" fmla="val 50000"/>
              <a:gd name="adj2" fmla="val 47135"/>
            </a:avLst>
          </a:prstGeom>
          <a:solidFill>
            <a:srgbClr val="700D13"/>
          </a:solidFill>
          <a:ln w="9525">
            <a:solidFill>
              <a:schemeClr val="tx2"/>
            </a:solidFill>
            <a:miter lim="800000"/>
            <a:headEnd/>
            <a:tailEnd/>
          </a:ln>
        </p:spPr>
        <p:txBody>
          <a:bodyPr wrap="none" anchor="ctr">
            <a:prstTxWarp prst="textNoShape">
              <a:avLst/>
            </a:prstTxWarp>
          </a:bodyPr>
          <a:lstStyle/>
          <a:p>
            <a:endParaRPr lang="it-IT"/>
          </a:p>
        </p:txBody>
      </p:sp>
      <p:sp>
        <p:nvSpPr>
          <p:cNvPr id="27782" name="AutoShape 134"/>
          <p:cNvSpPr>
            <a:spLocks noChangeArrowheads="1"/>
          </p:cNvSpPr>
          <p:nvPr/>
        </p:nvSpPr>
        <p:spPr bwMode="auto">
          <a:xfrm rot="10800000">
            <a:off x="4189413" y="2706688"/>
            <a:ext cx="152400" cy="287337"/>
          </a:xfrm>
          <a:prstGeom prst="upArrow">
            <a:avLst>
              <a:gd name="adj1" fmla="val 50000"/>
              <a:gd name="adj2" fmla="val 47135"/>
            </a:avLst>
          </a:prstGeom>
          <a:solidFill>
            <a:srgbClr val="700D13"/>
          </a:solidFill>
          <a:ln w="9525">
            <a:solidFill>
              <a:schemeClr val="tx2"/>
            </a:solidFill>
            <a:miter lim="800000"/>
            <a:headEnd/>
            <a:tailEnd/>
          </a:ln>
        </p:spPr>
        <p:txBody>
          <a:bodyPr wrap="none" anchor="ctr">
            <a:prstTxWarp prst="textNoShape">
              <a:avLst/>
            </a:prstTxWarp>
          </a:bodyPr>
          <a:lstStyle/>
          <a:p>
            <a:endParaRPr lang="it-IT"/>
          </a:p>
        </p:txBody>
      </p:sp>
      <p:sp>
        <p:nvSpPr>
          <p:cNvPr id="27783" name="AutoShape 135"/>
          <p:cNvSpPr>
            <a:spLocks noChangeArrowheads="1"/>
          </p:cNvSpPr>
          <p:nvPr/>
        </p:nvSpPr>
        <p:spPr bwMode="auto">
          <a:xfrm rot="10800000">
            <a:off x="1751013" y="2706688"/>
            <a:ext cx="152400" cy="287337"/>
          </a:xfrm>
          <a:prstGeom prst="upArrow">
            <a:avLst>
              <a:gd name="adj1" fmla="val 50000"/>
              <a:gd name="adj2" fmla="val 47135"/>
            </a:avLst>
          </a:prstGeom>
          <a:solidFill>
            <a:srgbClr val="700D13"/>
          </a:solidFill>
          <a:ln w="9525">
            <a:solidFill>
              <a:schemeClr val="tx2"/>
            </a:solidFill>
            <a:miter lim="800000"/>
            <a:headEnd/>
            <a:tailEnd/>
          </a:ln>
        </p:spPr>
        <p:txBody>
          <a:bodyPr wrap="none" anchor="ctr">
            <a:prstTxWarp prst="textNoShape">
              <a:avLst/>
            </a:prstTxWarp>
          </a:bodyPr>
          <a:lstStyle/>
          <a:p>
            <a:endParaRPr lang="it-IT"/>
          </a:p>
        </p:txBody>
      </p:sp>
      <p:sp>
        <p:nvSpPr>
          <p:cNvPr id="27784" name="AutoShape 136"/>
          <p:cNvSpPr>
            <a:spLocks noChangeArrowheads="1"/>
          </p:cNvSpPr>
          <p:nvPr/>
        </p:nvSpPr>
        <p:spPr bwMode="auto">
          <a:xfrm rot="10800000">
            <a:off x="1446213" y="2706688"/>
            <a:ext cx="152400" cy="287337"/>
          </a:xfrm>
          <a:prstGeom prst="upArrow">
            <a:avLst>
              <a:gd name="adj1" fmla="val 50000"/>
              <a:gd name="adj2" fmla="val 47135"/>
            </a:avLst>
          </a:prstGeom>
          <a:solidFill>
            <a:srgbClr val="700D13"/>
          </a:solidFill>
          <a:ln w="9525">
            <a:solidFill>
              <a:schemeClr val="tx2"/>
            </a:solidFill>
            <a:miter lim="800000"/>
            <a:headEnd/>
            <a:tailEnd/>
          </a:ln>
        </p:spPr>
        <p:txBody>
          <a:bodyPr wrap="none" anchor="ctr">
            <a:prstTxWarp prst="textNoShape">
              <a:avLst/>
            </a:prstTxWarp>
          </a:bodyPr>
          <a:lstStyle/>
          <a:p>
            <a:endParaRPr lang="it-IT"/>
          </a:p>
        </p:txBody>
      </p:sp>
      <p:sp>
        <p:nvSpPr>
          <p:cNvPr id="27785" name="AutoShape 137"/>
          <p:cNvSpPr>
            <a:spLocks noChangeArrowheads="1"/>
          </p:cNvSpPr>
          <p:nvPr/>
        </p:nvSpPr>
        <p:spPr bwMode="auto">
          <a:xfrm rot="10800000">
            <a:off x="1141413" y="2706688"/>
            <a:ext cx="152400" cy="287337"/>
          </a:xfrm>
          <a:prstGeom prst="upArrow">
            <a:avLst>
              <a:gd name="adj1" fmla="val 50000"/>
              <a:gd name="adj2" fmla="val 47135"/>
            </a:avLst>
          </a:prstGeom>
          <a:solidFill>
            <a:srgbClr val="700D13"/>
          </a:solidFill>
          <a:ln w="9525">
            <a:solidFill>
              <a:schemeClr val="tx2"/>
            </a:solidFill>
            <a:miter lim="800000"/>
            <a:headEnd/>
            <a:tailEnd/>
          </a:ln>
        </p:spPr>
        <p:txBody>
          <a:bodyPr wrap="none" anchor="ctr">
            <a:prstTxWarp prst="textNoShape">
              <a:avLst/>
            </a:prstTxWarp>
          </a:bodyPr>
          <a:lstStyle/>
          <a:p>
            <a:endParaRPr lang="it-IT"/>
          </a:p>
        </p:txBody>
      </p:sp>
      <p:sp>
        <p:nvSpPr>
          <p:cNvPr id="27786" name="AutoShape 138"/>
          <p:cNvSpPr>
            <a:spLocks noChangeArrowheads="1"/>
          </p:cNvSpPr>
          <p:nvPr/>
        </p:nvSpPr>
        <p:spPr bwMode="auto">
          <a:xfrm rot="10800000">
            <a:off x="4570413" y="2706688"/>
            <a:ext cx="152400" cy="287337"/>
          </a:xfrm>
          <a:prstGeom prst="upArrow">
            <a:avLst>
              <a:gd name="adj1" fmla="val 50000"/>
              <a:gd name="adj2" fmla="val 47135"/>
            </a:avLst>
          </a:prstGeom>
          <a:solidFill>
            <a:srgbClr val="700D13"/>
          </a:solidFill>
          <a:ln w="9525">
            <a:solidFill>
              <a:schemeClr val="tx2"/>
            </a:solidFill>
            <a:miter lim="800000"/>
            <a:headEnd/>
            <a:tailEnd/>
          </a:ln>
        </p:spPr>
        <p:txBody>
          <a:bodyPr wrap="none" anchor="ctr">
            <a:prstTxWarp prst="textNoShape">
              <a:avLst/>
            </a:prstTxWarp>
          </a:bodyPr>
          <a:lstStyle/>
          <a:p>
            <a:endParaRPr lang="it-IT"/>
          </a:p>
        </p:txBody>
      </p:sp>
      <p:sp>
        <p:nvSpPr>
          <p:cNvPr id="27787" name="AutoShape 139"/>
          <p:cNvSpPr>
            <a:spLocks noChangeArrowheads="1"/>
          </p:cNvSpPr>
          <p:nvPr/>
        </p:nvSpPr>
        <p:spPr bwMode="auto">
          <a:xfrm rot="10800000">
            <a:off x="4951413" y="2706688"/>
            <a:ext cx="152400" cy="287337"/>
          </a:xfrm>
          <a:prstGeom prst="upArrow">
            <a:avLst>
              <a:gd name="adj1" fmla="val 50000"/>
              <a:gd name="adj2" fmla="val 47135"/>
            </a:avLst>
          </a:prstGeom>
          <a:solidFill>
            <a:srgbClr val="700D13"/>
          </a:solidFill>
          <a:ln w="9525">
            <a:solidFill>
              <a:schemeClr val="tx2"/>
            </a:solidFill>
            <a:miter lim="800000"/>
            <a:headEnd/>
            <a:tailEnd/>
          </a:ln>
        </p:spPr>
        <p:txBody>
          <a:bodyPr wrap="none" anchor="ctr">
            <a:prstTxWarp prst="textNoShape">
              <a:avLst/>
            </a:prstTxWarp>
          </a:bodyPr>
          <a:lstStyle/>
          <a:p>
            <a:endParaRPr lang="it-IT"/>
          </a:p>
        </p:txBody>
      </p:sp>
      <p:sp>
        <p:nvSpPr>
          <p:cNvPr id="27788" name="Text Box 140"/>
          <p:cNvSpPr txBox="1">
            <a:spLocks noChangeArrowheads="1"/>
          </p:cNvSpPr>
          <p:nvPr/>
        </p:nvSpPr>
        <p:spPr bwMode="auto">
          <a:xfrm>
            <a:off x="684213" y="2476500"/>
            <a:ext cx="4800600" cy="228600"/>
          </a:xfrm>
          <a:prstGeom prst="rect">
            <a:avLst/>
          </a:prstGeom>
          <a:noFill/>
          <a:ln w="9525">
            <a:noFill/>
            <a:miter lim="800000"/>
            <a:headEnd/>
            <a:tailEnd/>
          </a:ln>
        </p:spPr>
        <p:txBody>
          <a:bodyPr>
            <a:prstTxWarp prst="textNoShape">
              <a:avLst/>
            </a:prstTxWarp>
            <a:spAutoFit/>
          </a:bodyPr>
          <a:lstStyle/>
          <a:p>
            <a:pPr algn="ctr">
              <a:spcBef>
                <a:spcPct val="50000"/>
              </a:spcBef>
            </a:pPr>
            <a:r>
              <a:rPr lang="it-IT" sz="900" b="1">
                <a:solidFill>
                  <a:srgbClr val="700D13"/>
                </a:solidFill>
                <a:latin typeface="Verdana" pitchFamily="-112" charset="0"/>
              </a:rPr>
              <a:t>Empuje hacia abajo debido a la fuerza de gravedad</a:t>
            </a:r>
            <a:endParaRPr lang="it-IT" sz="900" b="1">
              <a:solidFill>
                <a:schemeClr val="tx1"/>
              </a:solidFill>
              <a:latin typeface="Verdana" pitchFamily="-112" charset="0"/>
            </a:endParaRPr>
          </a:p>
        </p:txBody>
      </p:sp>
      <p:sp>
        <p:nvSpPr>
          <p:cNvPr id="27789" name="Text Box 141"/>
          <p:cNvSpPr txBox="1">
            <a:spLocks noChangeArrowheads="1"/>
          </p:cNvSpPr>
          <p:nvPr/>
        </p:nvSpPr>
        <p:spPr bwMode="auto">
          <a:xfrm>
            <a:off x="684213" y="4533900"/>
            <a:ext cx="4800600" cy="228600"/>
          </a:xfrm>
          <a:prstGeom prst="rect">
            <a:avLst/>
          </a:prstGeom>
          <a:noFill/>
          <a:ln w="9525">
            <a:noFill/>
            <a:miter lim="800000"/>
            <a:headEnd/>
            <a:tailEnd/>
          </a:ln>
        </p:spPr>
        <p:txBody>
          <a:bodyPr>
            <a:prstTxWarp prst="textNoShape">
              <a:avLst/>
            </a:prstTxWarp>
            <a:spAutoFit/>
          </a:bodyPr>
          <a:lstStyle/>
          <a:p>
            <a:pPr algn="ctr">
              <a:spcBef>
                <a:spcPct val="50000"/>
              </a:spcBef>
            </a:pPr>
            <a:r>
              <a:rPr lang="it-IT" sz="900" b="1">
                <a:solidFill>
                  <a:srgbClr val="F6F608"/>
                </a:solidFill>
                <a:latin typeface="Verdana" pitchFamily="-112" charset="0"/>
              </a:rPr>
              <a:t>Empuje hacia arriba debido al CO</a:t>
            </a:r>
            <a:r>
              <a:rPr lang="it-IT" sz="700" b="1">
                <a:solidFill>
                  <a:srgbClr val="F6F608"/>
                </a:solidFill>
                <a:latin typeface="Verdana" pitchFamily="-112" charset="0"/>
              </a:rPr>
              <a:t>2</a:t>
            </a:r>
            <a:r>
              <a:rPr lang="it-IT" sz="900" b="1">
                <a:solidFill>
                  <a:srgbClr val="F6F608"/>
                </a:solidFill>
                <a:latin typeface="Verdana" pitchFamily="-112" charset="0"/>
              </a:rPr>
              <a:t> y la fermentación</a:t>
            </a:r>
            <a:endParaRPr lang="it-IT" sz="900">
              <a:solidFill>
                <a:srgbClr val="F6F608"/>
              </a:solidFill>
              <a:latin typeface="Verdana" pitchFamily="-112" charset="0"/>
            </a:endParaRPr>
          </a:p>
        </p:txBody>
      </p:sp>
      <p:sp>
        <p:nvSpPr>
          <p:cNvPr id="27790" name="Oval 142"/>
          <p:cNvSpPr>
            <a:spLocks noChangeArrowheads="1"/>
          </p:cNvSpPr>
          <p:nvPr/>
        </p:nvSpPr>
        <p:spPr bwMode="auto">
          <a:xfrm>
            <a:off x="2436813" y="3849688"/>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endParaRPr lang="it-IT"/>
          </a:p>
        </p:txBody>
      </p:sp>
      <p:sp>
        <p:nvSpPr>
          <p:cNvPr id="27791" name="Oval 143"/>
          <p:cNvSpPr>
            <a:spLocks noChangeArrowheads="1"/>
          </p:cNvSpPr>
          <p:nvPr/>
        </p:nvSpPr>
        <p:spPr bwMode="auto">
          <a:xfrm>
            <a:off x="1293813" y="4078288"/>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endParaRPr lang="it-IT"/>
          </a:p>
        </p:txBody>
      </p:sp>
      <p:sp>
        <p:nvSpPr>
          <p:cNvPr id="27792" name="Oval 144"/>
          <p:cNvSpPr>
            <a:spLocks noChangeArrowheads="1"/>
          </p:cNvSpPr>
          <p:nvPr/>
        </p:nvSpPr>
        <p:spPr bwMode="auto">
          <a:xfrm>
            <a:off x="2208213" y="5297488"/>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endParaRPr lang="it-IT"/>
          </a:p>
        </p:txBody>
      </p:sp>
      <p:sp>
        <p:nvSpPr>
          <p:cNvPr id="27793" name="Oval 145"/>
          <p:cNvSpPr>
            <a:spLocks noChangeArrowheads="1"/>
          </p:cNvSpPr>
          <p:nvPr/>
        </p:nvSpPr>
        <p:spPr bwMode="auto">
          <a:xfrm>
            <a:off x="1522413" y="5068888"/>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endParaRPr lang="it-IT"/>
          </a:p>
        </p:txBody>
      </p:sp>
      <p:sp>
        <p:nvSpPr>
          <p:cNvPr id="27794" name="Oval 146"/>
          <p:cNvSpPr>
            <a:spLocks noChangeArrowheads="1"/>
          </p:cNvSpPr>
          <p:nvPr/>
        </p:nvSpPr>
        <p:spPr bwMode="auto">
          <a:xfrm>
            <a:off x="2817813" y="5602288"/>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endParaRPr lang="it-IT"/>
          </a:p>
        </p:txBody>
      </p:sp>
      <p:sp>
        <p:nvSpPr>
          <p:cNvPr id="27795" name="Oval 147"/>
          <p:cNvSpPr>
            <a:spLocks noChangeArrowheads="1"/>
          </p:cNvSpPr>
          <p:nvPr/>
        </p:nvSpPr>
        <p:spPr bwMode="auto">
          <a:xfrm>
            <a:off x="2589213" y="5678488"/>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endParaRPr lang="it-IT"/>
          </a:p>
        </p:txBody>
      </p:sp>
      <p:sp>
        <p:nvSpPr>
          <p:cNvPr id="27796" name="Oval 148"/>
          <p:cNvSpPr>
            <a:spLocks noChangeArrowheads="1"/>
          </p:cNvSpPr>
          <p:nvPr/>
        </p:nvSpPr>
        <p:spPr bwMode="auto">
          <a:xfrm>
            <a:off x="912813" y="5526088"/>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endParaRPr lang="it-IT"/>
          </a:p>
        </p:txBody>
      </p:sp>
      <p:sp>
        <p:nvSpPr>
          <p:cNvPr id="27797" name="Oval 149"/>
          <p:cNvSpPr>
            <a:spLocks noChangeArrowheads="1"/>
          </p:cNvSpPr>
          <p:nvPr/>
        </p:nvSpPr>
        <p:spPr bwMode="auto">
          <a:xfrm>
            <a:off x="760413" y="4840288"/>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endParaRPr lang="it-IT"/>
          </a:p>
        </p:txBody>
      </p:sp>
      <p:sp>
        <p:nvSpPr>
          <p:cNvPr id="27798" name="Oval 150"/>
          <p:cNvSpPr>
            <a:spLocks noChangeArrowheads="1"/>
          </p:cNvSpPr>
          <p:nvPr/>
        </p:nvSpPr>
        <p:spPr bwMode="auto">
          <a:xfrm>
            <a:off x="836613" y="2478088"/>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endParaRPr lang="it-IT"/>
          </a:p>
        </p:txBody>
      </p:sp>
      <p:sp>
        <p:nvSpPr>
          <p:cNvPr id="27799" name="Oval 151"/>
          <p:cNvSpPr>
            <a:spLocks noChangeArrowheads="1"/>
          </p:cNvSpPr>
          <p:nvPr/>
        </p:nvSpPr>
        <p:spPr bwMode="auto">
          <a:xfrm>
            <a:off x="2208213" y="2782888"/>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endParaRPr lang="it-IT"/>
          </a:p>
        </p:txBody>
      </p:sp>
      <p:sp>
        <p:nvSpPr>
          <p:cNvPr id="27800" name="Oval 152"/>
          <p:cNvSpPr>
            <a:spLocks noChangeArrowheads="1"/>
          </p:cNvSpPr>
          <p:nvPr/>
        </p:nvSpPr>
        <p:spPr bwMode="auto">
          <a:xfrm>
            <a:off x="3427413" y="2630488"/>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endParaRPr lang="it-IT"/>
          </a:p>
        </p:txBody>
      </p:sp>
      <p:sp>
        <p:nvSpPr>
          <p:cNvPr id="27801" name="Oval 153"/>
          <p:cNvSpPr>
            <a:spLocks noChangeArrowheads="1"/>
          </p:cNvSpPr>
          <p:nvPr/>
        </p:nvSpPr>
        <p:spPr bwMode="auto">
          <a:xfrm>
            <a:off x="4799013" y="2859088"/>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endParaRPr lang="it-IT"/>
          </a:p>
        </p:txBody>
      </p:sp>
      <p:sp>
        <p:nvSpPr>
          <p:cNvPr id="27802" name="Oval 154"/>
          <p:cNvSpPr>
            <a:spLocks noChangeArrowheads="1"/>
          </p:cNvSpPr>
          <p:nvPr/>
        </p:nvSpPr>
        <p:spPr bwMode="auto">
          <a:xfrm>
            <a:off x="2894013" y="3925888"/>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endParaRPr lang="it-IT"/>
          </a:p>
        </p:txBody>
      </p:sp>
      <p:sp>
        <p:nvSpPr>
          <p:cNvPr id="27803" name="Oval 155"/>
          <p:cNvSpPr>
            <a:spLocks noChangeArrowheads="1"/>
          </p:cNvSpPr>
          <p:nvPr/>
        </p:nvSpPr>
        <p:spPr bwMode="auto">
          <a:xfrm>
            <a:off x="4037013" y="3240088"/>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endParaRPr lang="it-IT"/>
          </a:p>
        </p:txBody>
      </p:sp>
      <p:sp>
        <p:nvSpPr>
          <p:cNvPr id="27804" name="Oval 156"/>
          <p:cNvSpPr>
            <a:spLocks noChangeArrowheads="1"/>
          </p:cNvSpPr>
          <p:nvPr/>
        </p:nvSpPr>
        <p:spPr bwMode="auto">
          <a:xfrm>
            <a:off x="4341813" y="3544888"/>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endParaRPr lang="it-IT"/>
          </a:p>
        </p:txBody>
      </p:sp>
      <p:sp>
        <p:nvSpPr>
          <p:cNvPr id="27805" name="Oval 157"/>
          <p:cNvSpPr>
            <a:spLocks noChangeArrowheads="1"/>
          </p:cNvSpPr>
          <p:nvPr/>
        </p:nvSpPr>
        <p:spPr bwMode="auto">
          <a:xfrm>
            <a:off x="4265613" y="4230688"/>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endParaRPr lang="it-IT"/>
          </a:p>
        </p:txBody>
      </p:sp>
      <p:sp>
        <p:nvSpPr>
          <p:cNvPr id="27806" name="Oval 158"/>
          <p:cNvSpPr>
            <a:spLocks noChangeArrowheads="1"/>
          </p:cNvSpPr>
          <p:nvPr/>
        </p:nvSpPr>
        <p:spPr bwMode="auto">
          <a:xfrm>
            <a:off x="3503613" y="3544888"/>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endParaRPr lang="it-IT"/>
          </a:p>
        </p:txBody>
      </p:sp>
      <p:sp>
        <p:nvSpPr>
          <p:cNvPr id="27807" name="Oval 159"/>
          <p:cNvSpPr>
            <a:spLocks noChangeArrowheads="1"/>
          </p:cNvSpPr>
          <p:nvPr/>
        </p:nvSpPr>
        <p:spPr bwMode="auto">
          <a:xfrm>
            <a:off x="2970213" y="3087688"/>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endParaRPr lang="it-IT"/>
          </a:p>
        </p:txBody>
      </p:sp>
      <p:sp>
        <p:nvSpPr>
          <p:cNvPr id="27808" name="Oval 160"/>
          <p:cNvSpPr>
            <a:spLocks noChangeArrowheads="1"/>
          </p:cNvSpPr>
          <p:nvPr/>
        </p:nvSpPr>
        <p:spPr bwMode="auto">
          <a:xfrm>
            <a:off x="684213" y="3773488"/>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endParaRPr lang="it-IT"/>
          </a:p>
        </p:txBody>
      </p:sp>
      <p:sp>
        <p:nvSpPr>
          <p:cNvPr id="27809" name="Oval 161"/>
          <p:cNvSpPr>
            <a:spLocks noChangeArrowheads="1"/>
          </p:cNvSpPr>
          <p:nvPr/>
        </p:nvSpPr>
        <p:spPr bwMode="auto">
          <a:xfrm>
            <a:off x="1827213" y="3087688"/>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endParaRPr lang="it-IT"/>
          </a:p>
        </p:txBody>
      </p:sp>
      <p:sp>
        <p:nvSpPr>
          <p:cNvPr id="27810" name="Oval 162"/>
          <p:cNvSpPr>
            <a:spLocks noChangeArrowheads="1"/>
          </p:cNvSpPr>
          <p:nvPr/>
        </p:nvSpPr>
        <p:spPr bwMode="auto">
          <a:xfrm>
            <a:off x="2132013" y="3392488"/>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endParaRPr lang="it-IT"/>
          </a:p>
        </p:txBody>
      </p:sp>
      <p:sp>
        <p:nvSpPr>
          <p:cNvPr id="27811" name="Oval 163"/>
          <p:cNvSpPr>
            <a:spLocks noChangeArrowheads="1"/>
          </p:cNvSpPr>
          <p:nvPr/>
        </p:nvSpPr>
        <p:spPr bwMode="auto">
          <a:xfrm>
            <a:off x="2055813" y="4078288"/>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endParaRPr lang="it-IT"/>
          </a:p>
        </p:txBody>
      </p:sp>
      <p:sp>
        <p:nvSpPr>
          <p:cNvPr id="27812" name="Oval 164"/>
          <p:cNvSpPr>
            <a:spLocks noChangeArrowheads="1"/>
          </p:cNvSpPr>
          <p:nvPr/>
        </p:nvSpPr>
        <p:spPr bwMode="auto">
          <a:xfrm>
            <a:off x="1293813" y="3392488"/>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endParaRPr lang="it-IT"/>
          </a:p>
        </p:txBody>
      </p:sp>
      <p:sp>
        <p:nvSpPr>
          <p:cNvPr id="27813" name="Oval 165"/>
          <p:cNvSpPr>
            <a:spLocks noChangeArrowheads="1"/>
          </p:cNvSpPr>
          <p:nvPr/>
        </p:nvSpPr>
        <p:spPr bwMode="auto">
          <a:xfrm>
            <a:off x="760413" y="2935288"/>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endParaRPr lang="it-IT"/>
          </a:p>
        </p:txBody>
      </p:sp>
      <p:sp>
        <p:nvSpPr>
          <p:cNvPr id="27814" name="Oval 166"/>
          <p:cNvSpPr>
            <a:spLocks noChangeArrowheads="1"/>
          </p:cNvSpPr>
          <p:nvPr/>
        </p:nvSpPr>
        <p:spPr bwMode="auto">
          <a:xfrm>
            <a:off x="3808413" y="3087688"/>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endParaRPr lang="it-IT"/>
          </a:p>
        </p:txBody>
      </p:sp>
      <p:sp>
        <p:nvSpPr>
          <p:cNvPr id="27815" name="Oval 167"/>
          <p:cNvSpPr>
            <a:spLocks noChangeArrowheads="1"/>
          </p:cNvSpPr>
          <p:nvPr/>
        </p:nvSpPr>
        <p:spPr bwMode="auto">
          <a:xfrm>
            <a:off x="4951413" y="2401888"/>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endParaRPr lang="it-IT"/>
          </a:p>
        </p:txBody>
      </p:sp>
      <p:sp>
        <p:nvSpPr>
          <p:cNvPr id="27816" name="Oval 168"/>
          <p:cNvSpPr>
            <a:spLocks noChangeArrowheads="1"/>
          </p:cNvSpPr>
          <p:nvPr/>
        </p:nvSpPr>
        <p:spPr bwMode="auto">
          <a:xfrm>
            <a:off x="5256213" y="2706688"/>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endParaRPr lang="it-IT"/>
          </a:p>
        </p:txBody>
      </p:sp>
      <p:sp>
        <p:nvSpPr>
          <p:cNvPr id="27817" name="Oval 169"/>
          <p:cNvSpPr>
            <a:spLocks noChangeArrowheads="1"/>
          </p:cNvSpPr>
          <p:nvPr/>
        </p:nvSpPr>
        <p:spPr bwMode="auto">
          <a:xfrm>
            <a:off x="5180013" y="3392488"/>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endParaRPr lang="it-IT"/>
          </a:p>
        </p:txBody>
      </p:sp>
      <p:sp>
        <p:nvSpPr>
          <p:cNvPr id="27818" name="Oval 170"/>
          <p:cNvSpPr>
            <a:spLocks noChangeArrowheads="1"/>
          </p:cNvSpPr>
          <p:nvPr/>
        </p:nvSpPr>
        <p:spPr bwMode="auto">
          <a:xfrm>
            <a:off x="4418013" y="2706688"/>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endParaRPr lang="it-IT"/>
          </a:p>
        </p:txBody>
      </p:sp>
      <p:sp>
        <p:nvSpPr>
          <p:cNvPr id="27819" name="Oval 171"/>
          <p:cNvSpPr>
            <a:spLocks noChangeArrowheads="1"/>
          </p:cNvSpPr>
          <p:nvPr/>
        </p:nvSpPr>
        <p:spPr bwMode="auto">
          <a:xfrm>
            <a:off x="2894013" y="2706688"/>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endParaRPr lang="it-IT"/>
          </a:p>
        </p:txBody>
      </p:sp>
      <p:sp>
        <p:nvSpPr>
          <p:cNvPr id="27820" name="Text Box 172"/>
          <p:cNvSpPr txBox="1">
            <a:spLocks noChangeArrowheads="1"/>
          </p:cNvSpPr>
          <p:nvPr/>
        </p:nvSpPr>
        <p:spPr bwMode="auto">
          <a:xfrm>
            <a:off x="684213" y="3937000"/>
            <a:ext cx="4800600" cy="228600"/>
          </a:xfrm>
          <a:prstGeom prst="rect">
            <a:avLst/>
          </a:prstGeom>
          <a:noFill/>
          <a:ln w="9525">
            <a:noFill/>
            <a:miter lim="800000"/>
            <a:headEnd/>
            <a:tailEnd/>
          </a:ln>
        </p:spPr>
        <p:txBody>
          <a:bodyPr>
            <a:prstTxWarp prst="textNoShape">
              <a:avLst/>
            </a:prstTxWarp>
            <a:spAutoFit/>
          </a:bodyPr>
          <a:lstStyle/>
          <a:p>
            <a:pPr algn="ctr">
              <a:spcBef>
                <a:spcPct val="50000"/>
              </a:spcBef>
            </a:pPr>
            <a:r>
              <a:rPr lang="it-IT" sz="900" b="1">
                <a:solidFill>
                  <a:srgbClr val="F6F608"/>
                </a:solidFill>
                <a:latin typeface="Verdana" pitchFamily="-112" charset="0"/>
              </a:rPr>
              <a:t>Efecto posterior de secado debido al Co2</a:t>
            </a:r>
            <a:endParaRPr lang="it-IT" sz="900">
              <a:solidFill>
                <a:srgbClr val="F6F608"/>
              </a:solidFill>
              <a:latin typeface="Verdana" pitchFamily="-112" charset="0"/>
            </a:endParaRPr>
          </a:p>
        </p:txBody>
      </p:sp>
      <p:sp>
        <p:nvSpPr>
          <p:cNvPr id="27821" name="Rectangle 173"/>
          <p:cNvSpPr>
            <a:spLocks noChangeArrowheads="1"/>
          </p:cNvSpPr>
          <p:nvPr/>
        </p:nvSpPr>
        <p:spPr bwMode="auto">
          <a:xfrm>
            <a:off x="685800" y="3352800"/>
            <a:ext cx="4800600" cy="958850"/>
          </a:xfrm>
          <a:prstGeom prst="rect">
            <a:avLst/>
          </a:prstGeom>
          <a:solidFill>
            <a:schemeClr val="tx2">
              <a:alpha val="25098"/>
            </a:schemeClr>
          </a:solidFill>
          <a:ln w="9525">
            <a:noFill/>
            <a:miter lim="800000"/>
            <a:headEnd/>
            <a:tailEnd/>
          </a:ln>
        </p:spPr>
        <p:txBody>
          <a:bodyPr wrap="none" anchor="ctr">
            <a:prstTxWarp prst="textNoShape">
              <a:avLst/>
            </a:prstTxWarp>
          </a:bodyPr>
          <a:lstStyle/>
          <a:p>
            <a:pPr algn="ctr"/>
            <a:endParaRPr lang="es-ES">
              <a:solidFill>
                <a:schemeClr val="tx1"/>
              </a:solidFill>
            </a:endParaRPr>
          </a:p>
        </p:txBody>
      </p:sp>
      <p:sp>
        <p:nvSpPr>
          <p:cNvPr id="27822" name="Text Box 174"/>
          <p:cNvSpPr txBox="1">
            <a:spLocks noChangeArrowheads="1"/>
          </p:cNvSpPr>
          <p:nvPr/>
        </p:nvSpPr>
        <p:spPr bwMode="auto">
          <a:xfrm>
            <a:off x="684213" y="3316288"/>
            <a:ext cx="4800600" cy="290512"/>
          </a:xfrm>
          <a:prstGeom prst="rect">
            <a:avLst/>
          </a:prstGeom>
          <a:noFill/>
          <a:ln w="9525">
            <a:noFill/>
            <a:miter lim="800000"/>
            <a:headEnd/>
            <a:tailEnd/>
          </a:ln>
        </p:spPr>
        <p:txBody>
          <a:bodyPr>
            <a:prstTxWarp prst="textNoShape">
              <a:avLst/>
            </a:prstTxWarp>
            <a:spAutoFit/>
          </a:bodyPr>
          <a:lstStyle/>
          <a:p>
            <a:pPr algn="ctr">
              <a:spcBef>
                <a:spcPct val="50000"/>
              </a:spcBef>
            </a:pPr>
            <a:r>
              <a:rPr lang="it-IT" sz="1300" b="1">
                <a:solidFill>
                  <a:schemeClr val="bg1"/>
                </a:solidFill>
                <a:latin typeface="Verdana" pitchFamily="-112" charset="0"/>
              </a:rPr>
              <a:t>Area critica de compactación de los orujos</a:t>
            </a:r>
          </a:p>
        </p:txBody>
      </p:sp>
      <p:sp>
        <p:nvSpPr>
          <p:cNvPr id="27823" name="Oval 175"/>
          <p:cNvSpPr>
            <a:spLocks noChangeArrowheads="1"/>
          </p:cNvSpPr>
          <p:nvPr/>
        </p:nvSpPr>
        <p:spPr bwMode="auto">
          <a:xfrm>
            <a:off x="865188" y="5916613"/>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endParaRPr lang="it-IT"/>
          </a:p>
        </p:txBody>
      </p:sp>
      <p:sp>
        <p:nvSpPr>
          <p:cNvPr id="27824" name="Oval 176"/>
          <p:cNvSpPr>
            <a:spLocks noChangeArrowheads="1"/>
          </p:cNvSpPr>
          <p:nvPr/>
        </p:nvSpPr>
        <p:spPr bwMode="auto">
          <a:xfrm>
            <a:off x="3270250" y="5608638"/>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endParaRPr lang="it-IT"/>
          </a:p>
        </p:txBody>
      </p:sp>
      <p:sp>
        <p:nvSpPr>
          <p:cNvPr id="27825" name="Oval 177"/>
          <p:cNvSpPr>
            <a:spLocks noChangeArrowheads="1"/>
          </p:cNvSpPr>
          <p:nvPr/>
        </p:nvSpPr>
        <p:spPr bwMode="auto">
          <a:xfrm>
            <a:off x="1474788" y="5535613"/>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endParaRPr lang="it-IT"/>
          </a:p>
        </p:txBody>
      </p:sp>
      <p:sp>
        <p:nvSpPr>
          <p:cNvPr id="27826" name="Oval 178"/>
          <p:cNvSpPr>
            <a:spLocks noChangeArrowheads="1"/>
          </p:cNvSpPr>
          <p:nvPr/>
        </p:nvSpPr>
        <p:spPr bwMode="auto">
          <a:xfrm>
            <a:off x="4903788" y="5611813"/>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endParaRPr lang="it-IT"/>
          </a:p>
        </p:txBody>
      </p:sp>
      <p:sp>
        <p:nvSpPr>
          <p:cNvPr id="27827" name="Oval 179"/>
          <p:cNvSpPr>
            <a:spLocks noChangeArrowheads="1"/>
          </p:cNvSpPr>
          <p:nvPr/>
        </p:nvSpPr>
        <p:spPr bwMode="auto">
          <a:xfrm>
            <a:off x="3346450" y="4816475"/>
            <a:ext cx="76200" cy="96838"/>
          </a:xfrm>
          <a:prstGeom prst="ellipse">
            <a:avLst/>
          </a:prstGeom>
          <a:solidFill>
            <a:srgbClr val="F6F608"/>
          </a:solidFill>
          <a:ln w="9525">
            <a:solidFill>
              <a:schemeClr val="tx1"/>
            </a:solidFill>
            <a:round/>
            <a:headEnd/>
            <a:tailEnd/>
          </a:ln>
        </p:spPr>
        <p:txBody>
          <a:bodyPr wrap="none" anchor="ctr">
            <a:prstTxWarp prst="textNoShape">
              <a:avLst/>
            </a:prstTxWarp>
          </a:bodyPr>
          <a:lstStyle/>
          <a:p>
            <a:endParaRPr lang="it-IT"/>
          </a:p>
        </p:txBody>
      </p:sp>
      <p:sp>
        <p:nvSpPr>
          <p:cNvPr id="27828" name="Oval 180"/>
          <p:cNvSpPr>
            <a:spLocks noChangeArrowheads="1"/>
          </p:cNvSpPr>
          <p:nvPr/>
        </p:nvSpPr>
        <p:spPr bwMode="auto">
          <a:xfrm>
            <a:off x="5284788" y="6145213"/>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endParaRPr lang="it-IT"/>
          </a:p>
        </p:txBody>
      </p:sp>
      <p:sp>
        <p:nvSpPr>
          <p:cNvPr id="27829" name="Oval 181"/>
          <p:cNvSpPr>
            <a:spLocks noChangeArrowheads="1"/>
          </p:cNvSpPr>
          <p:nvPr/>
        </p:nvSpPr>
        <p:spPr bwMode="auto">
          <a:xfrm>
            <a:off x="4446588" y="4926013"/>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endParaRPr lang="it-IT"/>
          </a:p>
        </p:txBody>
      </p:sp>
      <p:sp>
        <p:nvSpPr>
          <p:cNvPr id="27830" name="Oval 182"/>
          <p:cNvSpPr>
            <a:spLocks noChangeArrowheads="1"/>
          </p:cNvSpPr>
          <p:nvPr/>
        </p:nvSpPr>
        <p:spPr bwMode="auto">
          <a:xfrm>
            <a:off x="2846388" y="5002213"/>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endParaRPr lang="it-IT"/>
          </a:p>
        </p:txBody>
      </p:sp>
      <p:sp>
        <p:nvSpPr>
          <p:cNvPr id="27831" name="Oval 183"/>
          <p:cNvSpPr>
            <a:spLocks noChangeArrowheads="1"/>
          </p:cNvSpPr>
          <p:nvPr/>
        </p:nvSpPr>
        <p:spPr bwMode="auto">
          <a:xfrm>
            <a:off x="1779588" y="4849813"/>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endParaRPr lang="it-IT"/>
          </a:p>
        </p:txBody>
      </p:sp>
      <p:sp>
        <p:nvSpPr>
          <p:cNvPr id="27832" name="Text Box 184"/>
          <p:cNvSpPr txBox="1">
            <a:spLocks noChangeArrowheads="1"/>
          </p:cNvSpPr>
          <p:nvPr/>
        </p:nvSpPr>
        <p:spPr bwMode="auto">
          <a:xfrm>
            <a:off x="684213" y="1630363"/>
            <a:ext cx="4824412" cy="773112"/>
          </a:xfrm>
          <a:prstGeom prst="rect">
            <a:avLst/>
          </a:prstGeom>
          <a:noFill/>
          <a:ln w="9525">
            <a:noFill/>
            <a:miter lim="800000"/>
            <a:headEnd/>
            <a:tailEnd/>
          </a:ln>
        </p:spPr>
        <p:txBody>
          <a:bodyPr>
            <a:prstTxWarp prst="textNoShape">
              <a:avLst/>
            </a:prstTxWarp>
          </a:bodyPr>
          <a:lstStyle/>
          <a:p>
            <a:pPr defTabSz="449263">
              <a:lnSpc>
                <a:spcPct val="110000"/>
              </a:lnSpc>
              <a:buClr>
                <a:srgbClr val="000000"/>
              </a:buClr>
              <a:buSzPct val="100000"/>
              <a:buFont typeface="Times New Roman" pitchFamily="-112" charset="0"/>
              <a:buNone/>
            </a:pPr>
            <a:r>
              <a:rPr lang="it-IT" sz="1200" b="1">
                <a:solidFill>
                  <a:schemeClr val="bg2"/>
                </a:solidFill>
                <a:latin typeface="Verdana" pitchFamily="-112" charset="0"/>
              </a:rPr>
              <a:t>EL ÁREA CRíTICA puede implicar entorno al 30-50% del sombrero de orujos, desperdiciando gran parte del trabajo hecho en la viña.</a:t>
            </a:r>
            <a:br>
              <a:rPr lang="it-IT" sz="1200" b="1">
                <a:solidFill>
                  <a:schemeClr val="bg2"/>
                </a:solidFill>
                <a:latin typeface="Verdana" pitchFamily="-112" charset="0"/>
              </a:rPr>
            </a:br>
            <a:endParaRPr lang="it-IT" sz="1200" b="1">
              <a:solidFill>
                <a:schemeClr val="bg2"/>
              </a:solidFill>
              <a:latin typeface="Verdana" pitchFamily="-112" charset="0"/>
            </a:endParaRPr>
          </a:p>
        </p:txBody>
      </p:sp>
      <p:sp>
        <p:nvSpPr>
          <p:cNvPr id="27833" name="Text Box 185"/>
          <p:cNvSpPr txBox="1">
            <a:spLocks noChangeArrowheads="1"/>
          </p:cNvSpPr>
          <p:nvPr/>
        </p:nvSpPr>
        <p:spPr bwMode="auto">
          <a:xfrm>
            <a:off x="152400" y="6461125"/>
            <a:ext cx="457200" cy="244475"/>
          </a:xfrm>
          <a:prstGeom prst="rect">
            <a:avLst/>
          </a:prstGeom>
          <a:noFill/>
          <a:ln w="9525">
            <a:noFill/>
            <a:miter lim="800000"/>
            <a:headEnd/>
            <a:tailEnd/>
          </a:ln>
        </p:spPr>
        <p:txBody>
          <a:bodyPr>
            <a:prstTxWarp prst="textNoShape">
              <a:avLst/>
            </a:prstTxWarp>
            <a:spAutoFit/>
          </a:bodyPr>
          <a:lstStyle/>
          <a:p>
            <a:pPr>
              <a:spcBef>
                <a:spcPct val="50000"/>
              </a:spcBef>
            </a:pPr>
            <a:fld id="{815A8E28-B9E4-EE47-AC77-DB3ACC8EF863}" type="slidenum">
              <a:rPr lang="it-IT" sz="1000" b="1">
                <a:solidFill>
                  <a:srgbClr val="80060D"/>
                </a:solidFill>
                <a:latin typeface="Verdana" pitchFamily="-112" charset="0"/>
              </a:rPr>
              <a:pPr>
                <a:spcBef>
                  <a:spcPct val="50000"/>
                </a:spcBef>
              </a:pPr>
              <a:t>6</a:t>
            </a:fld>
            <a:endParaRPr lang="it-IT" sz="1200" b="1">
              <a:solidFill>
                <a:srgbClr val="80060D"/>
              </a:solidFill>
              <a:latin typeface="Verdana" pitchFamily="-112" charset="0"/>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178178" name="Rectangle 2"/>
          <p:cNvSpPr>
            <a:spLocks noChangeArrowheads="1"/>
          </p:cNvSpPr>
          <p:nvPr/>
        </p:nvSpPr>
        <p:spPr bwMode="auto">
          <a:xfrm>
            <a:off x="1905000" y="5715000"/>
            <a:ext cx="3581400" cy="990600"/>
          </a:xfrm>
          <a:prstGeom prst="rect">
            <a:avLst/>
          </a:prstGeom>
          <a:noFill/>
          <a:ln>
            <a:noFill/>
          </a:ln>
          <a:extLst>
            <a:ext uri="{909E8E84-426E-40DD-AFC4-6F175D3DCCD1}"/>
            <a:ext uri="{91240B29-F687-4F45-9708-019B960494DF}"/>
          </a:extLst>
        </p:spPr>
        <p:txBody>
          <a:bodyPr anchor="ctr"/>
          <a:lstStyle/>
          <a:p>
            <a:pPr algn="ctr">
              <a:defRPr/>
            </a:pPr>
            <a:r>
              <a:rPr lang="it-IT" sz="1400" b="1" i="1" dirty="0" err="1">
                <a:effectLst>
                  <a:outerShdw blurRad="38100" dist="38100" dir="2700000" algn="tl">
                    <a:srgbClr val="C0C0C0"/>
                  </a:outerShdw>
                </a:effectLst>
                <a:latin typeface="Verdana" pitchFamily="34" charset="0"/>
              </a:rPr>
              <a:t>Domaine</a:t>
            </a:r>
            <a:r>
              <a:rPr lang="it-IT" sz="1400" b="1" i="1" dirty="0">
                <a:effectLst>
                  <a:outerShdw blurRad="38100" dist="38100" dir="2700000" algn="tl">
                    <a:srgbClr val="C0C0C0"/>
                  </a:outerShdw>
                </a:effectLst>
                <a:latin typeface="Verdana" pitchFamily="34" charset="0"/>
              </a:rPr>
              <a:t> </a:t>
            </a:r>
            <a:r>
              <a:rPr lang="it-IT" sz="1400" b="1" i="1" dirty="0" err="1">
                <a:effectLst>
                  <a:outerShdw blurRad="38100" dist="38100" dir="2700000" algn="tl">
                    <a:srgbClr val="C0C0C0"/>
                  </a:outerShdw>
                </a:effectLst>
                <a:latin typeface="Verdana" pitchFamily="34" charset="0"/>
              </a:rPr>
              <a:t>Faiveley</a:t>
            </a:r>
            <a:endParaRPr lang="it-IT" sz="1400" b="1" i="1" dirty="0">
              <a:effectLst>
                <a:outerShdw blurRad="38100" dist="38100" dir="2700000" algn="tl">
                  <a:srgbClr val="C0C0C0"/>
                </a:outerShdw>
              </a:effectLst>
              <a:latin typeface="Verdana" pitchFamily="34" charset="0"/>
            </a:endParaRPr>
          </a:p>
          <a:p>
            <a:pPr algn="ctr">
              <a:defRPr/>
            </a:pPr>
            <a:r>
              <a:rPr lang="it-IT" sz="1200" i="1" dirty="0">
                <a:effectLst>
                  <a:outerShdw blurRad="38100" dist="38100" dir="2700000" algn="tl">
                    <a:srgbClr val="C0C0C0"/>
                  </a:outerShdw>
                </a:effectLst>
                <a:latin typeface="Verdana" pitchFamily="34" charset="0"/>
              </a:rPr>
              <a:t>(</a:t>
            </a:r>
            <a:r>
              <a:rPr lang="it-IT" sz="1200" i="1" dirty="0" err="1">
                <a:effectLst>
                  <a:outerShdw blurRad="38100" dist="38100" dir="2700000" algn="tl">
                    <a:srgbClr val="C0C0C0"/>
                  </a:outerShdw>
                </a:effectLst>
                <a:latin typeface="Verdana" pitchFamily="34" charset="0"/>
              </a:rPr>
              <a:t>Bourgogne</a:t>
            </a:r>
            <a:r>
              <a:rPr lang="it-IT" sz="1200" i="1" dirty="0">
                <a:effectLst>
                  <a:outerShdw blurRad="38100" dist="38100" dir="2700000" algn="tl">
                    <a:srgbClr val="C0C0C0"/>
                  </a:outerShdw>
                </a:effectLst>
                <a:latin typeface="Verdana" pitchFamily="34" charset="0"/>
              </a:rPr>
              <a:t>) - FRANCIA</a:t>
            </a:r>
            <a:br>
              <a:rPr lang="it-IT" sz="1200" i="1" dirty="0">
                <a:effectLst>
                  <a:outerShdw blurRad="38100" dist="38100" dir="2700000" algn="tl">
                    <a:srgbClr val="C0C0C0"/>
                  </a:outerShdw>
                </a:effectLst>
                <a:latin typeface="Verdana" pitchFamily="34" charset="0"/>
              </a:rPr>
            </a:br>
            <a:r>
              <a:rPr lang="it-IT" sz="1200" dirty="0">
                <a:latin typeface="Verdana" pitchFamily="34" charset="0"/>
              </a:rPr>
              <a:t>n. 8  de 12.000 </a:t>
            </a:r>
            <a:r>
              <a:rPr lang="it-IT" sz="1200" dirty="0" err="1">
                <a:latin typeface="Verdana" pitchFamily="34" charset="0"/>
              </a:rPr>
              <a:t>litros</a:t>
            </a:r>
            <a:endParaRPr lang="it-IT" sz="1200" dirty="0">
              <a:latin typeface="Verdana" pitchFamily="34" charset="0"/>
            </a:endParaRPr>
          </a:p>
        </p:txBody>
      </p:sp>
      <p:pic>
        <p:nvPicPr>
          <p:cNvPr id="132099" name="Picture 3" descr="\\SERVER\Ganimede server\FOTO\FRANCIA\Faiveley ridim.jpg"/>
          <p:cNvPicPr>
            <a:picLocks noChangeAspect="1" noChangeArrowheads="1"/>
          </p:cNvPicPr>
          <p:nvPr/>
        </p:nvPicPr>
        <p:blipFill>
          <a:blip r:embed="rId2"/>
          <a:srcRect/>
          <a:stretch>
            <a:fillRect/>
          </a:stretch>
        </p:blipFill>
        <p:spPr bwMode="auto">
          <a:xfrm>
            <a:off x="990600" y="1219200"/>
            <a:ext cx="6096000" cy="4572000"/>
          </a:xfrm>
          <a:prstGeom prst="rect">
            <a:avLst/>
          </a:prstGeom>
          <a:noFill/>
          <a:ln w="15875">
            <a:solidFill>
              <a:srgbClr val="000000"/>
            </a:solidFill>
            <a:miter lim="800000"/>
            <a:headEnd/>
            <a:tailEnd/>
          </a:ln>
        </p:spPr>
      </p:pic>
      <p:sp>
        <p:nvSpPr>
          <p:cNvPr id="132100" name="Text Box 4"/>
          <p:cNvSpPr txBox="1">
            <a:spLocks noChangeArrowheads="1"/>
          </p:cNvSpPr>
          <p:nvPr/>
        </p:nvSpPr>
        <p:spPr bwMode="auto">
          <a:xfrm>
            <a:off x="1143000" y="533400"/>
            <a:ext cx="4572000" cy="396875"/>
          </a:xfrm>
          <a:prstGeom prst="rect">
            <a:avLst/>
          </a:prstGeom>
          <a:noFill/>
          <a:ln w="9525">
            <a:noFill/>
            <a:miter lim="800000"/>
            <a:headEnd/>
            <a:tailEnd/>
          </a:ln>
        </p:spPr>
        <p:txBody>
          <a:bodyPr lIns="90000" tIns="46800" rIns="90000" bIns="46800">
            <a:prstTxWarp prst="textNoShape">
              <a:avLst/>
            </a:prstTxWarp>
            <a:spAutoFit/>
          </a:bodyPr>
          <a:lstStyle/>
          <a:p>
            <a:pPr algn="ctr" eaLnBrk="1" hangingPunct="1">
              <a:spcBef>
                <a:spcPct val="50000"/>
              </a:spcBef>
            </a:pPr>
            <a:r>
              <a:rPr lang="it-IT" sz="2000" b="1" i="1">
                <a:latin typeface="Verdana" pitchFamily="-112" charset="0"/>
                <a:ea typeface="Arial" pitchFamily="-112" charset="0"/>
                <a:cs typeface="Arial" pitchFamily="-112" charset="0"/>
              </a:rPr>
              <a:t>Fondo CONICO DECENTRATO</a:t>
            </a: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78178" name="Rectangle 2"/>
          <p:cNvSpPr>
            <a:spLocks noChangeArrowheads="1"/>
          </p:cNvSpPr>
          <p:nvPr/>
        </p:nvSpPr>
        <p:spPr bwMode="auto">
          <a:xfrm>
            <a:off x="1905000" y="5715000"/>
            <a:ext cx="3581400" cy="990600"/>
          </a:xfrm>
          <a:prstGeom prst="rect">
            <a:avLst/>
          </a:prstGeom>
          <a:noFill/>
          <a:ln>
            <a:noFill/>
          </a:ln>
          <a:extLst>
            <a:ext uri="{909E8E84-426E-40DD-AFC4-6F175D3DCCD1}"/>
            <a:ext uri="{91240B29-F687-4F45-9708-019B960494DF}"/>
          </a:extLst>
        </p:spPr>
        <p:txBody>
          <a:bodyPr anchor="ctr"/>
          <a:lstStyle/>
          <a:p>
            <a:pPr algn="ctr">
              <a:defRPr/>
            </a:pPr>
            <a:r>
              <a:rPr lang="it-IT" sz="1400" b="1" i="1" dirty="0">
                <a:effectLst>
                  <a:outerShdw blurRad="38100" dist="38100" dir="2700000" algn="tl">
                    <a:srgbClr val="C0C0C0"/>
                  </a:outerShdw>
                </a:effectLst>
                <a:latin typeface="Verdana" pitchFamily="34" charset="0"/>
              </a:rPr>
              <a:t>Coop. Ing. </a:t>
            </a:r>
            <a:r>
              <a:rPr lang="it-IT" sz="1400" b="1" i="1" dirty="0" err="1">
                <a:effectLst>
                  <a:outerShdw blurRad="38100" dist="38100" dir="2700000" algn="tl">
                    <a:srgbClr val="C0C0C0"/>
                  </a:outerShdw>
                </a:effectLst>
                <a:latin typeface="Verdana" pitchFamily="34" charset="0"/>
              </a:rPr>
              <a:t>Giagnoni</a:t>
            </a:r>
            <a:endParaRPr lang="it-IT" sz="1400" b="1" i="1" dirty="0">
              <a:effectLst>
                <a:outerShdw blurRad="38100" dist="38100" dir="2700000" algn="tl">
                  <a:srgbClr val="C0C0C0"/>
                </a:outerShdw>
              </a:effectLst>
              <a:latin typeface="Verdana" pitchFamily="34" charset="0"/>
            </a:endParaRPr>
          </a:p>
          <a:p>
            <a:pPr algn="ctr">
              <a:defRPr/>
            </a:pPr>
            <a:r>
              <a:rPr lang="it-IT" sz="1200" i="1" dirty="0">
                <a:effectLst>
                  <a:outerShdw blurRad="38100" dist="38100" dir="2700000" algn="tl">
                    <a:srgbClr val="C0C0C0"/>
                  </a:outerShdw>
                </a:effectLst>
                <a:latin typeface="Verdana" pitchFamily="34" charset="0"/>
              </a:rPr>
              <a:t>(Mendoza) - ARGENTINA</a:t>
            </a:r>
            <a:br>
              <a:rPr lang="it-IT" sz="1200" i="1" dirty="0">
                <a:effectLst>
                  <a:outerShdw blurRad="38100" dist="38100" dir="2700000" algn="tl">
                    <a:srgbClr val="C0C0C0"/>
                  </a:outerShdw>
                </a:effectLst>
                <a:latin typeface="Verdana" pitchFamily="34" charset="0"/>
              </a:rPr>
            </a:br>
            <a:r>
              <a:rPr lang="it-IT" sz="1200" dirty="0">
                <a:latin typeface="Verdana" pitchFamily="34" charset="0"/>
              </a:rPr>
              <a:t>n. 18 de 40.000</a:t>
            </a:r>
          </a:p>
        </p:txBody>
      </p:sp>
      <p:pic>
        <p:nvPicPr>
          <p:cNvPr id="133123" name="Picture 2" descr="Giagnoni Mendoza 10 da 400- B"/>
          <p:cNvPicPr>
            <a:picLocks noChangeAspect="1" noChangeArrowheads="1"/>
          </p:cNvPicPr>
          <p:nvPr/>
        </p:nvPicPr>
        <p:blipFill>
          <a:blip r:embed="rId2"/>
          <a:srcRect/>
          <a:stretch>
            <a:fillRect/>
          </a:stretch>
        </p:blipFill>
        <p:spPr bwMode="auto">
          <a:xfrm>
            <a:off x="1349375" y="1225550"/>
            <a:ext cx="6102350" cy="4579938"/>
          </a:xfrm>
          <a:prstGeom prst="rect">
            <a:avLst/>
          </a:prstGeom>
          <a:noFill/>
          <a:ln w="9525">
            <a:solidFill>
              <a:schemeClr val="tx1"/>
            </a:solidFill>
            <a:miter lim="800000"/>
            <a:headEnd/>
            <a:tailEnd/>
          </a:ln>
        </p:spPr>
      </p:pic>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34146" name="Picture 2" descr="DSC00330"/>
          <p:cNvPicPr>
            <a:picLocks noChangeAspect="1" noChangeArrowheads="1"/>
          </p:cNvPicPr>
          <p:nvPr/>
        </p:nvPicPr>
        <p:blipFill>
          <a:blip r:embed="rId2"/>
          <a:srcRect/>
          <a:stretch>
            <a:fillRect/>
          </a:stretch>
        </p:blipFill>
        <p:spPr bwMode="auto">
          <a:xfrm>
            <a:off x="365125" y="1484313"/>
            <a:ext cx="2790825" cy="3719512"/>
          </a:xfrm>
          <a:prstGeom prst="rect">
            <a:avLst/>
          </a:prstGeom>
          <a:noFill/>
          <a:ln w="6350">
            <a:solidFill>
              <a:srgbClr val="000000"/>
            </a:solidFill>
            <a:miter lim="800000"/>
            <a:headEnd/>
            <a:tailEnd/>
          </a:ln>
        </p:spPr>
      </p:pic>
      <p:pic>
        <p:nvPicPr>
          <p:cNvPr id="134147" name="Picture 3" descr="Varga2"/>
          <p:cNvPicPr>
            <a:picLocks noChangeAspect="1" noChangeArrowheads="1"/>
          </p:cNvPicPr>
          <p:nvPr/>
        </p:nvPicPr>
        <p:blipFill>
          <a:blip r:embed="rId3"/>
          <a:srcRect/>
          <a:stretch>
            <a:fillRect/>
          </a:stretch>
        </p:blipFill>
        <p:spPr bwMode="auto">
          <a:xfrm>
            <a:off x="3317875" y="1484313"/>
            <a:ext cx="5548313" cy="3719512"/>
          </a:xfrm>
          <a:prstGeom prst="rect">
            <a:avLst/>
          </a:prstGeom>
          <a:noFill/>
          <a:ln w="6350">
            <a:solidFill>
              <a:srgbClr val="000000"/>
            </a:solidFill>
            <a:miter lim="800000"/>
            <a:headEnd/>
            <a:tailEnd/>
          </a:ln>
        </p:spPr>
      </p:pic>
      <p:sp>
        <p:nvSpPr>
          <p:cNvPr id="2" name="Rectangle 4"/>
          <p:cNvSpPr>
            <a:spLocks noChangeArrowheads="1"/>
          </p:cNvSpPr>
          <p:nvPr/>
        </p:nvSpPr>
        <p:spPr bwMode="auto">
          <a:xfrm>
            <a:off x="4510088" y="5373688"/>
            <a:ext cx="3086100" cy="457200"/>
          </a:xfrm>
          <a:prstGeom prst="rect">
            <a:avLst/>
          </a:prstGeom>
          <a:noFill/>
          <a:ln>
            <a:noFill/>
          </a:ln>
          <a:extLst>
            <a:ext uri="{909E8E84-426E-40DD-AFC4-6F175D3DCCD1}"/>
            <a:ext uri="{91240B29-F687-4F45-9708-019B960494DF}"/>
          </a:extLst>
        </p:spPr>
        <p:txBody>
          <a:bodyPr anchor="ctr">
            <a:prstTxWarp prst="textNoShape">
              <a:avLst/>
            </a:prstTxWarp>
          </a:bodyPr>
          <a:lstStyle/>
          <a:p>
            <a:pPr>
              <a:spcAft>
                <a:spcPts val="1000"/>
              </a:spcAft>
              <a:defRPr/>
            </a:pPr>
            <a:r>
              <a:rPr lang="es-ES_tradnl" sz="1200" b="1" i="1">
                <a:effectLst>
                  <a:outerShdw blurRad="38100" dist="38100" dir="2700000" algn="tl">
                    <a:srgbClr val="DDDDDD"/>
                  </a:outerShdw>
                </a:effectLst>
                <a:latin typeface="Verdana" pitchFamily="-112" charset="0"/>
              </a:rPr>
              <a:t>Varga</a:t>
            </a:r>
            <a:r>
              <a:rPr lang="de-DE" sz="1200" b="1">
                <a:latin typeface="Arial" pitchFamily="-112" charset="0"/>
              </a:rPr>
              <a:t> </a:t>
            </a:r>
            <a:r>
              <a:rPr lang="es-ES_tradnl" sz="1200" b="1" i="1">
                <a:effectLst>
                  <a:outerShdw blurRad="38100" dist="38100" dir="2700000" algn="tl">
                    <a:srgbClr val="DDDDDD"/>
                  </a:outerShdw>
                </a:effectLst>
                <a:latin typeface="Verdana" pitchFamily="-112" charset="0"/>
              </a:rPr>
              <a:t>Pincészet Kft</a:t>
            </a:r>
            <a:r>
              <a:rPr lang="es-ES_tradnl" sz="1200" i="1">
                <a:effectLst>
                  <a:outerShdw blurRad="38100" dist="38100" dir="2700000" algn="tl">
                    <a:srgbClr val="DDDDDD"/>
                  </a:outerShdw>
                </a:effectLst>
                <a:latin typeface="Verdana" pitchFamily="-112" charset="0"/>
              </a:rPr>
              <a:t> – HUNGARY</a:t>
            </a:r>
            <a:br>
              <a:rPr lang="es-ES_tradnl" sz="1200" i="1">
                <a:effectLst>
                  <a:outerShdw blurRad="38100" dist="38100" dir="2700000" algn="tl">
                    <a:srgbClr val="DDDDDD"/>
                  </a:outerShdw>
                </a:effectLst>
                <a:latin typeface="Verdana" pitchFamily="-112" charset="0"/>
              </a:rPr>
            </a:br>
            <a:r>
              <a:rPr lang="es-ES_tradnl" sz="1200">
                <a:latin typeface="Verdana" pitchFamily="-112" charset="0"/>
              </a:rPr>
              <a:t>n. 10 de 60.000</a:t>
            </a:r>
            <a:r>
              <a:rPr lang="es-ES_tradnl" sz="1200" i="1">
                <a:effectLst>
                  <a:outerShdw blurRad="38100" dist="38100" dir="2700000" algn="tl">
                    <a:srgbClr val="DDDDDD"/>
                  </a:outerShdw>
                </a:effectLst>
                <a:latin typeface="Verdana" pitchFamily="-112" charset="0"/>
              </a:rPr>
              <a:t>, </a:t>
            </a:r>
            <a:r>
              <a:rPr lang="es-ES_tradnl" sz="1200">
                <a:latin typeface="Verdana" pitchFamily="-112" charset="0"/>
              </a:rPr>
              <a:t>n. 3 de 50.000, n. 4 de 40.000 litros</a:t>
            </a:r>
            <a:endParaRPr lang="it-IT" sz="1200"/>
          </a:p>
        </p:txBody>
      </p:sp>
      <p:sp>
        <p:nvSpPr>
          <p:cNvPr id="4" name="Rectangle 7"/>
          <p:cNvSpPr>
            <a:spLocks noChangeArrowheads="1"/>
          </p:cNvSpPr>
          <p:nvPr/>
        </p:nvSpPr>
        <p:spPr bwMode="auto">
          <a:xfrm>
            <a:off x="539750" y="5157788"/>
            <a:ext cx="2824163" cy="744537"/>
          </a:xfrm>
          <a:prstGeom prst="rect">
            <a:avLst/>
          </a:prstGeom>
          <a:noFill/>
          <a:ln>
            <a:noFill/>
          </a:ln>
          <a:extLst>
            <a:ext uri="{909E8E84-426E-40DD-AFC4-6F175D3DCCD1}"/>
            <a:ext uri="{91240B29-F687-4F45-9708-019B960494DF}"/>
          </a:extLst>
        </p:spPr>
        <p:txBody>
          <a:bodyPr anchor="ctr">
            <a:prstTxWarp prst="textNoShape">
              <a:avLst/>
            </a:prstTxWarp>
          </a:bodyPr>
          <a:lstStyle/>
          <a:p>
            <a:pPr>
              <a:spcAft>
                <a:spcPts val="1000"/>
              </a:spcAft>
              <a:defRPr/>
            </a:pPr>
            <a:r>
              <a:rPr lang="es-ES_tradnl" sz="1200" b="1" i="1">
                <a:effectLst>
                  <a:outerShdw blurRad="38100" dist="38100" dir="2700000" algn="tl">
                    <a:srgbClr val="DDDDDD"/>
                  </a:outerShdw>
                </a:effectLst>
                <a:latin typeface="Verdana" pitchFamily="-112" charset="0"/>
              </a:rPr>
              <a:t>Coop. Loncomilla</a:t>
            </a:r>
            <a:r>
              <a:rPr lang="es-ES_tradnl" sz="1200" i="1">
                <a:effectLst>
                  <a:outerShdw blurRad="38100" dist="38100" dir="2700000" algn="tl">
                    <a:srgbClr val="DDDDDD"/>
                  </a:outerShdw>
                </a:effectLst>
                <a:latin typeface="Verdana" pitchFamily="-112" charset="0"/>
              </a:rPr>
              <a:t> – CHILE</a:t>
            </a:r>
            <a:br>
              <a:rPr lang="es-ES_tradnl" sz="1200" i="1">
                <a:effectLst>
                  <a:outerShdw blurRad="38100" dist="38100" dir="2700000" algn="tl">
                    <a:srgbClr val="DDDDDD"/>
                  </a:outerShdw>
                </a:effectLst>
                <a:latin typeface="Verdana" pitchFamily="-112" charset="0"/>
              </a:rPr>
            </a:br>
            <a:r>
              <a:rPr lang="es-ES_tradnl" sz="1200">
                <a:latin typeface="Verdana" pitchFamily="-112" charset="0"/>
              </a:rPr>
              <a:t>n. 8 de 100.000 litros</a:t>
            </a:r>
            <a:endParaRPr lang="it-IT" sz="1200"/>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35170" name="Picture 2" descr="AUSTRALI"/>
          <p:cNvPicPr>
            <a:picLocks noChangeAspect="1" noChangeArrowheads="1"/>
          </p:cNvPicPr>
          <p:nvPr/>
        </p:nvPicPr>
        <p:blipFill>
          <a:blip r:embed="rId2"/>
          <a:srcRect/>
          <a:stretch>
            <a:fillRect/>
          </a:stretch>
        </p:blipFill>
        <p:spPr bwMode="auto">
          <a:xfrm>
            <a:off x="971550" y="1089025"/>
            <a:ext cx="3557588" cy="4440238"/>
          </a:xfrm>
          <a:prstGeom prst="rect">
            <a:avLst/>
          </a:prstGeom>
          <a:noFill/>
          <a:ln w="6350">
            <a:solidFill>
              <a:srgbClr val="000000"/>
            </a:solidFill>
            <a:miter lim="800000"/>
            <a:headEnd/>
            <a:tailEnd/>
          </a:ln>
        </p:spPr>
      </p:pic>
      <p:sp>
        <p:nvSpPr>
          <p:cNvPr id="2" name="Rectangle 3"/>
          <p:cNvSpPr>
            <a:spLocks noChangeArrowheads="1"/>
          </p:cNvSpPr>
          <p:nvPr/>
        </p:nvSpPr>
        <p:spPr bwMode="auto">
          <a:xfrm>
            <a:off x="755650" y="5373688"/>
            <a:ext cx="4032250" cy="815975"/>
          </a:xfrm>
          <a:prstGeom prst="rect">
            <a:avLst/>
          </a:prstGeom>
          <a:noFill/>
          <a:ln>
            <a:noFill/>
          </a:ln>
          <a:extLst>
            <a:ext uri="{909E8E84-426E-40DD-AFC4-6F175D3DCCD1}"/>
            <a:ext uri="{91240B29-F687-4F45-9708-019B960494DF}"/>
          </a:extLst>
        </p:spPr>
        <p:txBody>
          <a:bodyPr anchor="ctr">
            <a:prstTxWarp prst="textNoShape">
              <a:avLst/>
            </a:prstTxWarp>
          </a:bodyPr>
          <a:lstStyle/>
          <a:p>
            <a:pPr>
              <a:spcAft>
                <a:spcPts val="1000"/>
              </a:spcAft>
              <a:defRPr/>
            </a:pPr>
            <a:r>
              <a:rPr lang="en-GB" sz="1200" b="1" i="1">
                <a:effectLst>
                  <a:outerShdw blurRad="38100" dist="38100" dir="2700000" algn="tl">
                    <a:srgbClr val="DDDDDD"/>
                  </a:outerShdw>
                </a:effectLst>
                <a:latin typeface="Verdana" pitchFamily="-112" charset="0"/>
              </a:rPr>
              <a:t>Tandou Winery </a:t>
            </a:r>
            <a:r>
              <a:rPr lang="en-GB" sz="1200" i="1">
                <a:effectLst>
                  <a:outerShdw blurRad="38100" dist="38100" dir="2700000" algn="tl">
                    <a:srgbClr val="DDDDDD"/>
                  </a:outerShdw>
                </a:effectLst>
                <a:latin typeface="Verdana" pitchFamily="-112" charset="0"/>
              </a:rPr>
              <a:t>(Monash) – SOUTH AUSTRALIA</a:t>
            </a:r>
            <a:br>
              <a:rPr lang="en-GB" sz="1200" i="1">
                <a:effectLst>
                  <a:outerShdw blurRad="38100" dist="38100" dir="2700000" algn="tl">
                    <a:srgbClr val="DDDDDD"/>
                  </a:outerShdw>
                </a:effectLst>
                <a:latin typeface="Verdana" pitchFamily="-112" charset="0"/>
              </a:rPr>
            </a:br>
            <a:r>
              <a:rPr lang="en-GB" sz="1200">
                <a:latin typeface="Verdana" pitchFamily="-112" charset="0"/>
              </a:rPr>
              <a:t>n. 4 de </a:t>
            </a:r>
            <a:r>
              <a:rPr lang="de-DE" sz="1200">
                <a:latin typeface="Verdana" pitchFamily="-112" charset="0"/>
              </a:rPr>
              <a:t>80.000,   n. 4 de 133.000 litros</a:t>
            </a:r>
            <a:endParaRPr lang="it-IT" sz="1200"/>
          </a:p>
        </p:txBody>
      </p:sp>
      <p:pic>
        <p:nvPicPr>
          <p:cNvPr id="135172" name="Picture 6" descr="_MG_3178"/>
          <p:cNvPicPr>
            <a:picLocks noChangeAspect="1" noChangeArrowheads="1"/>
          </p:cNvPicPr>
          <p:nvPr/>
        </p:nvPicPr>
        <p:blipFill>
          <a:blip r:embed="rId3"/>
          <a:srcRect/>
          <a:stretch>
            <a:fillRect/>
          </a:stretch>
        </p:blipFill>
        <p:spPr bwMode="auto">
          <a:xfrm>
            <a:off x="5364163" y="1108075"/>
            <a:ext cx="2952750" cy="4429125"/>
          </a:xfrm>
          <a:prstGeom prst="rect">
            <a:avLst/>
          </a:prstGeom>
          <a:solidFill>
            <a:srgbClr val="000000"/>
          </a:solidFill>
          <a:ln w="12700">
            <a:solidFill>
              <a:srgbClr val="000000"/>
            </a:solidFill>
            <a:miter lim="800000"/>
            <a:headEnd/>
            <a:tailEnd/>
          </a:ln>
        </p:spPr>
      </p:pic>
      <p:sp>
        <p:nvSpPr>
          <p:cNvPr id="4" name="Rectangle 7"/>
          <p:cNvSpPr>
            <a:spLocks noChangeArrowheads="1"/>
          </p:cNvSpPr>
          <p:nvPr/>
        </p:nvSpPr>
        <p:spPr bwMode="auto">
          <a:xfrm>
            <a:off x="4859338" y="5445125"/>
            <a:ext cx="4176712" cy="577850"/>
          </a:xfrm>
          <a:prstGeom prst="rect">
            <a:avLst/>
          </a:prstGeom>
          <a:noFill/>
          <a:ln>
            <a:noFill/>
          </a:ln>
          <a:extLst>
            <a:ext uri="{909E8E84-426E-40DD-AFC4-6F175D3DCCD1}"/>
            <a:ext uri="{91240B29-F687-4F45-9708-019B960494DF}"/>
          </a:extLst>
        </p:spPr>
        <p:txBody>
          <a:bodyPr anchor="ctr">
            <a:prstTxWarp prst="textNoShape">
              <a:avLst/>
            </a:prstTxWarp>
          </a:bodyPr>
          <a:lstStyle/>
          <a:p>
            <a:pPr algn="ctr">
              <a:spcAft>
                <a:spcPts val="1000"/>
              </a:spcAft>
              <a:defRPr/>
            </a:pPr>
            <a:r>
              <a:rPr lang="fr-FR" sz="1200" b="1" i="1">
                <a:effectLst>
                  <a:outerShdw blurRad="38100" dist="38100" dir="2700000" algn="tl">
                    <a:srgbClr val="DDDDDD"/>
                  </a:outerShdw>
                </a:effectLst>
                <a:latin typeface="Verdana" pitchFamily="-112" charset="0"/>
              </a:rPr>
              <a:t>Provins</a:t>
            </a:r>
            <a:r>
              <a:rPr lang="fr-FR" sz="1200" i="1">
                <a:effectLst>
                  <a:outerShdw blurRad="38100" dist="38100" dir="2700000" algn="tl">
                    <a:srgbClr val="DDDDDD"/>
                  </a:outerShdw>
                </a:effectLst>
                <a:latin typeface="Verdana" pitchFamily="-112" charset="0"/>
              </a:rPr>
              <a:t> – SUIZA</a:t>
            </a:r>
            <a:br>
              <a:rPr lang="fr-FR" sz="1200" i="1">
                <a:effectLst>
                  <a:outerShdw blurRad="38100" dist="38100" dir="2700000" algn="tl">
                    <a:srgbClr val="DDDDDD"/>
                  </a:outerShdw>
                </a:effectLst>
                <a:latin typeface="Verdana" pitchFamily="-112" charset="0"/>
              </a:rPr>
            </a:br>
            <a:r>
              <a:rPr lang="fr-FR" sz="1200">
                <a:latin typeface="Verdana" pitchFamily="-112" charset="0"/>
              </a:rPr>
              <a:t>n. 11 de </a:t>
            </a:r>
            <a:r>
              <a:rPr lang="de-DE" sz="1200">
                <a:latin typeface="Verdana" pitchFamily="-112" charset="0"/>
              </a:rPr>
              <a:t>50.000, n. 7 de 30.000, n. 5 de 15.000</a:t>
            </a:r>
            <a:endParaRPr lang="it-IT" sz="1200"/>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36194" name="Picture 2" descr="PA120034 small"/>
          <p:cNvPicPr>
            <a:picLocks noChangeAspect="1" noChangeArrowheads="1"/>
          </p:cNvPicPr>
          <p:nvPr/>
        </p:nvPicPr>
        <p:blipFill>
          <a:blip r:embed="rId2"/>
          <a:srcRect/>
          <a:stretch>
            <a:fillRect/>
          </a:stretch>
        </p:blipFill>
        <p:spPr bwMode="auto">
          <a:xfrm>
            <a:off x="179388" y="1628775"/>
            <a:ext cx="4351337" cy="3263900"/>
          </a:xfrm>
          <a:prstGeom prst="rect">
            <a:avLst/>
          </a:prstGeom>
          <a:noFill/>
          <a:ln w="6350">
            <a:solidFill>
              <a:srgbClr val="000000"/>
            </a:solidFill>
            <a:miter lim="800000"/>
            <a:headEnd/>
            <a:tailEnd/>
          </a:ln>
        </p:spPr>
      </p:pic>
      <p:sp>
        <p:nvSpPr>
          <p:cNvPr id="2" name="Rectangle 3"/>
          <p:cNvSpPr>
            <a:spLocks noChangeArrowheads="1"/>
          </p:cNvSpPr>
          <p:nvPr/>
        </p:nvSpPr>
        <p:spPr bwMode="auto">
          <a:xfrm>
            <a:off x="468313" y="5018088"/>
            <a:ext cx="3816350" cy="714375"/>
          </a:xfrm>
          <a:prstGeom prst="rect">
            <a:avLst/>
          </a:prstGeom>
          <a:noFill/>
          <a:ln>
            <a:noFill/>
          </a:ln>
          <a:extLst>
            <a:ext uri="{909E8E84-426E-40DD-AFC4-6F175D3DCCD1}"/>
            <a:ext uri="{91240B29-F687-4F45-9708-019B960494DF}"/>
          </a:extLst>
        </p:spPr>
        <p:txBody>
          <a:bodyPr>
            <a:prstTxWarp prst="textNoShape">
              <a:avLst/>
            </a:prstTxWarp>
          </a:bodyPr>
          <a:lstStyle/>
          <a:p>
            <a:pPr>
              <a:defRPr/>
            </a:pPr>
            <a:r>
              <a:rPr lang="es-ES_tradnl" sz="1200" b="1" i="1">
                <a:effectLst>
                  <a:outerShdw blurRad="38100" dist="38100" dir="2700000" algn="tl">
                    <a:srgbClr val="DDDDDD"/>
                  </a:outerShdw>
                </a:effectLst>
                <a:latin typeface="Verdana" pitchFamily="-112" charset="0"/>
              </a:rPr>
              <a:t>Bodega Montecillo -</a:t>
            </a:r>
            <a:r>
              <a:rPr lang="es-ES_tradnl" sz="1200" i="1">
                <a:effectLst>
                  <a:outerShdw blurRad="38100" dist="38100" dir="2700000" algn="tl">
                    <a:srgbClr val="DDDDDD"/>
                  </a:outerShdw>
                </a:effectLst>
                <a:latin typeface="Verdana" pitchFamily="-112" charset="0"/>
              </a:rPr>
              <a:t> </a:t>
            </a:r>
            <a:r>
              <a:rPr lang="es-ES_tradnl" sz="1200" b="1" i="1">
                <a:effectLst>
                  <a:outerShdw blurRad="38100" dist="38100" dir="2700000" algn="tl">
                    <a:srgbClr val="DDDDDD"/>
                  </a:outerShdw>
                </a:effectLst>
                <a:latin typeface="Verdana" pitchFamily="-112" charset="0"/>
              </a:rPr>
              <a:t>OSBORNE GROUP</a:t>
            </a:r>
          </a:p>
          <a:p>
            <a:pPr>
              <a:spcAft>
                <a:spcPts val="1000"/>
              </a:spcAft>
              <a:defRPr/>
            </a:pPr>
            <a:r>
              <a:rPr lang="es-ES_tradnl" sz="1200" i="1">
                <a:effectLst>
                  <a:outerShdw blurRad="38100" dist="38100" dir="2700000" algn="tl">
                    <a:srgbClr val="DDDDDD"/>
                  </a:outerShdw>
                </a:effectLst>
                <a:latin typeface="Verdana" pitchFamily="-112" charset="0"/>
              </a:rPr>
              <a:t>Navarrete (La Rioja) - ESPA</a:t>
            </a:r>
            <a:r>
              <a:rPr lang="es-ES_tradnl" sz="1200" i="1">
                <a:effectLst>
                  <a:outerShdw blurRad="38100" dist="38100" dir="2700000" algn="tl">
                    <a:srgbClr val="DDDDDD"/>
                  </a:outerShdw>
                </a:effectLst>
                <a:latin typeface="Arial Unicode MS" pitchFamily="-112" charset="0"/>
              </a:rPr>
              <a:t>Ñ</a:t>
            </a:r>
            <a:r>
              <a:rPr lang="es-ES_tradnl" sz="1200" i="1">
                <a:effectLst>
                  <a:outerShdw blurRad="38100" dist="38100" dir="2700000" algn="tl">
                    <a:srgbClr val="DDDDDD"/>
                  </a:outerShdw>
                </a:effectLst>
                <a:latin typeface="Verdana" pitchFamily="-112" charset="0"/>
              </a:rPr>
              <a:t>A</a:t>
            </a:r>
            <a:br>
              <a:rPr lang="es-ES_tradnl" sz="1200" i="1">
                <a:effectLst>
                  <a:outerShdw blurRad="38100" dist="38100" dir="2700000" algn="tl">
                    <a:srgbClr val="DDDDDD"/>
                  </a:outerShdw>
                </a:effectLst>
                <a:latin typeface="Verdana" pitchFamily="-112" charset="0"/>
              </a:rPr>
            </a:br>
            <a:r>
              <a:rPr lang="es-ES_tradnl" sz="1200">
                <a:latin typeface="Verdana" pitchFamily="-112" charset="0"/>
              </a:rPr>
              <a:t>n. 20 de 105.000;   n. 1  de  25.000 lt.</a:t>
            </a:r>
            <a:endParaRPr lang="it-IT" sz="1200"/>
          </a:p>
        </p:txBody>
      </p:sp>
      <p:sp>
        <p:nvSpPr>
          <p:cNvPr id="3" name="Rectangle 5"/>
          <p:cNvSpPr>
            <a:spLocks noChangeArrowheads="1"/>
          </p:cNvSpPr>
          <p:nvPr/>
        </p:nvSpPr>
        <p:spPr bwMode="auto">
          <a:xfrm>
            <a:off x="4884738" y="4975225"/>
            <a:ext cx="4151312" cy="889000"/>
          </a:xfrm>
          <a:prstGeom prst="rect">
            <a:avLst/>
          </a:prstGeom>
          <a:noFill/>
          <a:ln>
            <a:noFill/>
          </a:ln>
          <a:extLst>
            <a:ext uri="{909E8E84-426E-40DD-AFC4-6F175D3DCCD1}"/>
            <a:ext uri="{91240B29-F687-4F45-9708-019B960494DF}"/>
          </a:extLst>
        </p:spPr>
        <p:txBody>
          <a:bodyPr anchor="ctr">
            <a:prstTxWarp prst="textNoShape">
              <a:avLst/>
            </a:prstTxWarp>
          </a:bodyPr>
          <a:lstStyle/>
          <a:p>
            <a:pPr algn="ctr">
              <a:defRPr/>
            </a:pPr>
            <a:r>
              <a:rPr lang="es-ES_tradnl" sz="1200" b="1" i="1">
                <a:effectLst>
                  <a:outerShdw blurRad="38100" dist="38100" dir="2700000" algn="tl">
                    <a:srgbClr val="DDDDDD"/>
                  </a:outerShdw>
                </a:effectLst>
                <a:latin typeface="Verdana" pitchFamily="-112" charset="0"/>
              </a:rPr>
              <a:t>Cant. Coop. di Colognola Gruppo Collis </a:t>
            </a:r>
          </a:p>
          <a:p>
            <a:pPr algn="ctr">
              <a:defRPr/>
            </a:pPr>
            <a:r>
              <a:rPr lang="es-ES_tradnl" sz="1200" b="1" i="1">
                <a:effectLst>
                  <a:outerShdw blurRad="38100" dist="38100" dir="2700000" algn="tl">
                    <a:srgbClr val="DDDDDD"/>
                  </a:outerShdw>
                </a:effectLst>
                <a:latin typeface="Verdana" pitchFamily="-112" charset="0"/>
              </a:rPr>
              <a:t>Verona Italia</a:t>
            </a:r>
          </a:p>
          <a:p>
            <a:pPr>
              <a:defRPr/>
            </a:pPr>
            <a:r>
              <a:rPr lang="es-ES_tradnl" sz="1200">
                <a:latin typeface="Verdana" pitchFamily="-112" charset="0"/>
              </a:rPr>
              <a:t>2009 n. 2 modif. de  120.000 lt.</a:t>
            </a:r>
          </a:p>
          <a:p>
            <a:pPr>
              <a:defRPr/>
            </a:pPr>
            <a:r>
              <a:rPr lang="es-ES_tradnl" sz="1200">
                <a:latin typeface="Verdana" pitchFamily="-112" charset="0"/>
              </a:rPr>
              <a:t>2010 n. 6 modif.  de 120.000 lt</a:t>
            </a:r>
          </a:p>
          <a:p>
            <a:pPr>
              <a:defRPr/>
            </a:pPr>
            <a:r>
              <a:rPr lang="es-ES_tradnl" sz="1200">
                <a:latin typeface="Verdana" pitchFamily="-112" charset="0"/>
              </a:rPr>
              <a:t>2011 n. 14 de 200.000</a:t>
            </a:r>
            <a:endParaRPr lang="it-IT" sz="1200"/>
          </a:p>
        </p:txBody>
      </p:sp>
      <p:pic>
        <p:nvPicPr>
          <p:cNvPr id="136197" name="Immagine 3"/>
          <p:cNvPicPr>
            <a:picLocks noChangeAspect="1"/>
          </p:cNvPicPr>
          <p:nvPr/>
        </p:nvPicPr>
        <p:blipFill>
          <a:blip r:embed="rId3"/>
          <a:srcRect/>
          <a:stretch>
            <a:fillRect/>
          </a:stretch>
        </p:blipFill>
        <p:spPr bwMode="auto">
          <a:xfrm>
            <a:off x="4914900" y="1628775"/>
            <a:ext cx="3881438" cy="3271838"/>
          </a:xfrm>
          <a:prstGeom prst="rect">
            <a:avLst/>
          </a:prstGeom>
          <a:noFill/>
          <a:ln w="12700">
            <a:solidFill>
              <a:schemeClr val="tx1"/>
            </a:solidFill>
            <a:miter lim="800000"/>
            <a:headEnd/>
            <a:tailEnd/>
          </a:ln>
        </p:spPr>
      </p:pic>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7218" name="Text Box 2"/>
          <p:cNvSpPr txBox="1">
            <a:spLocks noChangeArrowheads="1"/>
          </p:cNvSpPr>
          <p:nvPr/>
        </p:nvSpPr>
        <p:spPr bwMode="auto">
          <a:xfrm>
            <a:off x="381000" y="6384925"/>
            <a:ext cx="457200" cy="244475"/>
          </a:xfrm>
          <a:prstGeom prst="rect">
            <a:avLst/>
          </a:prstGeom>
          <a:noFill/>
          <a:ln w="9525">
            <a:noFill/>
            <a:miter lim="800000"/>
            <a:headEnd/>
            <a:tailEnd/>
          </a:ln>
        </p:spPr>
        <p:txBody>
          <a:bodyPr>
            <a:prstTxWarp prst="textNoShape">
              <a:avLst/>
            </a:prstTxWarp>
            <a:spAutoFit/>
          </a:bodyPr>
          <a:lstStyle/>
          <a:p>
            <a:pPr>
              <a:spcBef>
                <a:spcPct val="50000"/>
              </a:spcBef>
            </a:pPr>
            <a:fld id="{A133B609-3A25-724A-BD2D-87BA6E571171}" type="slidenum">
              <a:rPr lang="it-IT" sz="1000" b="1">
                <a:solidFill>
                  <a:srgbClr val="80060D"/>
                </a:solidFill>
                <a:latin typeface="Verdana" pitchFamily="-112" charset="0"/>
              </a:rPr>
              <a:pPr>
                <a:spcBef>
                  <a:spcPct val="50000"/>
                </a:spcBef>
              </a:pPr>
              <a:t>65</a:t>
            </a:fld>
            <a:endParaRPr lang="it-IT" sz="1200" b="1">
              <a:solidFill>
                <a:srgbClr val="80060D"/>
              </a:solidFill>
              <a:latin typeface="Verdana" pitchFamily="-112" charset="0"/>
            </a:endParaRPr>
          </a:p>
        </p:txBody>
      </p:sp>
      <p:pic>
        <p:nvPicPr>
          <p:cNvPr id="137219" name="Picture 2" descr="Ganimede Tank"/>
          <p:cNvPicPr>
            <a:picLocks noChangeAspect="1" noChangeArrowheads="1"/>
          </p:cNvPicPr>
          <p:nvPr/>
        </p:nvPicPr>
        <p:blipFill>
          <a:blip r:embed="rId3"/>
          <a:srcRect/>
          <a:stretch>
            <a:fillRect/>
          </a:stretch>
        </p:blipFill>
        <p:spPr bwMode="auto">
          <a:xfrm>
            <a:off x="1476375" y="476250"/>
            <a:ext cx="3392488" cy="4837113"/>
          </a:xfrm>
          <a:prstGeom prst="rect">
            <a:avLst/>
          </a:prstGeom>
          <a:noFill/>
          <a:ln w="6350">
            <a:solidFill>
              <a:srgbClr val="000000"/>
            </a:solidFill>
            <a:miter lim="800000"/>
            <a:headEnd/>
            <a:tailEnd/>
          </a:ln>
        </p:spPr>
      </p:pic>
      <p:sp>
        <p:nvSpPr>
          <p:cNvPr id="2" name="Rectangle 3"/>
          <p:cNvSpPr>
            <a:spLocks noChangeArrowheads="1"/>
          </p:cNvSpPr>
          <p:nvPr/>
        </p:nvSpPr>
        <p:spPr bwMode="auto">
          <a:xfrm>
            <a:off x="2627313" y="5481638"/>
            <a:ext cx="3960812" cy="1187450"/>
          </a:xfrm>
          <a:prstGeom prst="rect">
            <a:avLst/>
          </a:prstGeom>
          <a:noFill/>
          <a:ln>
            <a:noFill/>
          </a:ln>
          <a:extLst>
            <a:ext uri="{909E8E84-426E-40DD-AFC4-6F175D3DCCD1}"/>
            <a:ext uri="{91240B29-F687-4F45-9708-019B960494DF}"/>
          </a:extLst>
        </p:spPr>
        <p:txBody>
          <a:bodyPr anchor="ctr">
            <a:prstTxWarp prst="textNoShape">
              <a:avLst/>
            </a:prstTxWarp>
          </a:bodyPr>
          <a:lstStyle/>
          <a:p>
            <a:pPr algn="ctr">
              <a:spcAft>
                <a:spcPts val="1000"/>
              </a:spcAft>
              <a:defRPr/>
            </a:pPr>
            <a:r>
              <a:rPr lang="en-GB" sz="1200" b="1" i="1">
                <a:effectLst>
                  <a:outerShdw blurRad="38100" dist="38100" dir="2700000" algn="tl">
                    <a:srgbClr val="DDDDDD"/>
                  </a:outerShdw>
                </a:effectLst>
                <a:latin typeface="Verdana" pitchFamily="-112" charset="0"/>
              </a:rPr>
              <a:t>Wither Hills </a:t>
            </a:r>
            <a:r>
              <a:rPr lang="en-GB" sz="1200" i="1">
                <a:effectLst>
                  <a:outerShdw blurRad="38100" dist="38100" dir="2700000" algn="tl">
                    <a:srgbClr val="DDDDDD"/>
                  </a:outerShdw>
                </a:effectLst>
                <a:latin typeface="Verdana" pitchFamily="-112" charset="0"/>
              </a:rPr>
              <a:t>(Marlborough)  NEW ZEALAND</a:t>
            </a:r>
            <a:endParaRPr lang="en-GB" sz="300" i="1">
              <a:effectLst>
                <a:outerShdw blurRad="38100" dist="38100" dir="2700000" algn="tl">
                  <a:srgbClr val="DDDDDD"/>
                </a:outerShdw>
              </a:effectLst>
              <a:latin typeface="Verdana" pitchFamily="-112" charset="0"/>
            </a:endParaRPr>
          </a:p>
          <a:p>
            <a:pPr algn="ctr">
              <a:defRPr/>
            </a:pPr>
            <a:r>
              <a:rPr lang="en-GB" sz="1200" i="1">
                <a:effectLst>
                  <a:outerShdw blurRad="38100" dist="38100" dir="2700000" algn="tl">
                    <a:srgbClr val="DDDDDD"/>
                  </a:outerShdw>
                </a:effectLst>
                <a:latin typeface="Verdana" pitchFamily="-112" charset="0"/>
              </a:rPr>
              <a:t>2004  </a:t>
            </a:r>
            <a:r>
              <a:rPr lang="en-GB" sz="1200">
                <a:latin typeface="Verdana" pitchFamily="-112" charset="0"/>
              </a:rPr>
              <a:t>n. 1 Ganimede de 15.000 lt.</a:t>
            </a:r>
          </a:p>
          <a:p>
            <a:pPr algn="ctr">
              <a:defRPr/>
            </a:pPr>
            <a:r>
              <a:rPr lang="en-GB" sz="1200">
                <a:latin typeface="Verdana" pitchFamily="-112" charset="0"/>
              </a:rPr>
              <a:t>2009  n. 3 Ganimede de 28.000 lt.</a:t>
            </a:r>
          </a:p>
          <a:p>
            <a:pPr algn="ctr">
              <a:buFontTx/>
              <a:buAutoNum type="arabicPlain" startAt="2011"/>
              <a:defRPr/>
            </a:pPr>
            <a:r>
              <a:rPr lang="en-GB" sz="1200">
                <a:latin typeface="Verdana" pitchFamily="-112" charset="0"/>
              </a:rPr>
              <a:t>  n. 10 Ganimede de 28.000 lt.</a:t>
            </a:r>
          </a:p>
          <a:p>
            <a:pPr algn="ctr">
              <a:buFontTx/>
              <a:buAutoNum type="arabicPlain" startAt="2011"/>
              <a:defRPr/>
            </a:pPr>
            <a:r>
              <a:rPr lang="en-GB" sz="1200">
                <a:latin typeface="Verdana" pitchFamily="-112" charset="0"/>
              </a:rPr>
              <a:t>  n. 4 Ganimede de 28.000 lt.</a:t>
            </a:r>
          </a:p>
          <a:p>
            <a:pPr algn="ctr">
              <a:buFontTx/>
              <a:buAutoNum type="arabicPlain" startAt="2011"/>
              <a:defRPr/>
            </a:pPr>
            <a:endParaRPr lang="en-GB" sz="1200">
              <a:latin typeface="Verdana" pitchFamily="-112" charset="0"/>
            </a:endParaRPr>
          </a:p>
          <a:p>
            <a:pPr algn="ctr">
              <a:buFontTx/>
              <a:buAutoNum type="arabicPlain" startAt="2011"/>
              <a:defRPr/>
            </a:pPr>
            <a:endParaRPr lang="it-IT" sz="1200"/>
          </a:p>
        </p:txBody>
      </p:sp>
      <p:pic>
        <p:nvPicPr>
          <p:cNvPr id="137221" name="Immagine 3"/>
          <p:cNvPicPr>
            <a:picLocks noChangeAspect="1"/>
          </p:cNvPicPr>
          <p:nvPr/>
        </p:nvPicPr>
        <p:blipFill>
          <a:blip r:embed="rId4"/>
          <a:srcRect/>
          <a:stretch>
            <a:fillRect/>
          </a:stretch>
        </p:blipFill>
        <p:spPr bwMode="auto">
          <a:xfrm>
            <a:off x="5349875" y="473075"/>
            <a:ext cx="3614738" cy="4840288"/>
          </a:xfrm>
          <a:prstGeom prst="rect">
            <a:avLst/>
          </a:prstGeom>
          <a:noFill/>
          <a:ln w="15875">
            <a:solidFill>
              <a:schemeClr val="tx1"/>
            </a:solidFill>
            <a:miter lim="800000"/>
            <a:headEnd/>
            <a:tailEnd/>
          </a:ln>
        </p:spPr>
      </p:pic>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0">
  <p:cSld>
    <p:bg>
      <p:bgPr>
        <a:blipFill dpi="0" rotWithShape="0">
          <a:blip r:embed="rId4"/>
          <a:srcRect/>
          <a:stretch>
            <a:fillRect/>
          </a:stretch>
        </a:blipFill>
        <a:effectLst/>
      </p:bgPr>
    </p:bg>
    <p:spTree>
      <p:nvGrpSpPr>
        <p:cNvPr id="1" name=""/>
        <p:cNvGrpSpPr/>
        <p:nvPr/>
      </p:nvGrpSpPr>
      <p:grpSpPr>
        <a:xfrm>
          <a:off x="0" y="0"/>
          <a:ext cx="0" cy="0"/>
          <a:chOff x="0" y="0"/>
          <a:chExt cx="0" cy="0"/>
        </a:xfrm>
      </p:grpSpPr>
      <p:pic>
        <p:nvPicPr>
          <p:cNvPr id="139266" name="Picture 1"/>
          <p:cNvPicPr>
            <a:picLocks noChangeAspect="1" noChangeArrowheads="1"/>
          </p:cNvPicPr>
          <p:nvPr/>
        </p:nvPicPr>
        <p:blipFill>
          <a:blip r:embed="rId5"/>
          <a:srcRect/>
          <a:stretch>
            <a:fillRect/>
          </a:stretch>
        </p:blipFill>
        <p:spPr bwMode="auto">
          <a:xfrm>
            <a:off x="304800" y="2133600"/>
            <a:ext cx="1979613" cy="4314825"/>
          </a:xfrm>
          <a:prstGeom prst="rect">
            <a:avLst/>
          </a:prstGeom>
          <a:noFill/>
          <a:ln w="9525">
            <a:noFill/>
            <a:miter lim="800000"/>
            <a:headEnd/>
            <a:tailEnd/>
          </a:ln>
        </p:spPr>
      </p:pic>
      <p:sp>
        <p:nvSpPr>
          <p:cNvPr id="139267" name="Text Box 2"/>
          <p:cNvSpPr txBox="1">
            <a:spLocks noChangeArrowheads="1"/>
          </p:cNvSpPr>
          <p:nvPr/>
        </p:nvSpPr>
        <p:spPr bwMode="auto">
          <a:xfrm>
            <a:off x="1066800" y="762000"/>
            <a:ext cx="5791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b="1">
                <a:solidFill>
                  <a:srgbClr val="80060D"/>
                </a:solidFill>
                <a:latin typeface="Verdana" pitchFamily="-112" charset="0"/>
              </a:rPr>
              <a:t>3. Método Ganimede</a:t>
            </a:r>
            <a:r>
              <a:rPr lang="en-GB" sz="1000" b="1" baseline="30000">
                <a:solidFill>
                  <a:srgbClr val="80060D"/>
                </a:solidFill>
                <a:latin typeface="Verdana" pitchFamily="-112" charset="0"/>
              </a:rPr>
              <a:t>®</a:t>
            </a:r>
          </a:p>
        </p:txBody>
      </p:sp>
      <p:sp>
        <p:nvSpPr>
          <p:cNvPr id="139268" name="Text Box 3"/>
          <p:cNvSpPr txBox="1">
            <a:spLocks noChangeArrowheads="1"/>
          </p:cNvSpPr>
          <p:nvPr/>
        </p:nvSpPr>
        <p:spPr bwMode="auto">
          <a:xfrm>
            <a:off x="322263" y="1143000"/>
            <a:ext cx="6248400" cy="644525"/>
          </a:xfrm>
          <a:prstGeom prst="rect">
            <a:avLst/>
          </a:prstGeom>
          <a:noFill/>
          <a:ln w="9525">
            <a:noFill/>
            <a:miter lim="800000"/>
            <a:headEnd/>
            <a:tailEnd/>
          </a:ln>
        </p:spPr>
        <p:txBody>
          <a:bodyPr lIns="90000" tIns="46800" rIns="90000" bIns="46800">
            <a:prstTxWarp prst="textNoShape">
              <a:avLst/>
            </a:prstTxWarp>
            <a:spAutoFit/>
          </a:bodyPr>
          <a:lstStyle/>
          <a:p>
            <a:pPr>
              <a:lnSpc>
                <a:spcPct val="101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ES" sz="1200" b="1">
                <a:solidFill>
                  <a:srgbClr val="80060D"/>
                </a:solidFill>
                <a:latin typeface="Verdana" pitchFamily="-112" charset="0"/>
                <a:ea typeface="Times New Roman" pitchFamily="-112" charset="0"/>
                <a:cs typeface="Times New Roman" pitchFamily="-112" charset="0"/>
              </a:rPr>
              <a:t>DETALLE DEL PASO 2:  </a:t>
            </a:r>
          </a:p>
          <a:p>
            <a:pPr>
              <a:lnSpc>
                <a:spcPct val="101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ES" sz="1200" b="1">
                <a:solidFill>
                  <a:srgbClr val="80060D"/>
                </a:solidFill>
                <a:latin typeface="Verdana" pitchFamily="-112" charset="0"/>
                <a:ea typeface="Times New Roman" pitchFamily="-112" charset="0"/>
                <a:cs typeface="Times New Roman" pitchFamily="-112" charset="0"/>
              </a:rPr>
              <a:t>Impacto en el sombrero del orujo por las burbujas de gas subiendo a través del cuello del diafragma en </a:t>
            </a:r>
            <a:r>
              <a:rPr lang="en-GB" sz="1200" b="1">
                <a:solidFill>
                  <a:schemeClr val="tx1"/>
                </a:solidFill>
                <a:latin typeface="Verdana" pitchFamily="-112" charset="0"/>
              </a:rPr>
              <a:t>Ganimede</a:t>
            </a:r>
            <a:r>
              <a:rPr lang="en-GB" sz="1200" b="1" baseline="30000">
                <a:solidFill>
                  <a:schemeClr val="tx1"/>
                </a:solidFill>
                <a:latin typeface="Verdana" pitchFamily="-112" charset="0"/>
              </a:rPr>
              <a:t>®</a:t>
            </a:r>
            <a:r>
              <a:rPr lang="es-ES" sz="1200" b="1" i="1">
                <a:solidFill>
                  <a:srgbClr val="262728"/>
                </a:solidFill>
                <a:ea typeface="Arial" pitchFamily="-112" charset="0"/>
                <a:cs typeface="Arial" pitchFamily="-112" charset="0"/>
              </a:rPr>
              <a:t> </a:t>
            </a:r>
            <a:endParaRPr lang="en-GB" sz="1200" b="1" baseline="30000">
              <a:solidFill>
                <a:schemeClr val="tx1"/>
              </a:solidFill>
              <a:latin typeface="Verdana" pitchFamily="-112" charset="0"/>
            </a:endParaRPr>
          </a:p>
        </p:txBody>
      </p:sp>
      <p:sp>
        <p:nvSpPr>
          <p:cNvPr id="139269" name="Text Box 4"/>
          <p:cNvSpPr txBox="1">
            <a:spLocks noChangeArrowheads="1"/>
          </p:cNvSpPr>
          <p:nvPr/>
        </p:nvSpPr>
        <p:spPr bwMode="auto">
          <a:xfrm>
            <a:off x="58738" y="2940050"/>
            <a:ext cx="620712" cy="336550"/>
          </a:xfrm>
          <a:prstGeom prst="rect">
            <a:avLst/>
          </a:prstGeom>
          <a:noFill/>
          <a:ln w="9525">
            <a:noFill/>
            <a:miter lim="800000"/>
            <a:headEnd/>
            <a:tailEnd/>
          </a:ln>
        </p:spPr>
        <p:txBody>
          <a:bodyPr wrap="none" lIns="90000" tIns="46800" rIns="90000" bIns="46800">
            <a:prstTxWarp prst="textNoShape">
              <a:avLst/>
            </a:prstTxWarp>
            <a:spAutoFit/>
          </a:bodyPr>
          <a:lstStyle/>
          <a:p>
            <a:pPr>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800" b="1">
                <a:solidFill>
                  <a:schemeClr val="tx1"/>
                </a:solidFill>
                <a:latin typeface="Verdana" pitchFamily="-112" charset="0"/>
              </a:rPr>
              <a:t>Bypass </a:t>
            </a:r>
          </a:p>
          <a:p>
            <a:pPr>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800" b="1">
                <a:solidFill>
                  <a:schemeClr val="tx1"/>
                </a:solidFill>
                <a:latin typeface="Verdana" pitchFamily="-112" charset="0"/>
              </a:rPr>
              <a:t>cerrado</a:t>
            </a:r>
          </a:p>
        </p:txBody>
      </p:sp>
      <p:sp>
        <p:nvSpPr>
          <p:cNvPr id="139270" name="Rectangle 5"/>
          <p:cNvSpPr>
            <a:spLocks noGrp="1" noChangeArrowheads="1"/>
          </p:cNvSpPr>
          <p:nvPr>
            <p:ph type="title"/>
          </p:nvPr>
        </p:nvSpPr>
        <p:spPr>
          <a:xfrm>
            <a:off x="6477000" y="2143125"/>
            <a:ext cx="2590800" cy="4310063"/>
          </a:xfrm>
        </p:spPr>
        <p:txBody>
          <a:bodyPr lIns="91440" tIns="45720" rIns="91440" bIns="45720" anchor="t"/>
          <a:lstStyle/>
          <a:p>
            <a:pPr algn="l" eaLnBrk="1" hangingPunct="1">
              <a:lnSpc>
                <a:spcPct val="10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sz="1000">
                <a:solidFill>
                  <a:srgbClr val="808080"/>
                </a:solidFill>
                <a:latin typeface="Verdana" pitchFamily="-112" charset="0"/>
                <a:ea typeface="Times New Roman" pitchFamily="-112" charset="0"/>
                <a:cs typeface="Times New Roman" pitchFamily="-112" charset="0"/>
              </a:rPr>
              <a:t>La enorme cantidad de </a:t>
            </a:r>
            <a:r>
              <a:rPr lang="en-GB" sz="1000">
                <a:solidFill>
                  <a:srgbClr val="808080"/>
                </a:solidFill>
                <a:latin typeface="Verdana" pitchFamily="-112" charset="0"/>
              </a:rPr>
              <a:t>CO</a:t>
            </a:r>
            <a:r>
              <a:rPr lang="en-GB" sz="1000" baseline="-25000">
                <a:solidFill>
                  <a:srgbClr val="808080"/>
                </a:solidFill>
                <a:latin typeface="Verdana" pitchFamily="-112" charset="0"/>
              </a:rPr>
              <a:t>2</a:t>
            </a:r>
            <a:r>
              <a:rPr lang="en-US" sz="1000">
                <a:solidFill>
                  <a:srgbClr val="808080"/>
                </a:solidFill>
                <a:latin typeface="Verdana" pitchFamily="-112" charset="0"/>
                <a:ea typeface="Times New Roman" pitchFamily="-112" charset="0"/>
                <a:cs typeface="Times New Roman" pitchFamily="-112" charset="0"/>
              </a:rPr>
              <a:t> que se desarrolla durante la fermentación pronto satura el vano debajo del diafragma de embudo. En este punto, el exceso de gas que continúa acumul</a:t>
            </a:r>
            <a:r>
              <a:rPr lang="es-ES_tradnl" sz="1000">
                <a:solidFill>
                  <a:srgbClr val="808080"/>
                </a:solidFill>
                <a:latin typeface="Verdana" pitchFamily="-112" charset="0"/>
                <a:ea typeface="Times New Roman" pitchFamily="-112" charset="0"/>
                <a:cs typeface="Times New Roman" pitchFamily="-112" charset="0"/>
              </a:rPr>
              <a:t>á</a:t>
            </a:r>
            <a:r>
              <a:rPr lang="en-US" sz="1000">
                <a:solidFill>
                  <a:srgbClr val="808080"/>
                </a:solidFill>
                <a:latin typeface="Verdana" pitchFamily="-112" charset="0"/>
                <a:ea typeface="Times New Roman" pitchFamily="-112" charset="0"/>
                <a:cs typeface="Times New Roman" pitchFamily="-112" charset="0"/>
              </a:rPr>
              <a:t>ndo</a:t>
            </a:r>
            <a:r>
              <a:rPr lang="es-ES_tradnl" sz="1000">
                <a:solidFill>
                  <a:srgbClr val="808080"/>
                </a:solidFill>
                <a:latin typeface="Verdana" pitchFamily="-112" charset="0"/>
                <a:ea typeface="Times New Roman" pitchFamily="-112" charset="0"/>
                <a:cs typeface="Times New Roman" pitchFamily="-112" charset="0"/>
              </a:rPr>
              <a:t>se</a:t>
            </a:r>
            <a:r>
              <a:rPr lang="en-US" sz="1000">
                <a:solidFill>
                  <a:srgbClr val="808080"/>
                </a:solidFill>
                <a:latin typeface="Verdana" pitchFamily="-112" charset="0"/>
                <a:ea typeface="Times New Roman" pitchFamily="-112" charset="0"/>
                <a:cs typeface="Times New Roman" pitchFamily="-112" charset="0"/>
              </a:rPr>
              <a:t> encuentra solamente una manera de escape, que es el cuello del diafragma, </a:t>
            </a:r>
            <a:r>
              <a:rPr lang="en-US" sz="1000" b="1">
                <a:solidFill>
                  <a:srgbClr val="808080"/>
                </a:solidFill>
                <a:latin typeface="Verdana" pitchFamily="-112" charset="0"/>
                <a:ea typeface="Times New Roman" pitchFamily="-112" charset="0"/>
                <a:cs typeface="Times New Roman" pitchFamily="-112" charset="0"/>
              </a:rPr>
              <a:t>y  se eleva a la superficie con grandes burbujas, que revuelven constantemente el sombrero del orujo, evitando que se compacte </a:t>
            </a:r>
            <a:r>
              <a:rPr lang="en-US" sz="1000">
                <a:solidFill>
                  <a:srgbClr val="808080"/>
                </a:solidFill>
                <a:latin typeface="Verdana" pitchFamily="-112" charset="0"/>
                <a:ea typeface="Times New Roman" pitchFamily="-112" charset="0"/>
                <a:cs typeface="Times New Roman" pitchFamily="-112" charset="0"/>
              </a:rPr>
              <a:t>y tomando líquido </a:t>
            </a:r>
            <a:r>
              <a:rPr lang="es-ES_tradnl" sz="1000">
                <a:solidFill>
                  <a:srgbClr val="808080"/>
                </a:solidFill>
                <a:latin typeface="Verdana" pitchFamily="-112" charset="0"/>
                <a:ea typeface="Times New Roman" pitchFamily="-112" charset="0"/>
                <a:cs typeface="Times New Roman" pitchFamily="-112" charset="0"/>
              </a:rPr>
              <a:t>más </a:t>
            </a:r>
            <a:r>
              <a:rPr lang="en-US" sz="1000">
                <a:solidFill>
                  <a:srgbClr val="808080"/>
                </a:solidFill>
                <a:latin typeface="Verdana" pitchFamily="-112" charset="0"/>
                <a:ea typeface="Times New Roman" pitchFamily="-112" charset="0"/>
                <a:cs typeface="Times New Roman" pitchFamily="-112" charset="0"/>
              </a:rPr>
              <a:t>diluido nuevo para contribuir a la extracción.  </a:t>
            </a:r>
            <a:br>
              <a:rPr lang="en-US" sz="1000">
                <a:solidFill>
                  <a:srgbClr val="808080"/>
                </a:solidFill>
                <a:latin typeface="Verdana" pitchFamily="-112" charset="0"/>
                <a:ea typeface="Times New Roman" pitchFamily="-112" charset="0"/>
                <a:cs typeface="Times New Roman" pitchFamily="-112" charset="0"/>
              </a:rPr>
            </a:br>
            <a:r>
              <a:rPr lang="en-US" sz="1000">
                <a:solidFill>
                  <a:srgbClr val="808080"/>
                </a:solidFill>
                <a:latin typeface="Verdana" pitchFamily="-112" charset="0"/>
                <a:ea typeface="Times New Roman" pitchFamily="-112" charset="0"/>
                <a:cs typeface="Times New Roman" pitchFamily="-112" charset="0"/>
              </a:rPr>
              <a:t/>
            </a:r>
            <a:br>
              <a:rPr lang="en-US" sz="1000">
                <a:solidFill>
                  <a:srgbClr val="808080"/>
                </a:solidFill>
                <a:latin typeface="Verdana" pitchFamily="-112" charset="0"/>
                <a:ea typeface="Times New Roman" pitchFamily="-112" charset="0"/>
                <a:cs typeface="Times New Roman" pitchFamily="-112" charset="0"/>
              </a:rPr>
            </a:br>
            <a:r>
              <a:rPr lang="en-US" sz="1000">
                <a:solidFill>
                  <a:srgbClr val="808080"/>
                </a:solidFill>
                <a:latin typeface="Verdana" pitchFamily="-112" charset="0"/>
                <a:ea typeface="Times New Roman" pitchFamily="-112" charset="0"/>
                <a:cs typeface="Times New Roman" pitchFamily="-112" charset="0"/>
              </a:rPr>
              <a:t>Esto sucede de una manera delicada pero eficiente, sin el uso de dispositivos mecánicos agresivos.  </a:t>
            </a:r>
            <a:br>
              <a:rPr lang="en-US" sz="1000">
                <a:solidFill>
                  <a:srgbClr val="808080"/>
                </a:solidFill>
                <a:latin typeface="Verdana" pitchFamily="-112" charset="0"/>
                <a:ea typeface="Times New Roman" pitchFamily="-112" charset="0"/>
                <a:cs typeface="Times New Roman" pitchFamily="-112" charset="0"/>
              </a:rPr>
            </a:br>
            <a:r>
              <a:rPr lang="en-US" sz="1000">
                <a:solidFill>
                  <a:srgbClr val="808080"/>
                </a:solidFill>
                <a:latin typeface="Verdana" pitchFamily="-112" charset="0"/>
                <a:ea typeface="Times New Roman" pitchFamily="-112" charset="0"/>
                <a:cs typeface="Times New Roman" pitchFamily="-112" charset="0"/>
              </a:rPr>
              <a:t/>
            </a:r>
            <a:br>
              <a:rPr lang="en-US" sz="1000">
                <a:solidFill>
                  <a:srgbClr val="808080"/>
                </a:solidFill>
                <a:latin typeface="Verdana" pitchFamily="-112" charset="0"/>
                <a:ea typeface="Times New Roman" pitchFamily="-112" charset="0"/>
                <a:cs typeface="Times New Roman" pitchFamily="-112" charset="0"/>
              </a:rPr>
            </a:br>
            <a:r>
              <a:rPr lang="es-ES" sz="1000">
                <a:solidFill>
                  <a:srgbClr val="808080"/>
                </a:solidFill>
                <a:latin typeface="Verdana" pitchFamily="-112" charset="0"/>
                <a:ea typeface="Times New Roman" pitchFamily="-112" charset="0"/>
                <a:cs typeface="Times New Roman" pitchFamily="-112" charset="0"/>
              </a:rPr>
              <a:t>La turbulencia generada por las burbujas también hace que las pepitas caigan al fondo del tanque, donde pueden ser fácilmente extraídas.</a:t>
            </a:r>
            <a:br>
              <a:rPr lang="es-ES" sz="1000">
                <a:solidFill>
                  <a:srgbClr val="808080"/>
                </a:solidFill>
                <a:latin typeface="Verdana" pitchFamily="-112" charset="0"/>
                <a:ea typeface="Times New Roman" pitchFamily="-112" charset="0"/>
                <a:cs typeface="Times New Roman" pitchFamily="-112" charset="0"/>
              </a:rPr>
            </a:br>
            <a:endParaRPr lang="en-GB" sz="1000">
              <a:solidFill>
                <a:srgbClr val="808080"/>
              </a:solidFill>
              <a:latin typeface="Verdana" pitchFamily="-112" charset="0"/>
            </a:endParaRPr>
          </a:p>
        </p:txBody>
      </p:sp>
      <p:sp>
        <p:nvSpPr>
          <p:cNvPr id="139271" name="Text Box 6">
            <a:hlinkClick r:id="rId6" action="ppaction://hlinksldjump"/>
          </p:cNvPr>
          <p:cNvSpPr txBox="1">
            <a:spLocks noChangeArrowheads="1"/>
          </p:cNvSpPr>
          <p:nvPr/>
        </p:nvSpPr>
        <p:spPr bwMode="auto">
          <a:xfrm>
            <a:off x="3743325" y="5838825"/>
            <a:ext cx="1295400" cy="339725"/>
          </a:xfrm>
          <a:prstGeom prst="rect">
            <a:avLst/>
          </a:prstGeom>
          <a:noFill/>
          <a:ln w="9525">
            <a:noFill/>
            <a:miter lim="800000"/>
            <a:headEnd/>
            <a:tailEnd/>
          </a:ln>
        </p:spPr>
        <p:txBody>
          <a:bodyPr lIns="90000" tIns="46800" rIns="90000" bIns="46800">
            <a:prstTxWarp prst="textNoShape">
              <a:avLst/>
            </a:prstTxWarp>
            <a:spAutoFit/>
          </a:bodyPr>
          <a:lstStyle/>
          <a:p>
            <a:pPr algn="ctr">
              <a:lnSpc>
                <a:spcPts val="975"/>
              </a:lnSpc>
              <a:spcBef>
                <a:spcPts val="413"/>
              </a:spcBef>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ES" sz="800" b="1">
                <a:solidFill>
                  <a:schemeClr val="tx1"/>
                </a:solidFill>
                <a:latin typeface="Verdana" pitchFamily="-112" charset="0"/>
                <a:ea typeface="Times New Roman" pitchFamily="-112" charset="0"/>
                <a:cs typeface="Times New Roman" pitchFamily="-112" charset="0"/>
              </a:rPr>
              <a:t>De vuelta a la página principal</a:t>
            </a:r>
            <a:endParaRPr lang="en-GB" sz="800" b="1">
              <a:solidFill>
                <a:schemeClr val="tx1"/>
              </a:solidFill>
              <a:latin typeface="Verdana" pitchFamily="-112" charset="0"/>
            </a:endParaRPr>
          </a:p>
        </p:txBody>
      </p:sp>
      <p:sp>
        <p:nvSpPr>
          <p:cNvPr id="139272" name="Text Box 12"/>
          <p:cNvSpPr txBox="1">
            <a:spLocks noChangeArrowheads="1"/>
          </p:cNvSpPr>
          <p:nvPr/>
        </p:nvSpPr>
        <p:spPr bwMode="auto">
          <a:xfrm>
            <a:off x="381000" y="6537325"/>
            <a:ext cx="457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6B9B878C-AC51-F64F-9FAA-61FB0316F89A}" type="slidenum">
              <a:rPr lang="en-GB" sz="1000" b="1">
                <a:solidFill>
                  <a:srgbClr val="80060D"/>
                </a:solidFill>
                <a:latin typeface="Verdana" pitchFamily="-112" charset="0"/>
              </a:rPr>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66</a:t>
            </a:fld>
            <a:endParaRPr lang="en-GB" sz="1000" b="1">
              <a:solidFill>
                <a:srgbClr val="80060D"/>
              </a:solidFill>
              <a:latin typeface="Verdana" pitchFamily="-112" charset="0"/>
            </a:endParaRPr>
          </a:p>
        </p:txBody>
      </p:sp>
      <p:sp>
        <p:nvSpPr>
          <p:cNvPr id="139273" name="AutoShape 1030">
            <a:hlinkClick r:id="rId6" action="ppaction://hlinksldjump"/>
          </p:cNvPr>
          <p:cNvSpPr>
            <a:spLocks noChangeArrowheads="1"/>
          </p:cNvSpPr>
          <p:nvPr/>
        </p:nvSpPr>
        <p:spPr bwMode="auto">
          <a:xfrm flipH="1">
            <a:off x="4191000" y="5516563"/>
            <a:ext cx="381000" cy="304800"/>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rgbClr val="80060D"/>
          </a:solidFill>
          <a:ln w="9525">
            <a:solidFill>
              <a:schemeClr val="tx1"/>
            </a:solidFill>
            <a:miter lim="800000"/>
            <a:headEnd/>
            <a:tailEnd/>
          </a:ln>
        </p:spPr>
        <p:txBody>
          <a:bodyPr wrap="none" anchor="ctr">
            <a:prstTxWarp prst="textNoShape">
              <a:avLst/>
            </a:prstTxWarp>
          </a:bodyPr>
          <a:lstStyle/>
          <a:p>
            <a:endParaRPr lang="it-IT"/>
          </a:p>
        </p:txBody>
      </p:sp>
      <p:sp>
        <p:nvSpPr>
          <p:cNvPr id="2" name="CasellaDiTesto 1">
            <a:hlinkClick r:id="rId7" action="ppaction://hlinksldjump"/>
          </p:cNvPr>
          <p:cNvSpPr txBox="1"/>
          <p:nvPr/>
        </p:nvSpPr>
        <p:spPr>
          <a:xfrm>
            <a:off x="5272088" y="6305550"/>
            <a:ext cx="1100137" cy="338138"/>
          </a:xfrm>
          <a:prstGeom prst="rect">
            <a:avLst/>
          </a:prstGeom>
          <a:solidFill>
            <a:srgbClr val="FFFF00">
              <a:alpha val="63000"/>
            </a:srgbClr>
          </a:solidFill>
          <a:ln>
            <a:solidFill>
              <a:schemeClr val="tx1"/>
            </a:solidFill>
          </a:ln>
        </p:spPr>
        <p:txBody>
          <a:bodyPr>
            <a:spAutoFit/>
          </a:bodyPr>
          <a:lstStyle/>
          <a:p>
            <a:pPr algn="ctr">
              <a:defRPr/>
            </a:pPr>
            <a:r>
              <a:rPr lang="it-IT" sz="1600" b="1" dirty="0" err="1">
                <a:effectLst>
                  <a:outerShdw blurRad="38100" dist="38100" dir="2700000" algn="tl">
                    <a:srgbClr val="000000">
                      <a:alpha val="43137"/>
                    </a:srgbClr>
                  </a:outerShdw>
                </a:effectLst>
                <a:latin typeface="Arial" pitchFamily="34" charset="0"/>
                <a:cs typeface="Arial" pitchFamily="34" charset="0"/>
              </a:rPr>
              <a:t>ventana</a:t>
            </a:r>
            <a:endParaRPr lang="it-IT" sz="1600" b="1" dirty="0">
              <a:effectLst>
                <a:outerShdw blurRad="38100" dist="38100" dir="2700000" algn="tl">
                  <a:srgbClr val="000000">
                    <a:alpha val="43137"/>
                  </a:srgbClr>
                </a:outerShdw>
              </a:effectLst>
              <a:latin typeface="Arial" pitchFamily="34" charset="0"/>
              <a:cs typeface="Arial" pitchFamily="34" charset="0"/>
            </a:endParaRPr>
          </a:p>
        </p:txBody>
      </p:sp>
      <p:pic>
        <p:nvPicPr>
          <p:cNvPr id="139275" name="Picture 11" descr="/Users/Alberto/Desktop/Presentazioni 2012/Video Pwp/Filmato 4.mpg">
            <a:hlinkClick r:id="" action="ppaction://media"/>
          </p:cNvPr>
          <p:cNvPicPr/>
          <p:nvPr>
            <a:videoFile r:link="rId1"/>
          </p:nvPr>
        </p:nvPicPr>
        <p:blipFill>
          <a:blip r:embed="rId8"/>
          <a:srcRect/>
          <a:stretch>
            <a:fillRect/>
          </a:stretch>
        </p:blipFill>
        <p:spPr bwMode="auto">
          <a:xfrm>
            <a:off x="2540000" y="2438400"/>
            <a:ext cx="3759200" cy="281940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0480" fill="hold"/>
                                        <p:tgtEl>
                                          <p:spTgt spid="13927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139275"/>
                </p:tgtEl>
              </p:cMediaNode>
            </p:video>
            <p:seq concurrent="1" nextAc="seek">
              <p:cTn id="8" restart="whenNotActive" fill="hold" evtFilter="cancelBubble" nodeType="interactiveSeq">
                <p:stCondLst>
                  <p:cond evt="onClick" delay="0">
                    <p:tgtEl>
                      <p:spTgt spid="13927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39275"/>
                                        </p:tgtEl>
                                      </p:cBhvr>
                                    </p:cmd>
                                  </p:childTnLst>
                                </p:cTn>
                              </p:par>
                            </p:childTnLst>
                          </p:cTn>
                        </p:par>
                      </p:childTnLst>
                    </p:cTn>
                  </p:par>
                </p:childTnLst>
              </p:cTn>
              <p:nextCondLst>
                <p:cond evt="onClick" delay="0">
                  <p:tgtEl>
                    <p:spTgt spid="139275"/>
                  </p:tgtEl>
                </p:cond>
              </p:nextCondLst>
            </p:seq>
          </p:childTnLst>
        </p:cTn>
      </p:par>
    </p:tnLst>
  </p:timing>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0">
  <p:cSld>
    <p:bg>
      <p:bgPr>
        <a:blipFill dpi="0" rotWithShape="0">
          <a:blip r:embed="rId4"/>
          <a:srcRect/>
          <a:stretch>
            <a:fillRect/>
          </a:stretch>
        </a:blipFill>
        <a:effectLst/>
      </p:bgPr>
    </p:bg>
    <p:spTree>
      <p:nvGrpSpPr>
        <p:cNvPr id="1" name=""/>
        <p:cNvGrpSpPr/>
        <p:nvPr/>
      </p:nvGrpSpPr>
      <p:grpSpPr>
        <a:xfrm>
          <a:off x="0" y="0"/>
          <a:ext cx="0" cy="0"/>
          <a:chOff x="0" y="0"/>
          <a:chExt cx="0" cy="0"/>
        </a:xfrm>
      </p:grpSpPr>
      <p:pic>
        <p:nvPicPr>
          <p:cNvPr id="141314" name="Picture 1"/>
          <p:cNvPicPr>
            <a:picLocks noChangeAspect="1" noChangeArrowheads="1"/>
          </p:cNvPicPr>
          <p:nvPr/>
        </p:nvPicPr>
        <p:blipFill>
          <a:blip r:embed="rId5"/>
          <a:srcRect/>
          <a:stretch>
            <a:fillRect/>
          </a:stretch>
        </p:blipFill>
        <p:spPr bwMode="auto">
          <a:xfrm>
            <a:off x="304800" y="2057400"/>
            <a:ext cx="2039938" cy="4314825"/>
          </a:xfrm>
          <a:prstGeom prst="rect">
            <a:avLst/>
          </a:prstGeom>
          <a:noFill/>
          <a:ln w="9525">
            <a:noFill/>
            <a:miter lim="800000"/>
            <a:headEnd/>
            <a:tailEnd/>
          </a:ln>
        </p:spPr>
      </p:pic>
      <p:sp>
        <p:nvSpPr>
          <p:cNvPr id="141315" name="Text Box 2"/>
          <p:cNvSpPr txBox="1">
            <a:spLocks noChangeArrowheads="1"/>
          </p:cNvSpPr>
          <p:nvPr/>
        </p:nvSpPr>
        <p:spPr bwMode="auto">
          <a:xfrm>
            <a:off x="1066800" y="762000"/>
            <a:ext cx="5791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b="1">
                <a:solidFill>
                  <a:srgbClr val="80060D"/>
                </a:solidFill>
                <a:latin typeface="Verdana" pitchFamily="-112" charset="0"/>
              </a:rPr>
              <a:t>3. Método Ganimede</a:t>
            </a:r>
            <a:r>
              <a:rPr lang="en-GB" sz="1000" b="1" baseline="30000">
                <a:solidFill>
                  <a:srgbClr val="80060D"/>
                </a:solidFill>
                <a:latin typeface="Verdana" pitchFamily="-112" charset="0"/>
              </a:rPr>
              <a:t>®</a:t>
            </a:r>
          </a:p>
        </p:txBody>
      </p:sp>
      <p:sp>
        <p:nvSpPr>
          <p:cNvPr id="141316" name="Text Box 3"/>
          <p:cNvSpPr txBox="1">
            <a:spLocks noChangeArrowheads="1"/>
          </p:cNvSpPr>
          <p:nvPr/>
        </p:nvSpPr>
        <p:spPr bwMode="auto">
          <a:xfrm>
            <a:off x="304800" y="1143000"/>
            <a:ext cx="6248400" cy="460375"/>
          </a:xfrm>
          <a:prstGeom prst="rect">
            <a:avLst/>
          </a:prstGeom>
          <a:noFill/>
          <a:ln w="9525">
            <a:noFill/>
            <a:miter lim="800000"/>
            <a:headEnd/>
            <a:tailEnd/>
          </a:ln>
        </p:spPr>
        <p:txBody>
          <a:bodyPr lIns="90000" tIns="46800" rIns="90000" bIns="46800">
            <a:prstTxWarp prst="textNoShape">
              <a:avLst/>
            </a:prstTxWarp>
            <a:spAutoFit/>
          </a:bodyPr>
          <a:lstStyle/>
          <a:p>
            <a:pPr>
              <a:lnSpc>
                <a:spcPct val="101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ES" sz="1200" b="1">
                <a:solidFill>
                  <a:srgbClr val="80060D"/>
                </a:solidFill>
                <a:latin typeface="Verdana" pitchFamily="-112" charset="0"/>
                <a:ea typeface="Times New Roman" pitchFamily="-112" charset="0"/>
                <a:cs typeface="Times New Roman" pitchFamily="-112" charset="0"/>
              </a:rPr>
              <a:t>DETALLE DEL PASO 3:  </a:t>
            </a:r>
          </a:p>
          <a:p>
            <a:pPr>
              <a:lnSpc>
                <a:spcPct val="101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ES" sz="1200" b="1">
                <a:solidFill>
                  <a:srgbClr val="80060D"/>
                </a:solidFill>
                <a:latin typeface="Verdana" pitchFamily="-112" charset="0"/>
                <a:ea typeface="Times New Roman" pitchFamily="-112" charset="0"/>
                <a:cs typeface="Times New Roman" pitchFamily="-112" charset="0"/>
              </a:rPr>
              <a:t>Abriendo el bypass en </a:t>
            </a:r>
            <a:r>
              <a:rPr lang="en-GB" sz="1200" b="1">
                <a:solidFill>
                  <a:schemeClr val="tx1"/>
                </a:solidFill>
                <a:latin typeface="Verdana" pitchFamily="-112" charset="0"/>
              </a:rPr>
              <a:t>Ganimede</a:t>
            </a:r>
            <a:r>
              <a:rPr lang="en-GB" sz="1200" b="1" baseline="30000">
                <a:solidFill>
                  <a:schemeClr val="tx1"/>
                </a:solidFill>
                <a:latin typeface="Verdana" pitchFamily="-112" charset="0"/>
              </a:rPr>
              <a:t>®</a:t>
            </a:r>
            <a:endParaRPr lang="es-ES" sz="1200" b="1">
              <a:solidFill>
                <a:srgbClr val="80060D"/>
              </a:solidFill>
              <a:latin typeface="Verdana" pitchFamily="-112" charset="0"/>
              <a:ea typeface="Times New Roman" pitchFamily="-112" charset="0"/>
              <a:cs typeface="Times New Roman" pitchFamily="-112" charset="0"/>
            </a:endParaRPr>
          </a:p>
        </p:txBody>
      </p:sp>
      <p:sp>
        <p:nvSpPr>
          <p:cNvPr id="141317" name="Text Box 4"/>
          <p:cNvSpPr txBox="1">
            <a:spLocks noChangeArrowheads="1"/>
          </p:cNvSpPr>
          <p:nvPr/>
        </p:nvSpPr>
        <p:spPr bwMode="auto">
          <a:xfrm>
            <a:off x="58738" y="2940050"/>
            <a:ext cx="698500" cy="336550"/>
          </a:xfrm>
          <a:prstGeom prst="rect">
            <a:avLst/>
          </a:prstGeom>
          <a:noFill/>
          <a:ln w="9525">
            <a:noFill/>
            <a:miter lim="800000"/>
            <a:headEnd/>
            <a:tailEnd/>
          </a:ln>
        </p:spPr>
        <p:txBody>
          <a:bodyPr wrap="none" lIns="90000" tIns="46800" rIns="90000" bIns="46800">
            <a:prstTxWarp prst="textNoShape">
              <a:avLst/>
            </a:prstTxWarp>
            <a:spAutoFit/>
          </a:bodyPr>
          <a:lstStyle/>
          <a:p>
            <a:pPr>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800" b="1">
                <a:solidFill>
                  <a:schemeClr val="tx1"/>
                </a:solidFill>
                <a:latin typeface="Verdana" pitchFamily="-112" charset="0"/>
              </a:rPr>
              <a:t>Bypass</a:t>
            </a:r>
          </a:p>
          <a:p>
            <a:pPr>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800" b="1">
                <a:solidFill>
                  <a:schemeClr val="tx1"/>
                </a:solidFill>
                <a:latin typeface="Verdana" pitchFamily="-112" charset="0"/>
              </a:rPr>
              <a:t>ABIERTO</a:t>
            </a:r>
          </a:p>
        </p:txBody>
      </p:sp>
      <p:sp>
        <p:nvSpPr>
          <p:cNvPr id="141318" name="Rectangle 5"/>
          <p:cNvSpPr>
            <a:spLocks noGrp="1" noChangeArrowheads="1"/>
          </p:cNvSpPr>
          <p:nvPr>
            <p:ph type="title"/>
          </p:nvPr>
        </p:nvSpPr>
        <p:spPr>
          <a:xfrm>
            <a:off x="6477000" y="1643063"/>
            <a:ext cx="2590800" cy="4594225"/>
          </a:xfrm>
        </p:spPr>
        <p:txBody>
          <a:bodyPr lIns="91440" tIns="45720" rIns="91440" bIns="45720" anchor="t"/>
          <a:lstStyle/>
          <a:p>
            <a:pPr algn="l" eaLnBrk="1" hangingPunct="1">
              <a:lnSpc>
                <a:spcPct val="10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sz="1000">
                <a:solidFill>
                  <a:srgbClr val="808080"/>
                </a:solidFill>
                <a:latin typeface="Verdana" pitchFamily="-112" charset="0"/>
                <a:ea typeface="Times New Roman" pitchFamily="-112" charset="0"/>
                <a:cs typeface="Times New Roman" pitchFamily="-112" charset="0"/>
              </a:rPr>
              <a:t>Cuando usted desea una acción más vigorosa en todo el sombrero del orujo, entonces el bypass de </a:t>
            </a:r>
            <a:r>
              <a:rPr lang="en-GB" sz="1000" b="1">
                <a:solidFill>
                  <a:srgbClr val="808080"/>
                </a:solidFill>
                <a:latin typeface="Verdana" pitchFamily="-112" charset="0"/>
              </a:rPr>
              <a:t>Ganimede</a:t>
            </a:r>
            <a:r>
              <a:rPr lang="en-GB" sz="1000" b="1" baseline="31000">
                <a:solidFill>
                  <a:srgbClr val="808080"/>
                </a:solidFill>
                <a:latin typeface="Verdana" pitchFamily="-112" charset="0"/>
              </a:rPr>
              <a:t>®</a:t>
            </a:r>
            <a:r>
              <a:rPr lang="en-GB" sz="1000">
                <a:solidFill>
                  <a:srgbClr val="808080"/>
                </a:solidFill>
                <a:latin typeface="Verdana" pitchFamily="-112" charset="0"/>
              </a:rPr>
              <a:t> </a:t>
            </a:r>
            <a:r>
              <a:rPr lang="en-US" sz="1000">
                <a:solidFill>
                  <a:srgbClr val="808080"/>
                </a:solidFill>
                <a:latin typeface="Verdana" pitchFamily="-112" charset="0"/>
                <a:ea typeface="Times New Roman" pitchFamily="-112" charset="0"/>
                <a:cs typeface="Times New Roman" pitchFamily="-112" charset="0"/>
              </a:rPr>
              <a:t>demuestra ser una herramienta preciosa. </a:t>
            </a:r>
            <a:r>
              <a:rPr lang="en-US" sz="1000" b="1">
                <a:solidFill>
                  <a:srgbClr val="808080"/>
                </a:solidFill>
                <a:latin typeface="Verdana" pitchFamily="-112" charset="0"/>
                <a:ea typeface="Times New Roman" pitchFamily="-112" charset="0"/>
                <a:cs typeface="Times New Roman" pitchFamily="-112" charset="0"/>
              </a:rPr>
              <a:t> Abrir el bypass implica una </a:t>
            </a:r>
            <a:r>
              <a:rPr lang="en-US" sz="1000" b="1">
                <a:solidFill>
                  <a:srgbClr val="FF0000"/>
                </a:solidFill>
                <a:latin typeface="Verdana" pitchFamily="-112" charset="0"/>
                <a:ea typeface="Times New Roman" pitchFamily="-112" charset="0"/>
                <a:cs typeface="Times New Roman" pitchFamily="-112" charset="0"/>
              </a:rPr>
              <a:t>liberación</a:t>
            </a:r>
            <a:r>
              <a:rPr lang="en-US" sz="1000" b="1">
                <a:solidFill>
                  <a:srgbClr val="808080"/>
                </a:solidFill>
                <a:latin typeface="Verdana" pitchFamily="-112" charset="0"/>
                <a:ea typeface="Times New Roman" pitchFamily="-112" charset="0"/>
                <a:cs typeface="Times New Roman" pitchFamily="-112" charset="0"/>
              </a:rPr>
              <a:t> vigorosa de toda la masa de dióxido de carbono que se encuentra en el sombrero. El </a:t>
            </a:r>
            <a:r>
              <a:rPr lang="en-GB" sz="1000" b="1">
                <a:solidFill>
                  <a:srgbClr val="808080"/>
                </a:solidFill>
                <a:latin typeface="Verdana" pitchFamily="-112" charset="0"/>
              </a:rPr>
              <a:t>CO</a:t>
            </a:r>
            <a:r>
              <a:rPr lang="en-GB" sz="1000" b="1" baseline="-25000">
                <a:solidFill>
                  <a:srgbClr val="808080"/>
                </a:solidFill>
                <a:latin typeface="Verdana" pitchFamily="-112" charset="0"/>
              </a:rPr>
              <a:t>2</a:t>
            </a:r>
            <a:r>
              <a:rPr lang="en-GB" sz="1000" b="1">
                <a:solidFill>
                  <a:srgbClr val="808080"/>
                </a:solidFill>
                <a:latin typeface="Verdana" pitchFamily="-112" charset="0"/>
              </a:rPr>
              <a:t> </a:t>
            </a:r>
            <a:r>
              <a:rPr lang="en-US" sz="1000" b="1">
                <a:solidFill>
                  <a:srgbClr val="808080"/>
                </a:solidFill>
                <a:latin typeface="Verdana" pitchFamily="-112" charset="0"/>
                <a:ea typeface="Times New Roman" pitchFamily="-112" charset="0"/>
                <a:cs typeface="Times New Roman" pitchFamily="-112" charset="0"/>
              </a:rPr>
              <a:t>empuja una gran cantidad de líquido para inundar el sombrero, mientras que lo revuelve y substituye el líquido en los hollejos, que se satura con los extractos, por el líquido nuevo más diluido.  </a:t>
            </a:r>
            <a:br>
              <a:rPr lang="en-US" sz="1000" b="1">
                <a:solidFill>
                  <a:srgbClr val="808080"/>
                </a:solidFill>
                <a:latin typeface="Verdana" pitchFamily="-112" charset="0"/>
                <a:ea typeface="Times New Roman" pitchFamily="-112" charset="0"/>
                <a:cs typeface="Times New Roman" pitchFamily="-112" charset="0"/>
              </a:rPr>
            </a:br>
            <a:r>
              <a:rPr lang="en-US" sz="1000">
                <a:solidFill>
                  <a:srgbClr val="808080"/>
                </a:solidFill>
                <a:latin typeface="Verdana" pitchFamily="-112" charset="0"/>
                <a:ea typeface="Times New Roman" pitchFamily="-112" charset="0"/>
                <a:cs typeface="Times New Roman" pitchFamily="-112" charset="0"/>
              </a:rPr>
              <a:t/>
            </a:r>
            <a:br>
              <a:rPr lang="en-US" sz="1000">
                <a:solidFill>
                  <a:srgbClr val="808080"/>
                </a:solidFill>
                <a:latin typeface="Verdana" pitchFamily="-112" charset="0"/>
                <a:ea typeface="Times New Roman" pitchFamily="-112" charset="0"/>
                <a:cs typeface="Times New Roman" pitchFamily="-112" charset="0"/>
              </a:rPr>
            </a:br>
            <a:r>
              <a:rPr lang="en-US" sz="1000">
                <a:solidFill>
                  <a:srgbClr val="808080"/>
                </a:solidFill>
                <a:latin typeface="Verdana" pitchFamily="-112" charset="0"/>
                <a:ea typeface="Times New Roman" pitchFamily="-112" charset="0"/>
                <a:cs typeface="Times New Roman" pitchFamily="-112" charset="0"/>
              </a:rPr>
              <a:t>Ahora el mosto puede expandir el sombrero y esto significa una caída repentina en el nivel del sombrero del orujo.  </a:t>
            </a:r>
            <a:br>
              <a:rPr lang="en-US" sz="1000">
                <a:solidFill>
                  <a:srgbClr val="808080"/>
                </a:solidFill>
                <a:latin typeface="Verdana" pitchFamily="-112" charset="0"/>
                <a:ea typeface="Times New Roman" pitchFamily="-112" charset="0"/>
                <a:cs typeface="Times New Roman" pitchFamily="-112" charset="0"/>
              </a:rPr>
            </a:br>
            <a:r>
              <a:rPr lang="en-GB" sz="1000" b="1">
                <a:solidFill>
                  <a:srgbClr val="808080"/>
                </a:solidFill>
                <a:latin typeface="Verdana" pitchFamily="-112" charset="0"/>
              </a:rPr>
              <a:t/>
            </a:r>
            <a:br>
              <a:rPr lang="en-GB" sz="1000" b="1">
                <a:solidFill>
                  <a:srgbClr val="808080"/>
                </a:solidFill>
                <a:latin typeface="Verdana" pitchFamily="-112" charset="0"/>
              </a:rPr>
            </a:br>
            <a:r>
              <a:rPr lang="es-ES" sz="1000" b="1">
                <a:solidFill>
                  <a:srgbClr val="808080"/>
                </a:solidFill>
                <a:latin typeface="Verdana" pitchFamily="-112" charset="0"/>
                <a:ea typeface="Times New Roman" pitchFamily="-112" charset="0"/>
                <a:cs typeface="Times New Roman" pitchFamily="-112" charset="0"/>
              </a:rPr>
              <a:t>Gracias a esta energía eficiente, delicada y sin gastos, </a:t>
            </a:r>
            <a:r>
              <a:rPr lang="en-GB" sz="1000" b="1">
                <a:solidFill>
                  <a:srgbClr val="808080"/>
                </a:solidFill>
                <a:latin typeface="Verdana" pitchFamily="-112" charset="0"/>
              </a:rPr>
              <a:t>Ganimede</a:t>
            </a:r>
            <a:r>
              <a:rPr lang="en-GB" sz="1000" b="1" baseline="31000">
                <a:solidFill>
                  <a:srgbClr val="808080"/>
                </a:solidFill>
                <a:latin typeface="Verdana" pitchFamily="-112" charset="0"/>
              </a:rPr>
              <a:t>®</a:t>
            </a:r>
            <a:r>
              <a:rPr lang="en-GB" sz="1000" b="1">
                <a:solidFill>
                  <a:srgbClr val="808080"/>
                </a:solidFill>
                <a:latin typeface="Verdana" pitchFamily="-112" charset="0"/>
              </a:rPr>
              <a:t> </a:t>
            </a:r>
            <a:r>
              <a:rPr lang="es-ES" sz="1000" b="1">
                <a:solidFill>
                  <a:srgbClr val="808080"/>
                </a:solidFill>
                <a:latin typeface="Verdana" pitchFamily="-112" charset="0"/>
                <a:ea typeface="Times New Roman" pitchFamily="-112" charset="0"/>
                <a:cs typeface="Times New Roman" pitchFamily="-112" charset="0"/>
              </a:rPr>
              <a:t>puede revolver un sombrero de orujo de hasta DOS METROS de espesor.</a:t>
            </a:r>
            <a:br>
              <a:rPr lang="es-ES" sz="1000" b="1">
                <a:solidFill>
                  <a:srgbClr val="808080"/>
                </a:solidFill>
                <a:latin typeface="Verdana" pitchFamily="-112" charset="0"/>
                <a:ea typeface="Times New Roman" pitchFamily="-112" charset="0"/>
                <a:cs typeface="Times New Roman" pitchFamily="-112" charset="0"/>
              </a:rPr>
            </a:br>
            <a:endParaRPr lang="en-GB" sz="1000" b="1">
              <a:solidFill>
                <a:srgbClr val="808080"/>
              </a:solidFill>
              <a:latin typeface="Verdana" pitchFamily="-112" charset="0"/>
            </a:endParaRPr>
          </a:p>
        </p:txBody>
      </p:sp>
      <p:sp>
        <p:nvSpPr>
          <p:cNvPr id="141319" name="Text Box 7">
            <a:hlinkClick r:id="rId6" action="ppaction://hlinksldjump"/>
          </p:cNvPr>
          <p:cNvSpPr txBox="1">
            <a:spLocks noChangeArrowheads="1"/>
          </p:cNvSpPr>
          <p:nvPr/>
        </p:nvSpPr>
        <p:spPr bwMode="auto">
          <a:xfrm>
            <a:off x="3743325" y="5838825"/>
            <a:ext cx="1295400" cy="339725"/>
          </a:xfrm>
          <a:prstGeom prst="rect">
            <a:avLst/>
          </a:prstGeom>
          <a:noFill/>
          <a:ln w="9525">
            <a:noFill/>
            <a:miter lim="800000"/>
            <a:headEnd/>
            <a:tailEnd/>
          </a:ln>
        </p:spPr>
        <p:txBody>
          <a:bodyPr lIns="90000" tIns="46800" rIns="90000" bIns="46800">
            <a:prstTxWarp prst="textNoShape">
              <a:avLst/>
            </a:prstTxWarp>
            <a:spAutoFit/>
          </a:bodyPr>
          <a:lstStyle/>
          <a:p>
            <a:pPr algn="ctr">
              <a:lnSpc>
                <a:spcPts val="975"/>
              </a:lnSpc>
              <a:spcBef>
                <a:spcPts val="413"/>
              </a:spcBef>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ES" sz="800" b="1">
                <a:solidFill>
                  <a:schemeClr val="tx1"/>
                </a:solidFill>
                <a:latin typeface="Verdana" pitchFamily="-112" charset="0"/>
                <a:ea typeface="Times New Roman" pitchFamily="-112" charset="0"/>
                <a:cs typeface="Times New Roman" pitchFamily="-112" charset="0"/>
              </a:rPr>
              <a:t>De vuelta a la página principal</a:t>
            </a:r>
            <a:endParaRPr lang="en-GB" sz="800" b="1">
              <a:solidFill>
                <a:schemeClr val="tx1"/>
              </a:solidFill>
              <a:latin typeface="Verdana" pitchFamily="-112" charset="0"/>
            </a:endParaRPr>
          </a:p>
        </p:txBody>
      </p:sp>
      <p:sp>
        <p:nvSpPr>
          <p:cNvPr id="141320" name="Text Box 12"/>
          <p:cNvSpPr txBox="1">
            <a:spLocks noChangeArrowheads="1"/>
          </p:cNvSpPr>
          <p:nvPr/>
        </p:nvSpPr>
        <p:spPr bwMode="auto">
          <a:xfrm>
            <a:off x="381000" y="6537325"/>
            <a:ext cx="457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EAF6511A-4447-A54D-B762-1BBD3008DC64}" type="slidenum">
              <a:rPr lang="en-GB" sz="1000" b="1">
                <a:solidFill>
                  <a:srgbClr val="80060D"/>
                </a:solidFill>
                <a:latin typeface="Verdana" pitchFamily="-112" charset="0"/>
              </a:rPr>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67</a:t>
            </a:fld>
            <a:endParaRPr lang="en-GB" sz="1000" b="1">
              <a:solidFill>
                <a:srgbClr val="80060D"/>
              </a:solidFill>
              <a:latin typeface="Verdana" pitchFamily="-112" charset="0"/>
            </a:endParaRPr>
          </a:p>
        </p:txBody>
      </p:sp>
      <p:sp>
        <p:nvSpPr>
          <p:cNvPr id="141321" name="AutoShape 1030">
            <a:hlinkClick r:id="rId6" action="ppaction://hlinksldjump"/>
          </p:cNvPr>
          <p:cNvSpPr>
            <a:spLocks noChangeArrowheads="1"/>
          </p:cNvSpPr>
          <p:nvPr/>
        </p:nvSpPr>
        <p:spPr bwMode="auto">
          <a:xfrm flipH="1">
            <a:off x="4211638" y="5516563"/>
            <a:ext cx="381000" cy="304800"/>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rgbClr val="80060D"/>
          </a:solidFill>
          <a:ln w="9525">
            <a:solidFill>
              <a:schemeClr val="tx1"/>
            </a:solidFill>
            <a:miter lim="800000"/>
            <a:headEnd/>
            <a:tailEnd/>
          </a:ln>
        </p:spPr>
        <p:txBody>
          <a:bodyPr wrap="none" anchor="ctr">
            <a:prstTxWarp prst="textNoShape">
              <a:avLst/>
            </a:prstTxWarp>
          </a:bodyPr>
          <a:lstStyle/>
          <a:p>
            <a:endParaRPr lang="it-IT"/>
          </a:p>
        </p:txBody>
      </p:sp>
      <p:pic>
        <p:nvPicPr>
          <p:cNvPr id="141322" name="Picture 10" descr="/Users/Alberto/Desktop/Presentazioni 2012/Video Pwp/Filmato 5.mpg">
            <a:hlinkClick r:id="" action="ppaction://media"/>
          </p:cNvPr>
          <p:cNvPicPr/>
          <p:nvPr>
            <a:videoFile r:link="rId1"/>
          </p:nvPr>
        </p:nvPicPr>
        <p:blipFill>
          <a:blip r:embed="rId7"/>
          <a:srcRect/>
          <a:stretch>
            <a:fillRect/>
          </a:stretch>
        </p:blipFill>
        <p:spPr bwMode="auto">
          <a:xfrm>
            <a:off x="2667000" y="2514600"/>
            <a:ext cx="3657600" cy="274320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7640" fill="hold"/>
                                        <p:tgtEl>
                                          <p:spTgt spid="14132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141322"/>
                </p:tgtEl>
              </p:cMediaNode>
            </p:video>
            <p:seq concurrent="1" nextAc="seek">
              <p:cTn id="8" restart="whenNotActive" fill="hold" evtFilter="cancelBubble" nodeType="interactiveSeq">
                <p:stCondLst>
                  <p:cond evt="onClick" delay="0">
                    <p:tgtEl>
                      <p:spTgt spid="14132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41322"/>
                                        </p:tgtEl>
                                      </p:cBhvr>
                                    </p:cmd>
                                  </p:childTnLst>
                                </p:cTn>
                              </p:par>
                            </p:childTnLst>
                          </p:cTn>
                        </p:par>
                      </p:childTnLst>
                    </p:cTn>
                  </p:par>
                </p:childTnLst>
              </p:cTn>
              <p:nextCondLst>
                <p:cond evt="onClick" delay="0">
                  <p:tgtEl>
                    <p:spTgt spid="141322"/>
                  </p:tgtEl>
                </p:cond>
              </p:nextCondLst>
            </p:seq>
          </p:childTnLst>
        </p:cTn>
      </p:par>
    </p:tnLst>
  </p:timing>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0">
  <p:cSld>
    <p:bg>
      <p:bgPr>
        <a:blipFill dpi="0" rotWithShape="0">
          <a:blip r:embed="rId4"/>
          <a:srcRect/>
          <a:stretch>
            <a:fillRect/>
          </a:stretch>
        </a:blipFill>
        <a:effectLst/>
      </p:bgPr>
    </p:bg>
    <p:spTree>
      <p:nvGrpSpPr>
        <p:cNvPr id="1" name=""/>
        <p:cNvGrpSpPr/>
        <p:nvPr/>
      </p:nvGrpSpPr>
      <p:grpSpPr>
        <a:xfrm>
          <a:off x="0" y="0"/>
          <a:ext cx="0" cy="0"/>
          <a:chOff x="0" y="0"/>
          <a:chExt cx="0" cy="0"/>
        </a:xfrm>
      </p:grpSpPr>
      <p:sp>
        <p:nvSpPr>
          <p:cNvPr id="143362" name="Rectangle 1"/>
          <p:cNvSpPr>
            <a:spLocks noGrp="1" noChangeArrowheads="1"/>
          </p:cNvSpPr>
          <p:nvPr>
            <p:ph type="title"/>
          </p:nvPr>
        </p:nvSpPr>
        <p:spPr>
          <a:xfrm>
            <a:off x="381000" y="896938"/>
            <a:ext cx="6019800" cy="1793875"/>
          </a:xfrm>
        </p:spPr>
        <p:txBody>
          <a:bodyPr lIns="91440" tIns="45720" rIns="91440" bIns="45720"/>
          <a:lstStyle/>
          <a:p>
            <a:pPr algn="l" eaLnBrk="1" hangingPunct="1">
              <a:lnSpc>
                <a:spcPct val="10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b="1">
                <a:solidFill>
                  <a:srgbClr val="80060D"/>
                </a:solidFill>
                <a:latin typeface="Verdana" pitchFamily="-112" charset="0"/>
              </a:rPr>
              <a:t>Vinificación Blanca con el Método Ganimede</a:t>
            </a:r>
            <a:r>
              <a:rPr lang="en-GB" sz="1600" b="1" baseline="30000">
                <a:solidFill>
                  <a:srgbClr val="80060D"/>
                </a:solidFill>
                <a:latin typeface="Verdana" pitchFamily="-112" charset="0"/>
              </a:rPr>
              <a:t>®</a:t>
            </a:r>
            <a:r>
              <a:rPr lang="en-GB" sz="2400" b="1" baseline="30000">
                <a:solidFill>
                  <a:srgbClr val="80060D"/>
                </a:solidFill>
                <a:latin typeface="Verdana" pitchFamily="-112" charset="0"/>
              </a:rPr>
              <a:t/>
            </a:r>
            <a:br>
              <a:rPr lang="en-GB" sz="2400" b="1" baseline="30000">
                <a:solidFill>
                  <a:srgbClr val="80060D"/>
                </a:solidFill>
                <a:latin typeface="Verdana" pitchFamily="-112" charset="0"/>
              </a:rPr>
            </a:br>
            <a:r>
              <a:rPr lang="en-GB" sz="1000" b="1" baseline="30000">
                <a:latin typeface="Verdana" pitchFamily="-112" charset="0"/>
              </a:rPr>
              <a:t/>
            </a:r>
            <a:br>
              <a:rPr lang="en-GB" sz="1000" b="1" baseline="30000">
                <a:latin typeface="Verdana" pitchFamily="-112" charset="0"/>
              </a:rPr>
            </a:br>
            <a:r>
              <a:rPr lang="en-US" sz="1000">
                <a:latin typeface="Verdana" pitchFamily="-112" charset="0"/>
                <a:ea typeface="Times New Roman" pitchFamily="-112" charset="0"/>
                <a:cs typeface="Times New Roman" pitchFamily="-112" charset="0"/>
              </a:rPr>
              <a:t>El </a:t>
            </a:r>
            <a:r>
              <a:rPr lang="en-GB" sz="1000">
                <a:latin typeface="Verdana" pitchFamily="-112" charset="0"/>
              </a:rPr>
              <a:t>CO</a:t>
            </a:r>
            <a:r>
              <a:rPr lang="en-GB" sz="1000" baseline="-25000">
                <a:latin typeface="Verdana" pitchFamily="-112" charset="0"/>
              </a:rPr>
              <a:t>2</a:t>
            </a:r>
            <a:r>
              <a:rPr lang="en-GB" sz="1000">
                <a:latin typeface="Verdana" pitchFamily="-112" charset="0"/>
              </a:rPr>
              <a:t> </a:t>
            </a:r>
            <a:r>
              <a:rPr lang="en-US" sz="1000">
                <a:latin typeface="Verdana" pitchFamily="-112" charset="0"/>
                <a:ea typeface="Times New Roman" pitchFamily="-112" charset="0"/>
                <a:cs typeface="Times New Roman" pitchFamily="-112" charset="0"/>
              </a:rPr>
              <a:t>introducido desde una botella llena el vano debajo del diafragma. El exceso de gas escap</a:t>
            </a:r>
            <a:r>
              <a:rPr lang="es-ES_tradnl" sz="1000">
                <a:latin typeface="Verdana" pitchFamily="-112" charset="0"/>
                <a:ea typeface="Times New Roman" pitchFamily="-112" charset="0"/>
                <a:cs typeface="Times New Roman" pitchFamily="-112" charset="0"/>
              </a:rPr>
              <a:t>a </a:t>
            </a:r>
            <a:r>
              <a:rPr lang="en-US" sz="1000">
                <a:latin typeface="Verdana" pitchFamily="-112" charset="0"/>
                <a:ea typeface="Times New Roman" pitchFamily="-112" charset="0"/>
                <a:cs typeface="Times New Roman" pitchFamily="-112" charset="0"/>
              </a:rPr>
              <a:t>en grandes burbujas a través del cuello del diafragma y revuelve suave y completamente los hollejos en el sombrero. Éstos contribuirán a la extracción, gracias a un contacto íntimo con el líquido. </a:t>
            </a:r>
            <a:endParaRPr lang="en-GB" sz="1000">
              <a:latin typeface="Verdana" pitchFamily="-112" charset="0"/>
              <a:ea typeface="Times New Roman" pitchFamily="-112" charset="0"/>
              <a:cs typeface="Times New Roman" pitchFamily="-112" charset="0"/>
            </a:endParaRPr>
          </a:p>
        </p:txBody>
      </p:sp>
      <p:sp>
        <p:nvSpPr>
          <p:cNvPr id="143363" name="Text Box 2"/>
          <p:cNvSpPr txBox="1">
            <a:spLocks noChangeArrowheads="1"/>
          </p:cNvSpPr>
          <p:nvPr/>
        </p:nvSpPr>
        <p:spPr bwMode="auto">
          <a:xfrm>
            <a:off x="1066800" y="762000"/>
            <a:ext cx="5791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b="1">
                <a:solidFill>
                  <a:srgbClr val="80060D"/>
                </a:solidFill>
                <a:latin typeface="Verdana" pitchFamily="-112" charset="0"/>
              </a:rPr>
              <a:t>5. Uso de gas técnico</a:t>
            </a:r>
          </a:p>
        </p:txBody>
      </p:sp>
      <p:pic>
        <p:nvPicPr>
          <p:cNvPr id="143364" name="Picture 3"/>
          <p:cNvPicPr>
            <a:picLocks noChangeAspect="1" noChangeArrowheads="1"/>
          </p:cNvPicPr>
          <p:nvPr/>
        </p:nvPicPr>
        <p:blipFill>
          <a:blip r:embed="rId5"/>
          <a:srcRect/>
          <a:stretch>
            <a:fillRect/>
          </a:stretch>
        </p:blipFill>
        <p:spPr bwMode="auto">
          <a:xfrm>
            <a:off x="6443663" y="1376363"/>
            <a:ext cx="2178050" cy="5302250"/>
          </a:xfrm>
          <a:prstGeom prst="rect">
            <a:avLst/>
          </a:prstGeom>
          <a:noFill/>
          <a:ln w="9525">
            <a:noFill/>
            <a:miter lim="800000"/>
            <a:headEnd/>
            <a:tailEnd/>
          </a:ln>
        </p:spPr>
      </p:pic>
      <p:sp>
        <p:nvSpPr>
          <p:cNvPr id="143365" name="AutoShape 4"/>
          <p:cNvSpPr>
            <a:spLocks noChangeArrowheads="1"/>
          </p:cNvSpPr>
          <p:nvPr/>
        </p:nvSpPr>
        <p:spPr bwMode="auto">
          <a:xfrm>
            <a:off x="8604250" y="6524625"/>
            <a:ext cx="539750" cy="180975"/>
          </a:xfrm>
          <a:prstGeom prst="roundRect">
            <a:avLst>
              <a:gd name="adj" fmla="val 875"/>
            </a:avLst>
          </a:prstGeom>
          <a:solidFill>
            <a:srgbClr val="FFFFFF"/>
          </a:solidFill>
          <a:ln w="9525">
            <a:noFill/>
            <a:round/>
            <a:headEnd/>
            <a:tailEnd/>
          </a:ln>
        </p:spPr>
        <p:txBody>
          <a:bodyPr wrap="none" anchor="ctr">
            <a:prstTxWarp prst="textNoShape">
              <a:avLst/>
            </a:prstTxWarp>
          </a:bodyPr>
          <a:lstStyle/>
          <a:p>
            <a:endParaRPr lang="it-IT"/>
          </a:p>
        </p:txBody>
      </p:sp>
      <p:sp>
        <p:nvSpPr>
          <p:cNvPr id="143366" name="Line 5"/>
          <p:cNvSpPr>
            <a:spLocks noChangeShapeType="1"/>
          </p:cNvSpPr>
          <p:nvPr/>
        </p:nvSpPr>
        <p:spPr bwMode="auto">
          <a:xfrm>
            <a:off x="6011863" y="5151438"/>
            <a:ext cx="544512" cy="1587"/>
          </a:xfrm>
          <a:prstGeom prst="line">
            <a:avLst/>
          </a:prstGeom>
          <a:noFill/>
          <a:ln w="63360">
            <a:solidFill>
              <a:srgbClr val="F6BA06"/>
            </a:solidFill>
            <a:round/>
            <a:headEnd/>
            <a:tailEnd type="triangle" w="lg" len="lg"/>
          </a:ln>
        </p:spPr>
        <p:txBody>
          <a:bodyPr>
            <a:prstTxWarp prst="textNoShape">
              <a:avLst/>
            </a:prstTxWarp>
          </a:bodyPr>
          <a:lstStyle/>
          <a:p>
            <a:endParaRPr lang="it-IT"/>
          </a:p>
        </p:txBody>
      </p:sp>
      <p:sp>
        <p:nvSpPr>
          <p:cNvPr id="143367" name="Text Box 6"/>
          <p:cNvSpPr txBox="1">
            <a:spLocks noChangeArrowheads="1"/>
          </p:cNvSpPr>
          <p:nvPr/>
        </p:nvSpPr>
        <p:spPr bwMode="auto">
          <a:xfrm>
            <a:off x="5954713" y="4737100"/>
            <a:ext cx="762000" cy="374650"/>
          </a:xfrm>
          <a:prstGeom prst="rect">
            <a:avLst/>
          </a:prstGeom>
          <a:noFill/>
          <a:ln w="9525">
            <a:noFill/>
            <a:miter lim="800000"/>
            <a:headEnd/>
            <a:tailEnd/>
          </a:ln>
        </p:spPr>
        <p:txBody>
          <a:bodyPr lIns="90000" tIns="46800" rIns="90000" bIns="46800">
            <a:prstTxWarp prst="textNoShape">
              <a:avLst/>
            </a:prstTxWarp>
            <a:spAutoFit/>
          </a:bodyPr>
          <a:lstStyle/>
          <a:p>
            <a:pPr>
              <a:spcBef>
                <a:spcPts val="913"/>
              </a:spcBef>
              <a:buClr>
                <a:srgbClr val="F6BA06"/>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b="1">
                <a:solidFill>
                  <a:srgbClr val="F6BA06"/>
                </a:solidFill>
                <a:latin typeface="Verdana" pitchFamily="-112" charset="0"/>
              </a:rPr>
              <a:t>CO</a:t>
            </a:r>
            <a:r>
              <a:rPr lang="en-GB" sz="1600" b="1" baseline="-25000">
                <a:solidFill>
                  <a:srgbClr val="F6BA06"/>
                </a:solidFill>
                <a:latin typeface="Verdana" pitchFamily="-112" charset="0"/>
              </a:rPr>
              <a:t>2</a:t>
            </a:r>
          </a:p>
        </p:txBody>
      </p:sp>
      <p:sp>
        <p:nvSpPr>
          <p:cNvPr id="143368" name="Text Box 7">
            <a:hlinkClick r:id="rId6" action="ppaction://hlinksldjump"/>
          </p:cNvPr>
          <p:cNvSpPr txBox="1">
            <a:spLocks noChangeArrowheads="1"/>
          </p:cNvSpPr>
          <p:nvPr/>
        </p:nvSpPr>
        <p:spPr bwMode="auto">
          <a:xfrm>
            <a:off x="2590800" y="6440488"/>
            <a:ext cx="1295400" cy="339725"/>
          </a:xfrm>
          <a:prstGeom prst="rect">
            <a:avLst/>
          </a:prstGeom>
          <a:noFill/>
          <a:ln w="9525">
            <a:noFill/>
            <a:miter lim="800000"/>
            <a:headEnd/>
            <a:tailEnd/>
          </a:ln>
        </p:spPr>
        <p:txBody>
          <a:bodyPr lIns="90000" tIns="46800" rIns="90000" bIns="46800">
            <a:prstTxWarp prst="textNoShape">
              <a:avLst/>
            </a:prstTxWarp>
            <a:spAutoFit/>
          </a:bodyPr>
          <a:lstStyle/>
          <a:p>
            <a:pPr algn="ctr">
              <a:lnSpc>
                <a:spcPts val="975"/>
              </a:lnSpc>
              <a:spcBef>
                <a:spcPts val="413"/>
              </a:spcBef>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ES" sz="800" b="1">
                <a:solidFill>
                  <a:schemeClr val="tx1"/>
                </a:solidFill>
                <a:latin typeface="Verdana" pitchFamily="-112" charset="0"/>
                <a:ea typeface="Times New Roman" pitchFamily="-112" charset="0"/>
                <a:cs typeface="Times New Roman" pitchFamily="-112" charset="0"/>
              </a:rPr>
              <a:t>De vuelta a la página principal</a:t>
            </a:r>
            <a:endParaRPr lang="en-GB" sz="800" b="1">
              <a:solidFill>
                <a:schemeClr val="tx1"/>
              </a:solidFill>
              <a:latin typeface="Verdana" pitchFamily="-112" charset="0"/>
              <a:ea typeface="Times New Roman" pitchFamily="-112" charset="0"/>
              <a:cs typeface="Times New Roman" pitchFamily="-112" charset="0"/>
            </a:endParaRPr>
          </a:p>
        </p:txBody>
      </p:sp>
      <p:sp>
        <p:nvSpPr>
          <p:cNvPr id="143369" name="Text Box 13"/>
          <p:cNvSpPr txBox="1">
            <a:spLocks noChangeArrowheads="1"/>
          </p:cNvSpPr>
          <p:nvPr/>
        </p:nvSpPr>
        <p:spPr bwMode="auto">
          <a:xfrm>
            <a:off x="381000" y="6461125"/>
            <a:ext cx="457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69981F43-C6D8-0E4E-A907-FB6BE9C00E0B}" type="slidenum">
              <a:rPr lang="en-GB" sz="1000" b="1">
                <a:solidFill>
                  <a:srgbClr val="80060D"/>
                </a:solidFill>
                <a:latin typeface="Verdana" pitchFamily="-112" charset="0"/>
              </a:rPr>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68</a:t>
            </a:fld>
            <a:endParaRPr lang="en-GB" sz="1000" b="1">
              <a:solidFill>
                <a:srgbClr val="80060D"/>
              </a:solidFill>
              <a:latin typeface="Verdana" pitchFamily="-112" charset="0"/>
            </a:endParaRPr>
          </a:p>
        </p:txBody>
      </p:sp>
      <p:sp>
        <p:nvSpPr>
          <p:cNvPr id="143370" name="AutoShape 1030">
            <a:hlinkClick r:id="rId6" action="ppaction://hlinksldjump"/>
          </p:cNvPr>
          <p:cNvSpPr>
            <a:spLocks noChangeArrowheads="1"/>
          </p:cNvSpPr>
          <p:nvPr/>
        </p:nvSpPr>
        <p:spPr bwMode="auto">
          <a:xfrm flipH="1">
            <a:off x="3038475" y="6148388"/>
            <a:ext cx="381000" cy="304800"/>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rgbClr val="80060D"/>
          </a:solidFill>
          <a:ln w="9525">
            <a:solidFill>
              <a:schemeClr val="tx1"/>
            </a:solidFill>
            <a:miter lim="800000"/>
            <a:headEnd/>
            <a:tailEnd/>
          </a:ln>
        </p:spPr>
        <p:txBody>
          <a:bodyPr wrap="none" anchor="ctr">
            <a:prstTxWarp prst="textNoShape">
              <a:avLst/>
            </a:prstTxWarp>
          </a:bodyPr>
          <a:lstStyle/>
          <a:p>
            <a:endParaRPr lang="it-IT"/>
          </a:p>
        </p:txBody>
      </p:sp>
      <p:pic>
        <p:nvPicPr>
          <p:cNvPr id="143371" name="Picture 11" descr="/Users/Alberto/Desktop/Presentazioni 2012/Video Pwp/macerazione bianco lunga.mov">
            <a:hlinkClick r:id="" action="ppaction://media"/>
          </p:cNvPr>
          <p:cNvPicPr/>
          <p:nvPr>
            <a:videoFile r:link="rId1"/>
          </p:nvPr>
        </p:nvPicPr>
        <p:blipFill>
          <a:blip r:embed="rId7"/>
          <a:srcRect/>
          <a:stretch>
            <a:fillRect/>
          </a:stretch>
        </p:blipFill>
        <p:spPr bwMode="auto">
          <a:xfrm>
            <a:off x="457200" y="2786063"/>
            <a:ext cx="5478463" cy="3081337"/>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0080" fill="hold"/>
                                        <p:tgtEl>
                                          <p:spTgt spid="143371"/>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143371"/>
                </p:tgtEl>
              </p:cMediaNode>
            </p:video>
            <p:seq concurrent="1" nextAc="seek">
              <p:cTn id="8" restart="whenNotActive" fill="hold" evtFilter="cancelBubble" nodeType="interactiveSeq">
                <p:stCondLst>
                  <p:cond evt="onClick" delay="0">
                    <p:tgtEl>
                      <p:spTgt spid="143371"/>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43371"/>
                                        </p:tgtEl>
                                      </p:cBhvr>
                                    </p:cmd>
                                  </p:childTnLst>
                                </p:cTn>
                              </p:par>
                            </p:childTnLst>
                          </p:cTn>
                        </p:par>
                      </p:childTnLst>
                    </p:cTn>
                  </p:par>
                </p:childTnLst>
              </p:cTn>
              <p:nextCondLst>
                <p:cond evt="onClick" delay="0">
                  <p:tgtEl>
                    <p:spTgt spid="143371"/>
                  </p:tgtEl>
                </p:cond>
              </p:nextCondLst>
            </p:seq>
          </p:childTnLst>
        </p:cTn>
      </p:par>
    </p:tnLst>
  </p:timing>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0">
  <p:cSld>
    <p:spTree>
      <p:nvGrpSpPr>
        <p:cNvPr id="1" name=""/>
        <p:cNvGrpSpPr/>
        <p:nvPr/>
      </p:nvGrpSpPr>
      <p:grpSpPr>
        <a:xfrm>
          <a:off x="0" y="0"/>
          <a:ext cx="0" cy="0"/>
          <a:chOff x="0" y="0"/>
          <a:chExt cx="0" cy="0"/>
        </a:xfrm>
      </p:grpSpPr>
      <p:sp>
        <p:nvSpPr>
          <p:cNvPr id="145410" name="Text Box 1026"/>
          <p:cNvSpPr txBox="1">
            <a:spLocks noChangeArrowheads="1"/>
          </p:cNvSpPr>
          <p:nvPr/>
        </p:nvSpPr>
        <p:spPr bwMode="auto">
          <a:xfrm>
            <a:off x="381000" y="6384925"/>
            <a:ext cx="457200" cy="244475"/>
          </a:xfrm>
          <a:prstGeom prst="rect">
            <a:avLst/>
          </a:prstGeom>
          <a:noFill/>
          <a:ln w="9525">
            <a:noFill/>
            <a:miter lim="800000"/>
            <a:headEnd/>
            <a:tailEnd/>
          </a:ln>
        </p:spPr>
        <p:txBody>
          <a:bodyPr>
            <a:prstTxWarp prst="textNoShape">
              <a:avLst/>
            </a:prstTxWarp>
            <a:spAutoFit/>
          </a:bodyPr>
          <a:lstStyle/>
          <a:p>
            <a:pPr>
              <a:spcBef>
                <a:spcPct val="50000"/>
              </a:spcBef>
            </a:pPr>
            <a:fld id="{4F1183C2-64A8-1849-B7AE-F74C114C25D6}" type="slidenum">
              <a:rPr lang="it-IT" sz="1000" b="1">
                <a:solidFill>
                  <a:srgbClr val="80060D"/>
                </a:solidFill>
                <a:latin typeface="Verdana" pitchFamily="-112" charset="0"/>
              </a:rPr>
              <a:pPr>
                <a:spcBef>
                  <a:spcPct val="50000"/>
                </a:spcBef>
              </a:pPr>
              <a:t>69</a:t>
            </a:fld>
            <a:endParaRPr lang="it-IT" sz="1200" b="1">
              <a:solidFill>
                <a:srgbClr val="80060D"/>
              </a:solidFill>
              <a:latin typeface="Verdana" pitchFamily="-112" charset="0"/>
            </a:endParaRPr>
          </a:p>
        </p:txBody>
      </p:sp>
      <p:pic>
        <p:nvPicPr>
          <p:cNvPr id="145411" name="Picture 1027" descr="foto cappello ritagliata"/>
          <p:cNvPicPr>
            <a:picLocks noChangeAspect="1" noChangeArrowheads="1"/>
          </p:cNvPicPr>
          <p:nvPr/>
        </p:nvPicPr>
        <p:blipFill>
          <a:blip r:embed="rId3"/>
          <a:srcRect/>
          <a:stretch>
            <a:fillRect/>
          </a:stretch>
        </p:blipFill>
        <p:spPr bwMode="auto">
          <a:xfrm>
            <a:off x="914400" y="0"/>
            <a:ext cx="4076700" cy="6858000"/>
          </a:xfrm>
          <a:prstGeom prst="rect">
            <a:avLst/>
          </a:prstGeom>
          <a:noFill/>
          <a:ln w="9525">
            <a:noFill/>
            <a:miter lim="800000"/>
            <a:headEnd/>
            <a:tailEnd/>
          </a:ln>
        </p:spPr>
      </p:pic>
      <p:sp>
        <p:nvSpPr>
          <p:cNvPr id="145412" name="Text Box 1028"/>
          <p:cNvSpPr>
            <a:spLocks noGrp="1" noChangeArrowheads="1"/>
          </p:cNvSpPr>
          <p:nvPr>
            <p:ph type="ctrTitle"/>
          </p:nvPr>
        </p:nvSpPr>
        <p:spPr>
          <a:xfrm>
            <a:off x="5257800" y="1219200"/>
            <a:ext cx="3733800" cy="4800600"/>
          </a:xfrm>
        </p:spPr>
        <p:txBody>
          <a:bodyPr lIns="91440" tIns="45720" rIns="91440" bIns="45720"/>
          <a:lstStyle/>
          <a:p>
            <a:pPr algn="l">
              <a:lnSpc>
                <a:spcPct val="110000"/>
              </a:lnSpc>
              <a:buFont typeface="Times New Roman" pitchFamily="-112" charset="0"/>
              <a:buNone/>
            </a:pPr>
            <a:r>
              <a:rPr lang="es-ES" sz="1600" b="1">
                <a:solidFill>
                  <a:srgbClr val="80060D"/>
                </a:solidFill>
                <a:latin typeface="Verdana" pitchFamily="-112" charset="0"/>
                <a:ea typeface="Times New Roman" pitchFamily="-112" charset="0"/>
                <a:cs typeface="Times New Roman" pitchFamily="-112" charset="0"/>
              </a:rPr>
              <a:t>El principio de los recipientes que se comunican</a:t>
            </a:r>
            <a:br>
              <a:rPr lang="es-ES" sz="1600" b="1">
                <a:solidFill>
                  <a:srgbClr val="80060D"/>
                </a:solidFill>
                <a:latin typeface="Verdana" pitchFamily="-112" charset="0"/>
                <a:ea typeface="Times New Roman" pitchFamily="-112" charset="0"/>
                <a:cs typeface="Times New Roman" pitchFamily="-112" charset="0"/>
              </a:rPr>
            </a:br>
            <a:r>
              <a:rPr lang="es-ES" sz="1600" b="1">
                <a:solidFill>
                  <a:srgbClr val="80060D"/>
                </a:solidFill>
                <a:latin typeface="Verdana" pitchFamily="-112" charset="0"/>
                <a:ea typeface="Times New Roman" pitchFamily="-112" charset="0"/>
                <a:cs typeface="Times New Roman" pitchFamily="-112" charset="0"/>
              </a:rPr>
              <a:t/>
            </a:r>
            <a:br>
              <a:rPr lang="es-ES" sz="1600" b="1">
                <a:solidFill>
                  <a:srgbClr val="80060D"/>
                </a:solidFill>
                <a:latin typeface="Verdana" pitchFamily="-112" charset="0"/>
                <a:ea typeface="Times New Roman" pitchFamily="-112" charset="0"/>
                <a:cs typeface="Times New Roman" pitchFamily="-112" charset="0"/>
              </a:rPr>
            </a:br>
            <a:r>
              <a:rPr lang="it-IT" sz="500" b="1">
                <a:solidFill>
                  <a:srgbClr val="80060D"/>
                </a:solidFill>
                <a:latin typeface="Verdana" pitchFamily="-112" charset="0"/>
              </a:rPr>
              <a:t/>
            </a:r>
            <a:br>
              <a:rPr lang="it-IT" sz="500" b="1">
                <a:solidFill>
                  <a:srgbClr val="80060D"/>
                </a:solidFill>
                <a:latin typeface="Verdana" pitchFamily="-112" charset="0"/>
              </a:rPr>
            </a:br>
            <a:r>
              <a:rPr lang="en-US" sz="1000">
                <a:solidFill>
                  <a:schemeClr val="tx1"/>
                </a:solidFill>
                <a:latin typeface="Verdana" pitchFamily="-112" charset="0"/>
                <a:ea typeface="Times New Roman" pitchFamily="-112" charset="0"/>
                <a:cs typeface="Times New Roman" pitchFamily="-112" charset="0"/>
              </a:rPr>
              <a:t>El área debajo del diafragma se satura con el dióxido de carbono generado durante la fermentación y el exceso de gas bajo presión fluirá hacia fuera a través del cuello del diafragma y se elevará rápidamente a la superficie, arrastrando una gran cantidad de líquido a lo largo del camino.  </a:t>
            </a:r>
            <a:br>
              <a:rPr lang="en-US" sz="1000">
                <a:solidFill>
                  <a:schemeClr val="tx1"/>
                </a:solidFill>
                <a:latin typeface="Verdana" pitchFamily="-112" charset="0"/>
                <a:ea typeface="Times New Roman" pitchFamily="-112" charset="0"/>
                <a:cs typeface="Times New Roman" pitchFamily="-112" charset="0"/>
              </a:rPr>
            </a:br>
            <a:r>
              <a:rPr lang="en-US" sz="1000">
                <a:solidFill>
                  <a:schemeClr val="tx1"/>
                </a:solidFill>
                <a:latin typeface="Verdana" pitchFamily="-112" charset="0"/>
                <a:ea typeface="Times New Roman" pitchFamily="-112" charset="0"/>
                <a:cs typeface="Times New Roman" pitchFamily="-112" charset="0"/>
              </a:rPr>
              <a:t>Estos flujos de gas y de jugo mantienen todo el sombrero completamente "empapado" en el líquido. </a:t>
            </a:r>
            <a:br>
              <a:rPr lang="en-US" sz="1000">
                <a:solidFill>
                  <a:schemeClr val="tx1"/>
                </a:solidFill>
                <a:latin typeface="Verdana" pitchFamily="-112" charset="0"/>
                <a:ea typeface="Times New Roman" pitchFamily="-112" charset="0"/>
                <a:cs typeface="Times New Roman" pitchFamily="-112" charset="0"/>
              </a:rPr>
            </a:br>
            <a:r>
              <a:rPr lang="en-US" sz="1000">
                <a:solidFill>
                  <a:schemeClr val="tx1"/>
                </a:solidFill>
                <a:latin typeface="Verdana" pitchFamily="-112" charset="0"/>
                <a:ea typeface="Times New Roman" pitchFamily="-112" charset="0"/>
                <a:cs typeface="Times New Roman" pitchFamily="-112" charset="0"/>
              </a:rPr>
              <a:t>De esta manera, el jugo no s</a:t>
            </a:r>
            <a:r>
              <a:rPr lang="es-ES_tradnl" sz="1000">
                <a:solidFill>
                  <a:schemeClr val="tx1"/>
                </a:solidFill>
                <a:latin typeface="Verdana" pitchFamily="-112" charset="0"/>
                <a:ea typeface="Times New Roman" pitchFamily="-112" charset="0"/>
                <a:cs typeface="Times New Roman" pitchFamily="-112" charset="0"/>
              </a:rPr>
              <a:t>ólo</a:t>
            </a:r>
            <a:r>
              <a:rPr lang="en-US" sz="1000">
                <a:solidFill>
                  <a:schemeClr val="tx1"/>
                </a:solidFill>
                <a:latin typeface="Verdana" pitchFamily="-112" charset="0"/>
                <a:ea typeface="Times New Roman" pitchFamily="-112" charset="0"/>
                <a:cs typeface="Times New Roman" pitchFamily="-112" charset="0"/>
              </a:rPr>
              <a:t> se encuentra en la parte central del sombrero (la parte más afectada por la acción de las burbujas grandes) pero también, como se aprecia en el cuadro, en las partes periféricas, que están más cercanas a los </a:t>
            </a:r>
            <a:r>
              <a:rPr lang="es-ES_tradnl" sz="1000">
                <a:solidFill>
                  <a:schemeClr val="tx1"/>
                </a:solidFill>
                <a:latin typeface="Verdana" pitchFamily="-112" charset="0"/>
                <a:ea typeface="Times New Roman" pitchFamily="-112" charset="0"/>
                <a:cs typeface="Times New Roman" pitchFamily="-112" charset="0"/>
              </a:rPr>
              <a:t>costados</a:t>
            </a:r>
            <a:r>
              <a:rPr lang="en-US" sz="1000">
                <a:solidFill>
                  <a:schemeClr val="tx1"/>
                </a:solidFill>
                <a:latin typeface="Verdana" pitchFamily="-112" charset="0"/>
                <a:ea typeface="Times New Roman" pitchFamily="-112" charset="0"/>
                <a:cs typeface="Times New Roman" pitchFamily="-112" charset="0"/>
              </a:rPr>
              <a:t> del tanque. </a:t>
            </a:r>
            <a:br>
              <a:rPr lang="en-US" sz="1000">
                <a:solidFill>
                  <a:schemeClr val="tx1"/>
                </a:solidFill>
                <a:latin typeface="Verdana" pitchFamily="-112" charset="0"/>
                <a:ea typeface="Times New Roman" pitchFamily="-112" charset="0"/>
                <a:cs typeface="Times New Roman" pitchFamily="-112" charset="0"/>
              </a:rPr>
            </a:br>
            <a:r>
              <a:rPr lang="en-US" sz="1000">
                <a:solidFill>
                  <a:schemeClr val="tx1"/>
                </a:solidFill>
                <a:latin typeface="Verdana" pitchFamily="-112" charset="0"/>
                <a:ea typeface="Times New Roman" pitchFamily="-112" charset="0"/>
                <a:cs typeface="Times New Roman" pitchFamily="-112" charset="0"/>
              </a:rPr>
              <a:t>Esto sucede simplemente debido al principio físico de los recipientes que se comunican. Debido a este principio físico, entonces, la presencia del líquido flotante en cada parte del sombrero garantiza que el líquido afectará a toda la masa. </a:t>
            </a:r>
            <a:br>
              <a:rPr lang="en-US" sz="1000">
                <a:solidFill>
                  <a:schemeClr val="tx1"/>
                </a:solidFill>
                <a:latin typeface="Verdana" pitchFamily="-112" charset="0"/>
                <a:ea typeface="Times New Roman" pitchFamily="-112" charset="0"/>
                <a:cs typeface="Times New Roman" pitchFamily="-112" charset="0"/>
              </a:rPr>
            </a:br>
            <a:r>
              <a:rPr lang="en-US" sz="1000">
                <a:solidFill>
                  <a:schemeClr val="tx1"/>
                </a:solidFill>
                <a:latin typeface="Verdana" pitchFamily="-112" charset="0"/>
                <a:ea typeface="Times New Roman" pitchFamily="-112" charset="0"/>
                <a:cs typeface="Times New Roman" pitchFamily="-112" charset="0"/>
              </a:rPr>
              <a:t/>
            </a:r>
            <a:br>
              <a:rPr lang="en-US" sz="1000">
                <a:solidFill>
                  <a:schemeClr val="tx1"/>
                </a:solidFill>
                <a:latin typeface="Verdana" pitchFamily="-112" charset="0"/>
                <a:ea typeface="Times New Roman" pitchFamily="-112" charset="0"/>
                <a:cs typeface="Times New Roman" pitchFamily="-112" charset="0"/>
              </a:rPr>
            </a:br>
            <a:r>
              <a:rPr lang="en-GB" sz="1000">
                <a:solidFill>
                  <a:schemeClr val="tx1"/>
                </a:solidFill>
                <a:latin typeface="Verdana" pitchFamily="-112" charset="0"/>
                <a:ea typeface="Arial Unicode MS" pitchFamily="-112" charset="0"/>
                <a:cs typeface="Arial Unicode MS" pitchFamily="-112" charset="0"/>
              </a:rPr>
              <a:t> </a:t>
            </a:r>
            <a:r>
              <a:rPr lang="it-IT" sz="1000">
                <a:solidFill>
                  <a:schemeClr val="tx1"/>
                </a:solidFill>
                <a:latin typeface="Verdana" pitchFamily="-112" charset="0"/>
                <a:ea typeface="Arial Unicode MS" pitchFamily="-112" charset="0"/>
                <a:cs typeface="Arial Unicode MS" pitchFamily="-112" charset="0"/>
              </a:rPr>
              <a:t/>
            </a:r>
            <a:br>
              <a:rPr lang="it-IT" sz="1000">
                <a:solidFill>
                  <a:schemeClr val="tx1"/>
                </a:solidFill>
                <a:latin typeface="Verdana" pitchFamily="-112" charset="0"/>
                <a:ea typeface="Arial Unicode MS" pitchFamily="-112" charset="0"/>
                <a:cs typeface="Arial Unicode MS" pitchFamily="-112" charset="0"/>
              </a:rPr>
            </a:br>
            <a:endParaRPr lang="it-IT" sz="1000">
              <a:solidFill>
                <a:schemeClr val="tx1"/>
              </a:solidFill>
              <a:latin typeface="Verdana" pitchFamily="-112" charset="0"/>
              <a:ea typeface="Arial Unicode MS" pitchFamily="-112" charset="0"/>
              <a:cs typeface="Arial Unicode MS" pitchFamily="-112" charset="0"/>
            </a:endParaRPr>
          </a:p>
        </p:txBody>
      </p:sp>
      <p:sp>
        <p:nvSpPr>
          <p:cNvPr id="145413" name="AutoShape 1030">
            <a:hlinkClick r:id="rId4" action="ppaction://hlinksldjump"/>
          </p:cNvPr>
          <p:cNvSpPr>
            <a:spLocks noChangeArrowheads="1"/>
          </p:cNvSpPr>
          <p:nvPr/>
        </p:nvSpPr>
        <p:spPr bwMode="auto">
          <a:xfrm flipH="1">
            <a:off x="5638800" y="6003925"/>
            <a:ext cx="381000" cy="304800"/>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rgbClr val="80060D"/>
          </a:solidFill>
          <a:ln w="9525">
            <a:solidFill>
              <a:schemeClr val="tx1"/>
            </a:solidFill>
            <a:miter lim="800000"/>
            <a:headEnd/>
            <a:tailEnd/>
          </a:ln>
        </p:spPr>
        <p:txBody>
          <a:bodyPr wrap="none" anchor="ctr">
            <a:prstTxWarp prst="textNoShape">
              <a:avLst/>
            </a:prstTxWarp>
          </a:bodyPr>
          <a:lstStyle/>
          <a:p>
            <a:endParaRPr lang="it-IT"/>
          </a:p>
        </p:txBody>
      </p:sp>
      <p:sp>
        <p:nvSpPr>
          <p:cNvPr id="145414" name="Text Box 1031">
            <a:hlinkClick r:id="rId4" action="ppaction://hlinksldjump"/>
          </p:cNvPr>
          <p:cNvSpPr txBox="1">
            <a:spLocks noChangeArrowheads="1"/>
          </p:cNvSpPr>
          <p:nvPr/>
        </p:nvSpPr>
        <p:spPr bwMode="auto">
          <a:xfrm>
            <a:off x="5257800" y="6289675"/>
            <a:ext cx="1295400" cy="339725"/>
          </a:xfrm>
          <a:prstGeom prst="rect">
            <a:avLst/>
          </a:prstGeom>
          <a:noFill/>
          <a:ln w="9525">
            <a:noFill/>
            <a:miter lim="800000"/>
            <a:headEnd/>
            <a:tailEnd/>
          </a:ln>
        </p:spPr>
        <p:txBody>
          <a:bodyPr lIns="90000" tIns="46800" rIns="90000" bIns="46800">
            <a:prstTxWarp prst="textNoShape">
              <a:avLst/>
            </a:prstTxWarp>
            <a:spAutoFit/>
          </a:bodyPr>
          <a:lstStyle/>
          <a:p>
            <a:pPr algn="ctr">
              <a:lnSpc>
                <a:spcPts val="975"/>
              </a:lnSpc>
              <a:spcBef>
                <a:spcPts val="413"/>
              </a:spcBef>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ES" sz="800" b="1">
                <a:solidFill>
                  <a:schemeClr val="tx1"/>
                </a:solidFill>
                <a:latin typeface="Verdana" pitchFamily="-112" charset="0"/>
                <a:ea typeface="Times New Roman" pitchFamily="-112" charset="0"/>
                <a:cs typeface="Times New Roman" pitchFamily="-112" charset="0"/>
              </a:rPr>
              <a:t>De vuelta a la página principal</a:t>
            </a:r>
            <a:endParaRPr lang="en-GB" sz="800" b="1">
              <a:solidFill>
                <a:schemeClr val="tx1"/>
              </a:solidFill>
              <a:latin typeface="Verdana" pitchFamily="-112" charset="0"/>
              <a:ea typeface="Times New Roman" pitchFamily="-112" charset="0"/>
              <a:cs typeface="Times New Roman" pitchFamily="-112" charset="0"/>
            </a:endParaRP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9698" name="Text Box 2"/>
          <p:cNvSpPr txBox="1">
            <a:spLocks noChangeArrowheads="1"/>
          </p:cNvSpPr>
          <p:nvPr/>
        </p:nvSpPr>
        <p:spPr bwMode="auto">
          <a:xfrm>
            <a:off x="1042988" y="2436813"/>
            <a:ext cx="7129462" cy="2735262"/>
          </a:xfrm>
          <a:prstGeom prst="rect">
            <a:avLst/>
          </a:prstGeom>
          <a:noFill/>
          <a:ln w="9525">
            <a:noFill/>
            <a:miter lim="800000"/>
            <a:headEnd/>
            <a:tailEnd/>
          </a:ln>
        </p:spPr>
        <p:txBody>
          <a:bodyPr>
            <a:prstTxWarp prst="textNoShape">
              <a:avLst/>
            </a:prstTxWarp>
          </a:bodyPr>
          <a:lstStyle/>
          <a:p>
            <a:pPr defTabSz="449263">
              <a:lnSpc>
                <a:spcPct val="110000"/>
              </a:lnSpc>
              <a:buClr>
                <a:srgbClr val="000000"/>
              </a:buClr>
              <a:buSzPct val="100000"/>
              <a:buFont typeface="Times New Roman" pitchFamily="-112" charset="0"/>
              <a:buNone/>
            </a:pPr>
            <a:r>
              <a:rPr lang="it-IT" sz="1500">
                <a:solidFill>
                  <a:srgbClr val="797979"/>
                </a:solidFill>
                <a:latin typeface="Verdana" pitchFamily="-112" charset="0"/>
              </a:rPr>
              <a:t>Si la única finalidad fuese aquella de conseguir una gran extracción de la uva, podríamos “batir” nuestro producto para obtener una cantidad de sustancias extraidas decididamente significativas!</a:t>
            </a:r>
            <a:br>
              <a:rPr lang="it-IT" sz="1500">
                <a:solidFill>
                  <a:srgbClr val="797979"/>
                </a:solidFill>
                <a:latin typeface="Verdana" pitchFamily="-112" charset="0"/>
              </a:rPr>
            </a:br>
            <a:r>
              <a:rPr lang="it-IT" sz="1500" b="1" u="sng">
                <a:solidFill>
                  <a:srgbClr val="797979"/>
                </a:solidFill>
                <a:latin typeface="Verdana" pitchFamily="-112" charset="0"/>
              </a:rPr>
              <a:t/>
            </a:r>
            <a:br>
              <a:rPr lang="it-IT" sz="1500" b="1" u="sng">
                <a:solidFill>
                  <a:srgbClr val="797979"/>
                </a:solidFill>
                <a:latin typeface="Verdana" pitchFamily="-112" charset="0"/>
              </a:rPr>
            </a:br>
            <a:r>
              <a:rPr lang="it-IT" sz="1500" b="1">
                <a:solidFill>
                  <a:srgbClr val="797979"/>
                </a:solidFill>
                <a:latin typeface="Verdana" pitchFamily="-112" charset="0"/>
              </a:rPr>
              <a:t>En cambio es la CALIDAD y el EQUILIBRIO de las sustancias extraidas y NO la CANTIDAD a determinar el hecho del producto final.</a:t>
            </a:r>
            <a:br>
              <a:rPr lang="it-IT" sz="1500" b="1">
                <a:solidFill>
                  <a:srgbClr val="797979"/>
                </a:solidFill>
                <a:latin typeface="Verdana" pitchFamily="-112" charset="0"/>
              </a:rPr>
            </a:br>
            <a:r>
              <a:rPr lang="it-IT" sz="1500" b="1">
                <a:solidFill>
                  <a:srgbClr val="797979"/>
                </a:solidFill>
                <a:latin typeface="Verdana" pitchFamily="-112" charset="0"/>
              </a:rPr>
              <a:t>Debemos por lo tanto disponer de instrumentos que a través de una acción delicada pero eficaz, garantizando una EXTRACCIÓN SELECTIVA de sólo las SUSTANCIAS NOBLES PRESENTES EN LOS HOLLEJOS.</a:t>
            </a:r>
          </a:p>
        </p:txBody>
      </p:sp>
      <p:sp>
        <p:nvSpPr>
          <p:cNvPr id="29699" name="Text Box 3"/>
          <p:cNvSpPr txBox="1">
            <a:spLocks noChangeArrowheads="1"/>
          </p:cNvSpPr>
          <p:nvPr/>
        </p:nvSpPr>
        <p:spPr bwMode="auto">
          <a:xfrm>
            <a:off x="457200" y="1295400"/>
            <a:ext cx="5638800" cy="206375"/>
          </a:xfrm>
          <a:prstGeom prst="rect">
            <a:avLst/>
          </a:prstGeom>
          <a:noFill/>
          <a:ln w="9525">
            <a:noFill/>
            <a:miter lim="800000"/>
            <a:headEnd/>
            <a:tailEnd/>
          </a:ln>
        </p:spPr>
        <p:txBody>
          <a:bodyPr>
            <a:prstTxWarp prst="textNoShape">
              <a:avLst/>
            </a:prstTxWarp>
            <a:spAutoFit/>
          </a:bodyPr>
          <a:lstStyle/>
          <a:p>
            <a:pPr>
              <a:lnSpc>
                <a:spcPct val="50000"/>
              </a:lnSpc>
              <a:spcBef>
                <a:spcPct val="50000"/>
              </a:spcBef>
            </a:pPr>
            <a:r>
              <a:rPr lang="es-CL" sz="1500" b="1">
                <a:solidFill>
                  <a:srgbClr val="80060D"/>
                </a:solidFill>
                <a:latin typeface="Verdana" pitchFamily="-112" charset="0"/>
              </a:rPr>
              <a:t>EXTRACCIÓN SELECTIVA</a:t>
            </a:r>
            <a:endParaRPr lang="it-IT" sz="1500" b="1">
              <a:solidFill>
                <a:schemeClr val="tx1"/>
              </a:solidFill>
              <a:latin typeface="Verdana" pitchFamily="-112" charset="0"/>
            </a:endParaRPr>
          </a:p>
        </p:txBody>
      </p:sp>
      <p:sp>
        <p:nvSpPr>
          <p:cNvPr id="29700" name="Text Box 4"/>
          <p:cNvSpPr txBox="1">
            <a:spLocks noChangeArrowheads="1"/>
          </p:cNvSpPr>
          <p:nvPr/>
        </p:nvSpPr>
        <p:spPr bwMode="auto">
          <a:xfrm>
            <a:off x="1066800" y="762000"/>
            <a:ext cx="5791200" cy="246063"/>
          </a:xfrm>
          <a:prstGeom prst="rect">
            <a:avLst/>
          </a:prstGeom>
          <a:noFill/>
          <a:ln w="9525">
            <a:noFill/>
            <a:miter lim="800000"/>
            <a:headEnd/>
            <a:tailEnd/>
          </a:ln>
        </p:spPr>
        <p:txBody>
          <a:bodyPr>
            <a:prstTxWarp prst="textNoShape">
              <a:avLst/>
            </a:prstTxWarp>
            <a:spAutoFit/>
          </a:bodyPr>
          <a:lstStyle/>
          <a:p>
            <a:pPr>
              <a:spcBef>
                <a:spcPct val="50000"/>
              </a:spcBef>
            </a:pPr>
            <a:r>
              <a:rPr lang="it-IT" sz="1000" b="1">
                <a:solidFill>
                  <a:srgbClr val="80060D"/>
                </a:solidFill>
                <a:latin typeface="Verdana" pitchFamily="-112" charset="0"/>
              </a:rPr>
              <a:t>2.Proceso extractivo.</a:t>
            </a:r>
            <a:endParaRPr lang="it-IT" sz="1200" b="1">
              <a:solidFill>
                <a:srgbClr val="80060D"/>
              </a:solidFill>
              <a:latin typeface="Verdana" pitchFamily="-112" charset="0"/>
            </a:endParaRPr>
          </a:p>
        </p:txBody>
      </p:sp>
      <p:sp>
        <p:nvSpPr>
          <p:cNvPr id="29701" name="Text Box 5"/>
          <p:cNvSpPr txBox="1">
            <a:spLocks noChangeArrowheads="1"/>
          </p:cNvSpPr>
          <p:nvPr/>
        </p:nvSpPr>
        <p:spPr bwMode="auto">
          <a:xfrm>
            <a:off x="381000" y="6172200"/>
            <a:ext cx="457200" cy="244475"/>
          </a:xfrm>
          <a:prstGeom prst="rect">
            <a:avLst/>
          </a:prstGeom>
          <a:noFill/>
          <a:ln w="9525">
            <a:noFill/>
            <a:miter lim="800000"/>
            <a:headEnd/>
            <a:tailEnd/>
          </a:ln>
        </p:spPr>
        <p:txBody>
          <a:bodyPr>
            <a:prstTxWarp prst="textNoShape">
              <a:avLst/>
            </a:prstTxWarp>
            <a:spAutoFit/>
          </a:bodyPr>
          <a:lstStyle/>
          <a:p>
            <a:pPr>
              <a:spcBef>
                <a:spcPct val="50000"/>
              </a:spcBef>
            </a:pPr>
            <a:fld id="{92FA11F3-A0F4-9341-A97C-EE38FEE7BEB2}" type="slidenum">
              <a:rPr lang="it-IT" sz="1000" b="1">
                <a:solidFill>
                  <a:srgbClr val="80060D"/>
                </a:solidFill>
                <a:latin typeface="Verdana" pitchFamily="-112" charset="0"/>
              </a:rPr>
              <a:pPr>
                <a:spcBef>
                  <a:spcPct val="50000"/>
                </a:spcBef>
              </a:pPr>
              <a:t>7</a:t>
            </a:fld>
            <a:endParaRPr lang="it-IT" sz="1200" b="1">
              <a:solidFill>
                <a:srgbClr val="80060D"/>
              </a:solidFill>
              <a:latin typeface="Verdana" pitchFamily="-112" charset="0"/>
            </a:endParaRP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147458" name="Picture 1"/>
          <p:cNvPicPr>
            <a:picLocks noChangeAspect="1" noChangeArrowheads="1"/>
          </p:cNvPicPr>
          <p:nvPr/>
        </p:nvPicPr>
        <p:blipFill>
          <a:blip r:embed="rId4"/>
          <a:srcRect/>
          <a:stretch>
            <a:fillRect/>
          </a:stretch>
        </p:blipFill>
        <p:spPr bwMode="auto">
          <a:xfrm>
            <a:off x="0" y="-3175"/>
            <a:ext cx="9145588" cy="6865938"/>
          </a:xfrm>
          <a:prstGeom prst="rect">
            <a:avLst/>
          </a:prstGeom>
          <a:noFill/>
          <a:ln w="9525">
            <a:noFill/>
            <a:miter lim="800000"/>
            <a:headEnd/>
            <a:tailEnd/>
          </a:ln>
        </p:spPr>
      </p:pic>
    </p:spTree>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0722" name="Text Box 2"/>
          <p:cNvSpPr txBox="1">
            <a:spLocks noChangeArrowheads="1"/>
          </p:cNvSpPr>
          <p:nvPr/>
        </p:nvSpPr>
        <p:spPr bwMode="auto">
          <a:xfrm>
            <a:off x="533400" y="1206500"/>
            <a:ext cx="5562600" cy="206375"/>
          </a:xfrm>
          <a:prstGeom prst="rect">
            <a:avLst/>
          </a:prstGeom>
          <a:noFill/>
          <a:ln w="9525">
            <a:noFill/>
            <a:miter lim="800000"/>
            <a:headEnd/>
            <a:tailEnd/>
          </a:ln>
        </p:spPr>
        <p:txBody>
          <a:bodyPr>
            <a:prstTxWarp prst="textNoShape">
              <a:avLst/>
            </a:prstTxWarp>
            <a:spAutoFit/>
          </a:bodyPr>
          <a:lstStyle/>
          <a:p>
            <a:pPr>
              <a:lnSpc>
                <a:spcPct val="50000"/>
              </a:lnSpc>
              <a:spcBef>
                <a:spcPct val="50000"/>
              </a:spcBef>
            </a:pPr>
            <a:r>
              <a:rPr lang="it-IT" sz="1500" b="1">
                <a:solidFill>
                  <a:srgbClr val="80060D"/>
                </a:solidFill>
                <a:latin typeface="Verdana" pitchFamily="-112" charset="0"/>
              </a:rPr>
              <a:t>CÓMO SE OBTIENE LA EXTRACCIÓN SELECTIVA?</a:t>
            </a:r>
            <a:endParaRPr lang="it-IT" sz="1500" b="1">
              <a:solidFill>
                <a:schemeClr val="tx1"/>
              </a:solidFill>
              <a:latin typeface="Verdana" pitchFamily="-112" charset="0"/>
            </a:endParaRPr>
          </a:p>
        </p:txBody>
      </p:sp>
      <p:sp>
        <p:nvSpPr>
          <p:cNvPr id="30723" name="Text Box 3"/>
          <p:cNvSpPr txBox="1">
            <a:spLocks noChangeArrowheads="1"/>
          </p:cNvSpPr>
          <p:nvPr/>
        </p:nvSpPr>
        <p:spPr bwMode="auto">
          <a:xfrm>
            <a:off x="1066800" y="762000"/>
            <a:ext cx="5791200" cy="246063"/>
          </a:xfrm>
          <a:prstGeom prst="rect">
            <a:avLst/>
          </a:prstGeom>
          <a:noFill/>
          <a:ln w="9525">
            <a:noFill/>
            <a:miter lim="800000"/>
            <a:headEnd/>
            <a:tailEnd/>
          </a:ln>
        </p:spPr>
        <p:txBody>
          <a:bodyPr>
            <a:prstTxWarp prst="textNoShape">
              <a:avLst/>
            </a:prstTxWarp>
            <a:spAutoFit/>
          </a:bodyPr>
          <a:lstStyle/>
          <a:p>
            <a:pPr>
              <a:spcBef>
                <a:spcPct val="50000"/>
              </a:spcBef>
            </a:pPr>
            <a:r>
              <a:rPr lang="it-IT" sz="1000" b="1">
                <a:solidFill>
                  <a:srgbClr val="80060D"/>
                </a:solidFill>
                <a:latin typeface="Verdana" pitchFamily="-112" charset="0"/>
              </a:rPr>
              <a:t>2.Proceso extractivo.</a:t>
            </a:r>
            <a:endParaRPr lang="it-IT" sz="1200" b="1">
              <a:solidFill>
                <a:srgbClr val="80060D"/>
              </a:solidFill>
              <a:latin typeface="Verdana" pitchFamily="-112" charset="0"/>
            </a:endParaRPr>
          </a:p>
        </p:txBody>
      </p:sp>
      <p:sp>
        <p:nvSpPr>
          <p:cNvPr id="30724" name="Rectangle 4"/>
          <p:cNvSpPr>
            <a:spLocks noGrp="1" noChangeArrowheads="1"/>
          </p:cNvSpPr>
          <p:nvPr>
            <p:ph type="body" sz="half" idx="1"/>
          </p:nvPr>
        </p:nvSpPr>
        <p:spPr>
          <a:xfrm>
            <a:off x="1177925" y="3132138"/>
            <a:ext cx="2932113" cy="1965325"/>
          </a:xfrm>
        </p:spPr>
        <p:txBody>
          <a:bodyPr/>
          <a:lstStyle/>
          <a:p>
            <a:pPr marL="342900" indent="-342900" eaLnBrk="1" hangingPunct="1">
              <a:spcBef>
                <a:spcPct val="20000"/>
              </a:spcBef>
              <a:buFont typeface="Times New Roman" pitchFamily="-112" charset="0"/>
              <a:buNone/>
            </a:pPr>
            <a:endParaRPr lang="it-IT" sz="1600" b="1">
              <a:solidFill>
                <a:schemeClr val="bg2"/>
              </a:solidFill>
              <a:latin typeface="Verdana" pitchFamily="-112" charset="0"/>
            </a:endParaRPr>
          </a:p>
          <a:p>
            <a:pPr marL="342900" indent="-342900" eaLnBrk="1" hangingPunct="1">
              <a:spcBef>
                <a:spcPct val="20000"/>
              </a:spcBef>
              <a:buFont typeface="Times New Roman" pitchFamily="-112" charset="0"/>
              <a:buNone/>
            </a:pPr>
            <a:endParaRPr lang="it-IT" sz="1600" b="1">
              <a:solidFill>
                <a:schemeClr val="bg2"/>
              </a:solidFill>
              <a:latin typeface="Verdana" pitchFamily="-112" charset="0"/>
            </a:endParaRPr>
          </a:p>
          <a:p>
            <a:pPr marL="342900" indent="-342900" eaLnBrk="1" hangingPunct="1">
              <a:spcBef>
                <a:spcPct val="20000"/>
              </a:spcBef>
              <a:buFont typeface="Times New Roman" pitchFamily="-112" charset="0"/>
              <a:buChar char="•"/>
            </a:pPr>
            <a:endParaRPr lang="it-IT" sz="1600">
              <a:solidFill>
                <a:schemeClr val="bg2"/>
              </a:solidFill>
              <a:latin typeface="Verdana" pitchFamily="-112" charset="0"/>
            </a:endParaRPr>
          </a:p>
        </p:txBody>
      </p:sp>
      <p:sp>
        <p:nvSpPr>
          <p:cNvPr id="30725" name="Rectangle 5"/>
          <p:cNvSpPr>
            <a:spLocks noChangeArrowheads="1"/>
          </p:cNvSpPr>
          <p:nvPr/>
        </p:nvSpPr>
        <p:spPr bwMode="auto">
          <a:xfrm>
            <a:off x="3948113" y="3128963"/>
            <a:ext cx="1112837" cy="1992312"/>
          </a:xfrm>
          <a:prstGeom prst="rect">
            <a:avLst/>
          </a:prstGeom>
          <a:noFill/>
          <a:ln w="9525">
            <a:noFill/>
            <a:miter lim="800000"/>
            <a:headEnd/>
            <a:tailEnd/>
          </a:ln>
        </p:spPr>
        <p:txBody>
          <a:bodyPr>
            <a:prstTxWarp prst="textNoShape">
              <a:avLst/>
            </a:prstTxWarp>
          </a:bodyPr>
          <a:lstStyle/>
          <a:p>
            <a:pPr marL="342900" indent="-342900" defTabSz="449263" eaLnBrk="1" hangingPunct="1">
              <a:spcBef>
                <a:spcPct val="20000"/>
              </a:spcBef>
              <a:buClr>
                <a:srgbClr val="000000"/>
              </a:buClr>
              <a:buSzPct val="100000"/>
              <a:buFont typeface="Times New Roman" pitchFamily="-112" charset="0"/>
              <a:buNone/>
            </a:pPr>
            <a:endParaRPr lang="it-IT" sz="1400" b="1">
              <a:latin typeface="Verdana" pitchFamily="-112" charset="0"/>
            </a:endParaRPr>
          </a:p>
          <a:p>
            <a:pPr marL="342900" indent="-342900" defTabSz="449263" eaLnBrk="1" hangingPunct="1">
              <a:spcBef>
                <a:spcPct val="20000"/>
              </a:spcBef>
              <a:buClr>
                <a:srgbClr val="000000"/>
              </a:buClr>
              <a:buSzPct val="100000"/>
              <a:buFont typeface="Times New Roman" pitchFamily="-112" charset="0"/>
              <a:buNone/>
            </a:pPr>
            <a:endParaRPr lang="it-IT" sz="1400" b="1">
              <a:solidFill>
                <a:schemeClr val="bg2"/>
              </a:solidFill>
              <a:latin typeface="Verdana" pitchFamily="-112" charset="0"/>
            </a:endParaRPr>
          </a:p>
          <a:p>
            <a:pPr marL="342900" indent="-342900" defTabSz="449263" eaLnBrk="1" hangingPunct="1">
              <a:spcBef>
                <a:spcPct val="20000"/>
              </a:spcBef>
              <a:buClr>
                <a:srgbClr val="000000"/>
              </a:buClr>
              <a:buSzPct val="100000"/>
              <a:buFont typeface="Times New Roman" pitchFamily="-112" charset="0"/>
              <a:buNone/>
            </a:pPr>
            <a:endParaRPr lang="it-IT" sz="1400" b="1">
              <a:solidFill>
                <a:schemeClr val="bg2"/>
              </a:solidFill>
              <a:latin typeface="Verdana" pitchFamily="-112" charset="0"/>
            </a:endParaRPr>
          </a:p>
          <a:p>
            <a:pPr marL="342900" indent="-342900" defTabSz="449263" eaLnBrk="1" hangingPunct="1">
              <a:spcBef>
                <a:spcPct val="20000"/>
              </a:spcBef>
              <a:buClr>
                <a:srgbClr val="000000"/>
              </a:buClr>
              <a:buSzPct val="100000"/>
              <a:buFont typeface="Times New Roman" pitchFamily="-112" charset="0"/>
              <a:buNone/>
            </a:pPr>
            <a:endParaRPr lang="it-IT" sz="1400" b="1">
              <a:solidFill>
                <a:schemeClr val="bg2"/>
              </a:solidFill>
              <a:latin typeface="Verdana" pitchFamily="-112" charset="0"/>
            </a:endParaRPr>
          </a:p>
          <a:p>
            <a:pPr marL="342900" indent="-342900" defTabSz="449263" eaLnBrk="1" hangingPunct="1">
              <a:spcBef>
                <a:spcPct val="20000"/>
              </a:spcBef>
              <a:buClr>
                <a:srgbClr val="000000"/>
              </a:buClr>
              <a:buSzPct val="100000"/>
              <a:buFont typeface="Times New Roman" pitchFamily="-112" charset="0"/>
              <a:buNone/>
            </a:pPr>
            <a:endParaRPr lang="it-IT" sz="1400" b="1">
              <a:solidFill>
                <a:schemeClr val="bg2"/>
              </a:solidFill>
              <a:latin typeface="Verdana" pitchFamily="-112" charset="0"/>
            </a:endParaRPr>
          </a:p>
          <a:p>
            <a:pPr marL="342900" indent="-342900" defTabSz="449263" eaLnBrk="1" hangingPunct="1">
              <a:spcBef>
                <a:spcPct val="20000"/>
              </a:spcBef>
              <a:buClr>
                <a:srgbClr val="000000"/>
              </a:buClr>
              <a:buSzPct val="100000"/>
              <a:buFont typeface="Times New Roman" pitchFamily="-112" charset="0"/>
              <a:buChar char="•"/>
            </a:pPr>
            <a:endParaRPr lang="it-IT" sz="1400">
              <a:solidFill>
                <a:schemeClr val="bg2"/>
              </a:solidFill>
              <a:latin typeface="Verdana" pitchFamily="-112" charset="0"/>
            </a:endParaRPr>
          </a:p>
        </p:txBody>
      </p:sp>
      <p:sp>
        <p:nvSpPr>
          <p:cNvPr id="30726" name="Text Box 6"/>
          <p:cNvSpPr txBox="1">
            <a:spLocks noChangeArrowheads="1"/>
          </p:cNvSpPr>
          <p:nvPr/>
        </p:nvSpPr>
        <p:spPr bwMode="auto">
          <a:xfrm>
            <a:off x="952500" y="3733800"/>
            <a:ext cx="6932613" cy="746125"/>
          </a:xfrm>
          <a:prstGeom prst="rect">
            <a:avLst/>
          </a:prstGeom>
          <a:noFill/>
          <a:ln w="9525">
            <a:noFill/>
            <a:miter lim="800000"/>
            <a:headEnd/>
            <a:tailEnd/>
          </a:ln>
        </p:spPr>
        <p:txBody>
          <a:bodyPr>
            <a:prstTxWarp prst="textNoShape">
              <a:avLst/>
            </a:prstTxWarp>
          </a:bodyPr>
          <a:lstStyle/>
          <a:p>
            <a:pPr defTabSz="449263">
              <a:lnSpc>
                <a:spcPct val="110000"/>
              </a:lnSpc>
              <a:buClr>
                <a:srgbClr val="000000"/>
              </a:buClr>
              <a:buSzPct val="100000"/>
              <a:buFont typeface="Times New Roman" pitchFamily="-112" charset="0"/>
              <a:buNone/>
            </a:pPr>
            <a:r>
              <a:rPr lang="it-IT" sz="1200" b="1">
                <a:solidFill>
                  <a:schemeClr val="bg2"/>
                </a:solidFill>
                <a:latin typeface="Verdana" pitchFamily="-112" charset="0"/>
              </a:rPr>
              <a:t>Nuestro fermentador debe, por ello, IMPEDIR LA COMPACTACIÓN DEL SOMBRERO DE ORUJO garantizando un EFICAZ APROVECHAMIENTO </a:t>
            </a:r>
            <a:r>
              <a:rPr lang="it-IT" sz="1200">
                <a:solidFill>
                  <a:schemeClr val="bg2"/>
                </a:solidFill>
                <a:latin typeface="Verdana" pitchFamily="-112" charset="0"/>
              </a:rPr>
              <a:t>de modo </a:t>
            </a:r>
            <a:r>
              <a:rPr lang="it-IT" sz="1200" b="1">
                <a:solidFill>
                  <a:schemeClr val="bg2"/>
                </a:solidFill>
                <a:latin typeface="Verdana" pitchFamily="-112" charset="0"/>
              </a:rPr>
              <a:t>DELICADO pero EFICAZ y </a:t>
            </a:r>
            <a:r>
              <a:rPr lang="it-IT" sz="1200" b="1">
                <a:solidFill>
                  <a:srgbClr val="797979"/>
                </a:solidFill>
                <a:latin typeface="Verdana" pitchFamily="-112" charset="0"/>
              </a:rPr>
              <a:t>previendo la ELIMINACIÓN DE LAS PEPITAS.</a:t>
            </a:r>
          </a:p>
        </p:txBody>
      </p:sp>
      <p:sp>
        <p:nvSpPr>
          <p:cNvPr id="30727" name="Rectangle 8"/>
          <p:cNvSpPr>
            <a:spLocks noChangeArrowheads="1"/>
          </p:cNvSpPr>
          <p:nvPr/>
        </p:nvSpPr>
        <p:spPr bwMode="auto">
          <a:xfrm>
            <a:off x="4845050" y="3128963"/>
            <a:ext cx="3003550" cy="1992312"/>
          </a:xfrm>
          <a:prstGeom prst="rect">
            <a:avLst/>
          </a:prstGeom>
          <a:noFill/>
          <a:ln w="9525">
            <a:noFill/>
            <a:miter lim="800000"/>
            <a:headEnd/>
            <a:tailEnd/>
          </a:ln>
        </p:spPr>
        <p:txBody>
          <a:bodyPr>
            <a:prstTxWarp prst="textNoShape">
              <a:avLst/>
            </a:prstTxWarp>
          </a:bodyPr>
          <a:lstStyle/>
          <a:p>
            <a:pPr marL="342900" indent="-342900" defTabSz="449263" eaLnBrk="1" hangingPunct="1">
              <a:spcBef>
                <a:spcPct val="20000"/>
              </a:spcBef>
              <a:buClr>
                <a:srgbClr val="000000"/>
              </a:buClr>
              <a:buSzPct val="100000"/>
              <a:buFont typeface="Times New Roman" pitchFamily="-112" charset="0"/>
              <a:buNone/>
            </a:pPr>
            <a:endParaRPr lang="it-IT" sz="1400" b="1">
              <a:solidFill>
                <a:schemeClr val="bg2"/>
              </a:solidFill>
              <a:latin typeface="Verdana" pitchFamily="-112" charset="0"/>
            </a:endParaRPr>
          </a:p>
          <a:p>
            <a:pPr marL="342900" indent="-342900" defTabSz="449263" eaLnBrk="1" hangingPunct="1">
              <a:spcBef>
                <a:spcPct val="20000"/>
              </a:spcBef>
              <a:buClr>
                <a:srgbClr val="000000"/>
              </a:buClr>
              <a:buSzPct val="100000"/>
              <a:buFont typeface="Times New Roman" pitchFamily="-112" charset="0"/>
              <a:buNone/>
            </a:pPr>
            <a:endParaRPr lang="it-IT" sz="1400" b="1">
              <a:solidFill>
                <a:schemeClr val="bg2"/>
              </a:solidFill>
              <a:latin typeface="Verdana" pitchFamily="-112" charset="0"/>
            </a:endParaRPr>
          </a:p>
          <a:p>
            <a:pPr marL="342900" indent="-342900" defTabSz="449263" eaLnBrk="1" hangingPunct="1">
              <a:spcBef>
                <a:spcPct val="20000"/>
              </a:spcBef>
              <a:buClr>
                <a:srgbClr val="000000"/>
              </a:buClr>
              <a:buSzPct val="100000"/>
              <a:buFont typeface="Times New Roman" pitchFamily="-112" charset="0"/>
              <a:buNone/>
            </a:pPr>
            <a:endParaRPr lang="it-IT" sz="1400" b="1">
              <a:solidFill>
                <a:schemeClr val="bg2"/>
              </a:solidFill>
              <a:latin typeface="Verdana" pitchFamily="-112" charset="0"/>
            </a:endParaRPr>
          </a:p>
          <a:p>
            <a:pPr marL="342900" indent="-342900" defTabSz="449263" eaLnBrk="1" hangingPunct="1">
              <a:spcBef>
                <a:spcPct val="20000"/>
              </a:spcBef>
              <a:buClr>
                <a:srgbClr val="000000"/>
              </a:buClr>
              <a:buSzPct val="100000"/>
              <a:buFont typeface="Times New Roman" pitchFamily="-112" charset="0"/>
              <a:buNone/>
            </a:pPr>
            <a:endParaRPr lang="it-IT" sz="1400" b="1">
              <a:solidFill>
                <a:schemeClr val="bg2"/>
              </a:solidFill>
              <a:latin typeface="Verdana" pitchFamily="-112" charset="0"/>
            </a:endParaRPr>
          </a:p>
          <a:p>
            <a:pPr marL="342900" indent="-342900" defTabSz="449263" eaLnBrk="1" hangingPunct="1">
              <a:spcBef>
                <a:spcPct val="20000"/>
              </a:spcBef>
              <a:buClr>
                <a:srgbClr val="000000"/>
              </a:buClr>
              <a:buSzPct val="100000"/>
              <a:buFont typeface="Times New Roman" pitchFamily="-112" charset="0"/>
              <a:buNone/>
            </a:pPr>
            <a:endParaRPr lang="it-IT" sz="1400" b="1">
              <a:solidFill>
                <a:schemeClr val="bg2"/>
              </a:solidFill>
              <a:latin typeface="Verdana" pitchFamily="-112" charset="0"/>
            </a:endParaRPr>
          </a:p>
          <a:p>
            <a:pPr marL="342900" indent="-342900" defTabSz="449263" eaLnBrk="1" hangingPunct="1">
              <a:spcBef>
                <a:spcPct val="20000"/>
              </a:spcBef>
              <a:buClr>
                <a:srgbClr val="000000"/>
              </a:buClr>
              <a:buSzPct val="100000"/>
              <a:buFont typeface="Times New Roman" pitchFamily="-112" charset="0"/>
              <a:buChar char="•"/>
            </a:pPr>
            <a:endParaRPr lang="it-IT" sz="1400">
              <a:solidFill>
                <a:schemeClr val="bg2"/>
              </a:solidFill>
              <a:latin typeface="Verdana" pitchFamily="-112" charset="0"/>
            </a:endParaRPr>
          </a:p>
        </p:txBody>
      </p:sp>
      <p:sp>
        <p:nvSpPr>
          <p:cNvPr id="30728" name="Rectangle 11"/>
          <p:cNvSpPr>
            <a:spLocks noChangeArrowheads="1"/>
          </p:cNvSpPr>
          <p:nvPr/>
        </p:nvSpPr>
        <p:spPr bwMode="auto">
          <a:xfrm>
            <a:off x="990600" y="1484313"/>
            <a:ext cx="7037388" cy="1279525"/>
          </a:xfrm>
          <a:prstGeom prst="rect">
            <a:avLst/>
          </a:prstGeom>
          <a:noFill/>
          <a:ln w="9525">
            <a:noFill/>
            <a:miter lim="800000"/>
            <a:headEnd/>
            <a:tailEnd/>
          </a:ln>
        </p:spPr>
        <p:txBody>
          <a:bodyPr>
            <a:prstTxWarp prst="textNoShape">
              <a:avLst/>
            </a:prstTxWarp>
            <a:spAutoFit/>
          </a:bodyPr>
          <a:lstStyle/>
          <a:p>
            <a:r>
              <a:rPr lang="it-IT" sz="1200" b="1">
                <a:solidFill>
                  <a:srgbClr val="700D13"/>
                </a:solidFill>
                <a:latin typeface="Verdana" pitchFamily="-112" charset="0"/>
              </a:rPr>
              <a:t>LA EXTRACCIÓN SELECTIVA</a:t>
            </a:r>
            <a:r>
              <a:rPr lang="it-IT" sz="1200">
                <a:solidFill>
                  <a:srgbClr val="700D13"/>
                </a:solidFill>
                <a:latin typeface="Verdana" pitchFamily="-112" charset="0"/>
              </a:rPr>
              <a:t>, se obtiene garantizando </a:t>
            </a:r>
            <a:r>
              <a:rPr lang="it-IT" sz="1200" b="1">
                <a:solidFill>
                  <a:srgbClr val="700D13"/>
                </a:solidFill>
                <a:latin typeface="Verdana" pitchFamily="-112" charset="0"/>
              </a:rPr>
              <a:t>que el 100% de los HOLLEJOS, </a:t>
            </a:r>
            <a:r>
              <a:rPr lang="it-IT" sz="1200">
                <a:solidFill>
                  <a:srgbClr val="700D13"/>
                </a:solidFill>
                <a:latin typeface="Verdana" pitchFamily="-112" charset="0"/>
              </a:rPr>
              <a:t>fuente de las</a:t>
            </a:r>
            <a:r>
              <a:rPr lang="it-IT" sz="1200" b="1">
                <a:solidFill>
                  <a:srgbClr val="700D13"/>
                </a:solidFill>
                <a:latin typeface="Verdana" pitchFamily="-112" charset="0"/>
              </a:rPr>
              <a:t> SUSTANCIAS NOBLES, </a:t>
            </a:r>
            <a:r>
              <a:rPr lang="it-IT" sz="1200">
                <a:solidFill>
                  <a:srgbClr val="700D13"/>
                </a:solidFill>
                <a:latin typeface="Verdana" pitchFamily="-112" charset="0"/>
              </a:rPr>
              <a:t>de participar en el </a:t>
            </a:r>
            <a:r>
              <a:rPr lang="it-IT" sz="1200" b="1">
                <a:solidFill>
                  <a:srgbClr val="700D13"/>
                </a:solidFill>
                <a:latin typeface="Verdana" pitchFamily="-112" charset="0"/>
              </a:rPr>
              <a:t>proceso de extracción</a:t>
            </a:r>
            <a:r>
              <a:rPr lang="it-IT" sz="1200">
                <a:solidFill>
                  <a:srgbClr val="700D13"/>
                </a:solidFill>
                <a:latin typeface="Verdana" pitchFamily="-112" charset="0"/>
              </a:rPr>
              <a:t> y previendo, cuando fuese necesario, la posibilidad de </a:t>
            </a:r>
            <a:r>
              <a:rPr lang="it-IT" sz="1200" b="1">
                <a:solidFill>
                  <a:srgbClr val="700D13"/>
                </a:solidFill>
                <a:latin typeface="Verdana" pitchFamily="-112" charset="0"/>
              </a:rPr>
              <a:t>EXCLUIR</a:t>
            </a:r>
          </a:p>
          <a:p>
            <a:r>
              <a:rPr lang="it-IT" sz="1200" b="1">
                <a:solidFill>
                  <a:srgbClr val="700D13"/>
                </a:solidFill>
                <a:latin typeface="Verdana" pitchFamily="-112" charset="0"/>
              </a:rPr>
              <a:t>DEL PROCESO LAS PEPITAS.</a:t>
            </a:r>
            <a:r>
              <a:rPr lang="it-IT" sz="1200">
                <a:solidFill>
                  <a:srgbClr val="700D13"/>
                </a:solidFill>
                <a:latin typeface="Verdana" pitchFamily="-112" charset="0"/>
              </a:rPr>
              <a:t/>
            </a:r>
            <a:br>
              <a:rPr lang="it-IT" sz="1200">
                <a:solidFill>
                  <a:srgbClr val="700D13"/>
                </a:solidFill>
                <a:latin typeface="Verdana" pitchFamily="-112" charset="0"/>
              </a:rPr>
            </a:br>
            <a:endParaRPr lang="it-IT" sz="600" b="1">
              <a:solidFill>
                <a:schemeClr val="bg2"/>
              </a:solidFill>
              <a:latin typeface="Verdana" pitchFamily="-112" charset="0"/>
            </a:endParaRPr>
          </a:p>
          <a:p>
            <a:r>
              <a:rPr lang="it-IT" sz="1200" b="1">
                <a:solidFill>
                  <a:schemeClr val="bg2"/>
                </a:solidFill>
                <a:latin typeface="Verdana" pitchFamily="-112" charset="0"/>
              </a:rPr>
              <a:t>Considerando que el ÁREA CRÍTICA de compactación puede afectar al</a:t>
            </a:r>
          </a:p>
          <a:p>
            <a:r>
              <a:rPr lang="it-IT" sz="1200" b="1">
                <a:solidFill>
                  <a:schemeClr val="bg2"/>
                </a:solidFill>
                <a:latin typeface="Verdana" pitchFamily="-112" charset="0"/>
              </a:rPr>
              <a:t>30-50% del sombrero, se intuye el enorme desperdicio que podemos tener.</a:t>
            </a:r>
          </a:p>
        </p:txBody>
      </p:sp>
      <p:sp>
        <p:nvSpPr>
          <p:cNvPr id="30729" name="Text Box 12"/>
          <p:cNvSpPr txBox="1">
            <a:spLocks noChangeArrowheads="1"/>
          </p:cNvSpPr>
          <p:nvPr/>
        </p:nvSpPr>
        <p:spPr bwMode="auto">
          <a:xfrm>
            <a:off x="381000" y="6172200"/>
            <a:ext cx="457200" cy="244475"/>
          </a:xfrm>
          <a:prstGeom prst="rect">
            <a:avLst/>
          </a:prstGeom>
          <a:noFill/>
          <a:ln w="9525">
            <a:noFill/>
            <a:miter lim="800000"/>
            <a:headEnd/>
            <a:tailEnd/>
          </a:ln>
        </p:spPr>
        <p:txBody>
          <a:bodyPr>
            <a:prstTxWarp prst="textNoShape">
              <a:avLst/>
            </a:prstTxWarp>
            <a:spAutoFit/>
          </a:bodyPr>
          <a:lstStyle/>
          <a:p>
            <a:pPr>
              <a:spcBef>
                <a:spcPct val="50000"/>
              </a:spcBef>
            </a:pPr>
            <a:fld id="{A7890DA7-6CD4-8444-B0C4-29565E522748}" type="slidenum">
              <a:rPr lang="it-IT" sz="1000" b="1">
                <a:solidFill>
                  <a:srgbClr val="80060D"/>
                </a:solidFill>
                <a:latin typeface="Verdana" pitchFamily="-112" charset="0"/>
              </a:rPr>
              <a:pPr>
                <a:spcBef>
                  <a:spcPct val="50000"/>
                </a:spcBef>
              </a:pPr>
              <a:t>8</a:t>
            </a:fld>
            <a:endParaRPr lang="it-IT" sz="1200" b="1">
              <a:solidFill>
                <a:srgbClr val="80060D"/>
              </a:solidFill>
              <a:latin typeface="Verdana" pitchFamily="-112"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2770" name="Text Box 1027"/>
          <p:cNvSpPr txBox="1">
            <a:spLocks noChangeArrowheads="1"/>
          </p:cNvSpPr>
          <p:nvPr/>
        </p:nvSpPr>
        <p:spPr bwMode="auto">
          <a:xfrm>
            <a:off x="1066800" y="762000"/>
            <a:ext cx="5791200" cy="246063"/>
          </a:xfrm>
          <a:prstGeom prst="rect">
            <a:avLst/>
          </a:prstGeom>
          <a:noFill/>
          <a:ln w="9525">
            <a:noFill/>
            <a:miter lim="800000"/>
            <a:headEnd/>
            <a:tailEnd/>
          </a:ln>
        </p:spPr>
        <p:txBody>
          <a:bodyPr>
            <a:prstTxWarp prst="textNoShape">
              <a:avLst/>
            </a:prstTxWarp>
            <a:spAutoFit/>
          </a:bodyPr>
          <a:lstStyle/>
          <a:p>
            <a:pPr>
              <a:spcBef>
                <a:spcPct val="50000"/>
              </a:spcBef>
            </a:pPr>
            <a:r>
              <a:rPr lang="it-IT" sz="1000" b="1">
                <a:solidFill>
                  <a:srgbClr val="80060D"/>
                </a:solidFill>
                <a:latin typeface="Verdana" pitchFamily="-112" charset="0"/>
              </a:rPr>
              <a:t>2.Proceso extractivo.</a:t>
            </a:r>
            <a:endParaRPr lang="it-IT" sz="1200" b="1">
              <a:solidFill>
                <a:srgbClr val="80060D"/>
              </a:solidFill>
              <a:latin typeface="Verdana" pitchFamily="-112" charset="0"/>
            </a:endParaRPr>
          </a:p>
        </p:txBody>
      </p:sp>
      <p:sp>
        <p:nvSpPr>
          <p:cNvPr id="10244" name="Text Box 1028"/>
          <p:cNvSpPr txBox="1">
            <a:spLocks noChangeArrowheads="1"/>
          </p:cNvSpPr>
          <p:nvPr/>
        </p:nvSpPr>
        <p:spPr bwMode="auto">
          <a:xfrm>
            <a:off x="533400" y="1295400"/>
            <a:ext cx="5791200" cy="4845050"/>
          </a:xfrm>
          <a:prstGeom prst="rect">
            <a:avLst/>
          </a:prstGeom>
          <a:noFill/>
          <a:ln>
            <a:noFill/>
          </a:ln>
          <a:effectLst/>
          <a:extLst>
            <a:ext uri="{909E8E84-426E-40DD-AFC4-6F175D3DCCD1}"/>
            <a:ext uri="{91240B29-F687-4F45-9708-019B960494DF}"/>
            <a:ext uri="{AF507438-7753-43E0-B8FC-AC1667EBCBE1}"/>
          </a:extLst>
        </p:spPr>
        <p:txBody>
          <a:bodyPr>
            <a:prstTxWarp prst="textNoShape">
              <a:avLst/>
            </a:prstTxWarp>
            <a:spAutoFit/>
          </a:bodyPr>
          <a:lstStyle/>
          <a:p>
            <a:pPr>
              <a:lnSpc>
                <a:spcPct val="50000"/>
              </a:lnSpc>
              <a:spcBef>
                <a:spcPct val="50000"/>
              </a:spcBef>
              <a:defRPr/>
            </a:pPr>
            <a:endParaRPr lang="it-IT" sz="1500" b="1">
              <a:solidFill>
                <a:srgbClr val="80060D"/>
              </a:solidFill>
              <a:latin typeface="Verdana" pitchFamily="-112" charset="0"/>
            </a:endParaRPr>
          </a:p>
          <a:p>
            <a:pPr>
              <a:lnSpc>
                <a:spcPct val="50000"/>
              </a:lnSpc>
              <a:spcBef>
                <a:spcPct val="50000"/>
              </a:spcBef>
              <a:defRPr/>
            </a:pPr>
            <a:r>
              <a:rPr lang="it-IT" sz="1500" b="1">
                <a:solidFill>
                  <a:srgbClr val="80060D"/>
                </a:solidFill>
                <a:latin typeface="Verdana" pitchFamily="-112" charset="0"/>
              </a:rPr>
              <a:t>COMO APROVECHAR EFICAZMENTE EL SOMBRERO </a:t>
            </a:r>
          </a:p>
          <a:p>
            <a:pPr>
              <a:lnSpc>
                <a:spcPct val="50000"/>
              </a:lnSpc>
              <a:spcBef>
                <a:spcPct val="50000"/>
              </a:spcBef>
              <a:defRPr/>
            </a:pPr>
            <a:r>
              <a:rPr lang="it-IT" sz="1500" b="1">
                <a:solidFill>
                  <a:srgbClr val="80060D"/>
                </a:solidFill>
                <a:latin typeface="Verdana" pitchFamily="-112" charset="0"/>
              </a:rPr>
              <a:t>DE ORUJOS, PARA OBTENER UNA EXTRACCIÓN</a:t>
            </a:r>
          </a:p>
          <a:p>
            <a:pPr>
              <a:lnSpc>
                <a:spcPct val="50000"/>
              </a:lnSpc>
              <a:spcBef>
                <a:spcPct val="50000"/>
              </a:spcBef>
              <a:defRPr/>
            </a:pPr>
            <a:r>
              <a:rPr lang="it-IT" sz="1500" b="1">
                <a:solidFill>
                  <a:srgbClr val="80060D"/>
                </a:solidFill>
                <a:latin typeface="Verdana" pitchFamily="-112" charset="0"/>
              </a:rPr>
              <a:t>SELECTIVA.</a:t>
            </a:r>
          </a:p>
          <a:p>
            <a:pPr>
              <a:lnSpc>
                <a:spcPct val="50000"/>
              </a:lnSpc>
              <a:spcBef>
                <a:spcPct val="50000"/>
              </a:spcBef>
              <a:defRPr/>
            </a:pPr>
            <a:endParaRPr lang="it-IT" sz="1500" b="1">
              <a:solidFill>
                <a:srgbClr val="80060D"/>
              </a:solidFill>
              <a:latin typeface="Verdana" pitchFamily="-112" charset="0"/>
            </a:endParaRPr>
          </a:p>
          <a:p>
            <a:pPr>
              <a:lnSpc>
                <a:spcPct val="40000"/>
              </a:lnSpc>
              <a:spcBef>
                <a:spcPct val="50000"/>
              </a:spcBef>
              <a:defRPr/>
            </a:pPr>
            <a:endParaRPr lang="it-IT" sz="1500" b="1">
              <a:solidFill>
                <a:srgbClr val="80060D"/>
              </a:solidFill>
              <a:latin typeface="Verdana" pitchFamily="-112" charset="0"/>
            </a:endParaRPr>
          </a:p>
          <a:p>
            <a:pPr>
              <a:lnSpc>
                <a:spcPct val="40000"/>
              </a:lnSpc>
              <a:spcBef>
                <a:spcPct val="50000"/>
              </a:spcBef>
              <a:defRPr/>
            </a:pPr>
            <a:r>
              <a:rPr lang="it-IT" sz="1400" b="1">
                <a:solidFill>
                  <a:srgbClr val="80060D"/>
                </a:solidFill>
                <a:latin typeface="Verdana" pitchFamily="-112" charset="0"/>
              </a:rPr>
              <a:t>• Aprovechamiento del 100% de la materia prima. </a:t>
            </a:r>
          </a:p>
          <a:p>
            <a:pPr>
              <a:lnSpc>
                <a:spcPct val="40000"/>
              </a:lnSpc>
              <a:spcBef>
                <a:spcPct val="50000"/>
              </a:spcBef>
              <a:defRPr/>
            </a:pPr>
            <a:endParaRPr lang="it-IT" sz="1400" b="1">
              <a:solidFill>
                <a:srgbClr val="80060D"/>
              </a:solidFill>
              <a:latin typeface="Verdana" pitchFamily="-112" charset="0"/>
            </a:endParaRPr>
          </a:p>
          <a:p>
            <a:pPr>
              <a:lnSpc>
                <a:spcPct val="40000"/>
              </a:lnSpc>
              <a:spcBef>
                <a:spcPct val="50000"/>
              </a:spcBef>
              <a:defRPr/>
            </a:pPr>
            <a:r>
              <a:rPr lang="it-IT" sz="1400" b="1">
                <a:solidFill>
                  <a:srgbClr val="80060D"/>
                </a:solidFill>
                <a:latin typeface="Verdana" pitchFamily="-112" charset="0"/>
              </a:rPr>
              <a:t>• Inmersión constante de todo el sombrero de orujo</a:t>
            </a:r>
          </a:p>
          <a:p>
            <a:pPr>
              <a:lnSpc>
                <a:spcPct val="40000"/>
              </a:lnSpc>
              <a:spcBef>
                <a:spcPct val="50000"/>
              </a:spcBef>
              <a:defRPr/>
            </a:pPr>
            <a:r>
              <a:rPr lang="it-IT" sz="1400" b="1">
                <a:solidFill>
                  <a:srgbClr val="80060D"/>
                </a:solidFill>
                <a:latin typeface="Verdana" pitchFamily="-112" charset="0"/>
              </a:rPr>
              <a:t>   en el líquido.</a:t>
            </a:r>
          </a:p>
          <a:p>
            <a:pPr>
              <a:lnSpc>
                <a:spcPct val="40000"/>
              </a:lnSpc>
              <a:spcBef>
                <a:spcPct val="50000"/>
              </a:spcBef>
              <a:defRPr/>
            </a:pPr>
            <a:r>
              <a:rPr lang="it-IT" sz="1400" b="1">
                <a:solidFill>
                  <a:srgbClr val="80060D"/>
                </a:solidFill>
                <a:latin typeface="Verdana" pitchFamily="-112" charset="0"/>
              </a:rPr>
              <a:t>   </a:t>
            </a:r>
          </a:p>
          <a:p>
            <a:pPr>
              <a:lnSpc>
                <a:spcPct val="40000"/>
              </a:lnSpc>
              <a:spcBef>
                <a:spcPct val="50000"/>
              </a:spcBef>
              <a:defRPr/>
            </a:pPr>
            <a:r>
              <a:rPr lang="it-IT" sz="1400" b="1">
                <a:solidFill>
                  <a:srgbClr val="80060D"/>
                </a:solidFill>
                <a:latin typeface="Verdana" pitchFamily="-112" charset="0"/>
              </a:rPr>
              <a:t>• Renovación constante del líquido que baña los</a:t>
            </a:r>
          </a:p>
          <a:p>
            <a:pPr>
              <a:lnSpc>
                <a:spcPct val="40000"/>
              </a:lnSpc>
              <a:spcBef>
                <a:spcPct val="50000"/>
              </a:spcBef>
              <a:defRPr/>
            </a:pPr>
            <a:r>
              <a:rPr lang="it-IT" sz="1400" b="1">
                <a:solidFill>
                  <a:srgbClr val="80060D"/>
                </a:solidFill>
                <a:latin typeface="Verdana" pitchFamily="-112" charset="0"/>
              </a:rPr>
              <a:t>   hollejos (una vez saturado, el líquido presente en los </a:t>
            </a:r>
          </a:p>
          <a:p>
            <a:pPr>
              <a:lnSpc>
                <a:spcPct val="40000"/>
              </a:lnSpc>
              <a:spcBef>
                <a:spcPct val="50000"/>
              </a:spcBef>
              <a:defRPr/>
            </a:pPr>
            <a:r>
              <a:rPr lang="it-IT" sz="1400" b="1">
                <a:solidFill>
                  <a:srgbClr val="80060D"/>
                </a:solidFill>
                <a:latin typeface="Verdana" pitchFamily="-112" charset="0"/>
              </a:rPr>
              <a:t>   hollejos no extrae más y debe ser cambiado).</a:t>
            </a:r>
          </a:p>
          <a:p>
            <a:pPr>
              <a:lnSpc>
                <a:spcPct val="40000"/>
              </a:lnSpc>
              <a:spcBef>
                <a:spcPct val="50000"/>
              </a:spcBef>
              <a:defRPr/>
            </a:pPr>
            <a:endParaRPr lang="it-IT" sz="1400" b="1">
              <a:solidFill>
                <a:srgbClr val="80060D"/>
              </a:solidFill>
              <a:latin typeface="Verdana" pitchFamily="-112" charset="0"/>
            </a:endParaRPr>
          </a:p>
          <a:p>
            <a:pPr>
              <a:lnSpc>
                <a:spcPct val="40000"/>
              </a:lnSpc>
              <a:spcBef>
                <a:spcPct val="50000"/>
              </a:spcBef>
              <a:defRPr/>
            </a:pPr>
            <a:r>
              <a:rPr lang="it-IT" sz="1400" b="1">
                <a:solidFill>
                  <a:srgbClr val="80060D"/>
                </a:solidFill>
                <a:latin typeface="Verdana" pitchFamily="-112" charset="0"/>
              </a:rPr>
              <a:t>• Movimiento DELICADO y NO AGRESIVO de los</a:t>
            </a:r>
          </a:p>
          <a:p>
            <a:pPr>
              <a:lnSpc>
                <a:spcPct val="40000"/>
              </a:lnSpc>
              <a:spcBef>
                <a:spcPct val="50000"/>
              </a:spcBef>
              <a:defRPr/>
            </a:pPr>
            <a:r>
              <a:rPr lang="it-IT" sz="1400" b="1">
                <a:solidFill>
                  <a:srgbClr val="80060D"/>
                </a:solidFill>
                <a:latin typeface="Verdana" pitchFamily="-112" charset="0"/>
              </a:rPr>
              <a:t>   hollejos para evitar la compactación y preservar los</a:t>
            </a:r>
          </a:p>
          <a:p>
            <a:pPr>
              <a:lnSpc>
                <a:spcPct val="40000"/>
              </a:lnSpc>
              <a:spcBef>
                <a:spcPct val="50000"/>
              </a:spcBef>
              <a:defRPr/>
            </a:pPr>
            <a:r>
              <a:rPr lang="it-IT" sz="1400" b="1">
                <a:solidFill>
                  <a:srgbClr val="80060D"/>
                </a:solidFill>
                <a:latin typeface="Verdana" pitchFamily="-112" charset="0"/>
              </a:rPr>
              <a:t>   hollejos de traumas y roturas (</a:t>
            </a:r>
            <a:r>
              <a:rPr lang="it-IT" sz="1400" b="1" i="1">
                <a:solidFill>
                  <a:srgbClr val="80060D"/>
                </a:solidFill>
                <a:effectLst>
                  <a:outerShdw blurRad="38100" dist="38100" dir="2700000" algn="tl">
                    <a:srgbClr val="DDDDDD"/>
                  </a:outerShdw>
                </a:effectLst>
                <a:latin typeface="Verdana" pitchFamily="-112" charset="0"/>
              </a:rPr>
              <a:t>evitando extracciones</a:t>
            </a:r>
          </a:p>
          <a:p>
            <a:pPr>
              <a:lnSpc>
                <a:spcPct val="40000"/>
              </a:lnSpc>
              <a:spcBef>
                <a:spcPct val="50000"/>
              </a:spcBef>
              <a:defRPr/>
            </a:pPr>
            <a:r>
              <a:rPr lang="it-IT" sz="1400" b="1" i="1">
                <a:solidFill>
                  <a:srgbClr val="80060D"/>
                </a:solidFill>
                <a:effectLst>
                  <a:outerShdw blurRad="38100" dist="38100" dir="2700000" algn="tl">
                    <a:srgbClr val="DDDDDD"/>
                  </a:outerShdw>
                </a:effectLst>
                <a:latin typeface="Verdana" pitchFamily="-112" charset="0"/>
              </a:rPr>
              <a:t>   de sustancias amargas indeseadas y creación de</a:t>
            </a:r>
          </a:p>
          <a:p>
            <a:pPr>
              <a:lnSpc>
                <a:spcPct val="40000"/>
              </a:lnSpc>
              <a:spcBef>
                <a:spcPct val="50000"/>
              </a:spcBef>
              <a:defRPr/>
            </a:pPr>
            <a:r>
              <a:rPr lang="it-IT" sz="1400" b="1" i="1">
                <a:solidFill>
                  <a:srgbClr val="80060D"/>
                </a:solidFill>
                <a:effectLst>
                  <a:outerShdw blurRad="38100" dist="38100" dir="2700000" algn="tl">
                    <a:srgbClr val="DDDDDD"/>
                  </a:outerShdw>
                </a:effectLst>
                <a:latin typeface="Verdana" pitchFamily="-112" charset="0"/>
              </a:rPr>
              <a:t>   heces</a:t>
            </a:r>
            <a:r>
              <a:rPr lang="it-IT" sz="1400" b="1">
                <a:solidFill>
                  <a:srgbClr val="80060D"/>
                </a:solidFill>
                <a:latin typeface="Verdana" pitchFamily="-112" charset="0"/>
              </a:rPr>
              <a:t>).</a:t>
            </a:r>
          </a:p>
          <a:p>
            <a:pPr>
              <a:lnSpc>
                <a:spcPct val="40000"/>
              </a:lnSpc>
              <a:spcBef>
                <a:spcPct val="50000"/>
              </a:spcBef>
              <a:defRPr/>
            </a:pPr>
            <a:endParaRPr lang="it-IT" sz="1400" b="1" u="sng">
              <a:solidFill>
                <a:srgbClr val="80060D"/>
              </a:solidFill>
              <a:latin typeface="Verdana" pitchFamily="-112" charset="0"/>
            </a:endParaRPr>
          </a:p>
          <a:p>
            <a:pPr>
              <a:lnSpc>
                <a:spcPct val="40000"/>
              </a:lnSpc>
              <a:spcBef>
                <a:spcPct val="50000"/>
              </a:spcBef>
              <a:defRPr/>
            </a:pPr>
            <a:r>
              <a:rPr lang="it-IT" sz="1400" b="1">
                <a:solidFill>
                  <a:srgbClr val="80060D"/>
                </a:solidFill>
                <a:latin typeface="Verdana" pitchFamily="-112" charset="0"/>
              </a:rPr>
              <a:t>• Control de proceso de extracción de las sustancias </a:t>
            </a:r>
          </a:p>
          <a:p>
            <a:pPr>
              <a:lnSpc>
                <a:spcPct val="40000"/>
              </a:lnSpc>
              <a:spcBef>
                <a:spcPct val="50000"/>
              </a:spcBef>
              <a:defRPr/>
            </a:pPr>
            <a:r>
              <a:rPr lang="it-IT" sz="1400" b="1">
                <a:solidFill>
                  <a:srgbClr val="80060D"/>
                </a:solidFill>
                <a:latin typeface="Verdana" pitchFamily="-112" charset="0"/>
              </a:rPr>
              <a:t>   presentes en los hollejos que forman el sombrero</a:t>
            </a:r>
          </a:p>
          <a:p>
            <a:pPr>
              <a:lnSpc>
                <a:spcPct val="40000"/>
              </a:lnSpc>
              <a:spcBef>
                <a:spcPct val="50000"/>
              </a:spcBef>
              <a:defRPr/>
            </a:pPr>
            <a:r>
              <a:rPr lang="it-IT" sz="1400" b="1">
                <a:solidFill>
                  <a:srgbClr val="80060D"/>
                </a:solidFill>
                <a:latin typeface="Verdana" pitchFamily="-112" charset="0"/>
              </a:rPr>
              <a:t>   (Extracción Selectiva).</a:t>
            </a:r>
            <a:endParaRPr lang="it-IT" sz="1500" b="1">
              <a:solidFill>
                <a:srgbClr val="80060D"/>
              </a:solidFill>
              <a:latin typeface="Verdana" pitchFamily="-112" charset="0"/>
            </a:endParaRPr>
          </a:p>
        </p:txBody>
      </p:sp>
      <p:sp>
        <p:nvSpPr>
          <p:cNvPr id="32772" name="Text Box 1029"/>
          <p:cNvSpPr txBox="1">
            <a:spLocks noChangeArrowheads="1"/>
          </p:cNvSpPr>
          <p:nvPr/>
        </p:nvSpPr>
        <p:spPr bwMode="auto">
          <a:xfrm>
            <a:off x="381000" y="6172200"/>
            <a:ext cx="457200" cy="244475"/>
          </a:xfrm>
          <a:prstGeom prst="rect">
            <a:avLst/>
          </a:prstGeom>
          <a:noFill/>
          <a:ln w="9525">
            <a:noFill/>
            <a:miter lim="800000"/>
            <a:headEnd/>
            <a:tailEnd/>
          </a:ln>
        </p:spPr>
        <p:txBody>
          <a:bodyPr>
            <a:prstTxWarp prst="textNoShape">
              <a:avLst/>
            </a:prstTxWarp>
            <a:spAutoFit/>
          </a:bodyPr>
          <a:lstStyle/>
          <a:p>
            <a:pPr>
              <a:spcBef>
                <a:spcPct val="50000"/>
              </a:spcBef>
            </a:pPr>
            <a:fld id="{C3980083-C1F0-BD4F-B231-EB88C4235C8D}" type="slidenum">
              <a:rPr lang="it-IT" sz="1000" b="1">
                <a:solidFill>
                  <a:srgbClr val="80060D"/>
                </a:solidFill>
                <a:latin typeface="Verdana" pitchFamily="-112" charset="0"/>
              </a:rPr>
              <a:pPr>
                <a:spcBef>
                  <a:spcPct val="50000"/>
                </a:spcBef>
              </a:pPr>
              <a:t>9</a:t>
            </a:fld>
            <a:endParaRPr lang="it-IT" sz="1200" b="1">
              <a:solidFill>
                <a:srgbClr val="80060D"/>
              </a:solidFill>
              <a:latin typeface="Verdana" pitchFamily="-112"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Struttura predefinita">
  <a:themeElements>
    <a:clrScheme name="Struttura predefinita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Struttura predefinita">
      <a:majorFont>
        <a:latin typeface="Times"/>
        <a:ea typeface=""/>
        <a:cs typeface=""/>
      </a:majorFont>
      <a:minorFont>
        <a:latin typeface="Time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 xmlns:a="http://schemas.openxmlformats.org/drawingml/2006/main"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2400" b="0" i="0" u="none" strike="noStrike" cap="none" normalizeH="0" baseline="0" smtClean="0">
            <a:ln>
              <a:noFill/>
            </a:ln>
            <a:solidFill>
              <a:srgbClr val="000000"/>
            </a:solidFill>
            <a:effectLst/>
            <a:latin typeface="Times New Roman"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 xmlns:a="http://schemas.openxmlformats.org/drawingml/2006/main"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2400" b="0" i="0" u="none" strike="noStrike" cap="none" normalizeH="0" baseline="0" smtClean="0">
            <a:ln>
              <a:noFill/>
            </a:ln>
            <a:solidFill>
              <a:srgbClr val="000000"/>
            </a:solidFill>
            <a:effectLst/>
            <a:latin typeface="Times New Roman" charset="0"/>
          </a:defRPr>
        </a:defPPr>
      </a:lstStyle>
    </a:lnDef>
  </a:objectDefaults>
  <a:extraClrSchemeLst>
    <a:extraClrScheme>
      <a:clrScheme name="Struttura predefinita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Struttura predefinita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Struttura predefinita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Struttura predefinita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Struttura predefinita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Struttura predefinita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Struttura predefinita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ema di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i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3448</TotalTime>
  <Words>6046</Words>
  <Application>Microsoft Macintosh PowerPoint</Application>
  <PresentationFormat>Presentazione su schermo (4:3)</PresentationFormat>
  <Paragraphs>497</Paragraphs>
  <Slides>70</Slides>
  <Notes>59</Notes>
  <HiddenSlides>4</HiddenSlides>
  <MMClips>7</MMClips>
  <ScaleCrop>false</ScaleCrop>
  <HeadingPairs>
    <vt:vector size="4" baseType="variant">
      <vt:variant>
        <vt:lpstr>Modello struttura</vt:lpstr>
      </vt:variant>
      <vt:variant>
        <vt:i4>1</vt:i4>
      </vt:variant>
      <vt:variant>
        <vt:lpstr>Titoli diapositive</vt:lpstr>
      </vt:variant>
      <vt:variant>
        <vt:i4>70</vt:i4>
      </vt:variant>
    </vt:vector>
  </HeadingPairs>
  <TitlesOfParts>
    <vt:vector size="71" baseType="lpstr">
      <vt:lpstr>Struttura predefinita</vt:lpstr>
      <vt:lpstr>Diapositiva 1</vt:lpstr>
      <vt:lpstr>1.De la uva al vino con criterio. Eficacia y versatilidad de los procesos.</vt:lpstr>
      <vt:lpstr>El proceso de vinificación tiene como protagonista la materia prima y la figura del Enólogo. Este último debe poder tener a su disposición instrumentos versátiles que le permitan gestionar de manera ventajosa las variables según su propia sensibilidad y exigencias, de la viña a la botella. La gestión de las variables permite procesos eficaces que conducen, en modo racional, al máximo resultado obtenible de la materia prima de partida.</vt:lpstr>
      <vt:lpstr>2.Proceso extractivo. Valorización de la materia prima y EXTRACCIÓN SELECTIVA.</vt:lpstr>
      <vt:lpstr>Diapositiva 5</vt:lpstr>
      <vt:lpstr>Diapositiva 6</vt:lpstr>
      <vt:lpstr>Diapositiva 7</vt:lpstr>
      <vt:lpstr>Diapositiva 8</vt:lpstr>
      <vt:lpstr>Diapositiva 9</vt:lpstr>
      <vt:lpstr>3.Metodo Ganimede® La innovación de los fermentadores Ganimede® en la extracción selectiva.</vt:lpstr>
      <vt:lpstr>Diapositiva 11</vt:lpstr>
      <vt:lpstr>Diapositiva 12</vt:lpstr>
      <vt:lpstr>La revolucionaria presencia del diafragma en forma de embudo en el interior del fermentador Ganimede® crea un vano en el cual se acumulará el CO2 durante la fermentación.  En el momento del llenado, cuando el liquido supera el cuello del diafragma, el aire del vano no puede salir, comprimida por el líquido que llena el tanque. El liquido, por lo tanto, no pudiendo ocupar el vano, no puede hacer otra cosa que no sea ascender por el diafragma y continuar llenando el vano superior.  Para comprender el concepto, es suficiente pensar en una copa introducida al revés en el interior de un líquido: debido a la presión, el agua no puede entrar por cuanto el aire existente en el interior no puede salir!  </vt:lpstr>
      <vt:lpstr>Diapositiva 14</vt:lpstr>
      <vt:lpstr>Diapositiva 15</vt:lpstr>
      <vt:lpstr>Ganimede®  es el único fermentador en el mundo que resuelve el problema de las pepitas en vinificación.  </vt:lpstr>
      <vt:lpstr>Diapositiva 17</vt:lpstr>
      <vt:lpstr>4.Délestage con Ganimede® De la tradición a la innovación.</vt:lpstr>
      <vt:lpstr>Diapositiva 19</vt:lpstr>
      <vt:lpstr>En los fermentadores tradicionales la gestión de la temperatura se realiza en modo empírico y no homogéneo. Las camisas de frio bajan la temperatura del líquido más cercano a los bordes del depósito, descuidando la masa central mas lejana del perimetro en cuanto que el líquido frio, más pesado, desciende hacia la parte baja según conocidas leyes físicas. Resulta entonces, que la masa central (más distante del perimetro) y aquella superior donde se encuentra el sombrero, no llegan a ser enfriadas adecuadamente. En este punto, con los sistemas tradicionales, que se utiliza la técnica del remontado, bombeando cada ciertas horas líquido más frio acumulado en el fondo (hasta 10° grados menos que la temperatura del sombrero) directamente sobre el sombrero de orujo, provocando bruscas bajadas de temperatura que de hecho crean stress a las levaduras con el riesgo de ralentización de la fermentación y gran formación de acetaldehidos.  En cambio, la turbulencia típica del sistema y la particular construcción interna de los fermentadores Ganimede®, consiguen una gestión HOMOGÉNEA y CONTROLADA de la temperatura de toda la masa en fermentación.  El líquido en contacto con las paredes del Ganimede®, se enfria descendiendo a la parte inferior, encontrando el diafragma en forma de embudo, que lo lleva al centro de la masa. en este punto, parte del líquido frio desciende para enfriar la masa central inferior (completando la acción de enfriado está la camisa más baja) mientras las burbujas de gas que afloran por la saturación del vano, envian parte del líquido frio, que asciende a la parte superior para mezclarse con el sombrero, de modo constante y preciso.  Tener bajo control la temperatura de la masa en fermentación es ciertamente una ventaja que facilita además la solubilidad de los gases tecnicos en el mosto/vino. Las innovadoras caracteristicas del Metodo Ganimede® nos ayudan también en este menester.</vt:lpstr>
      <vt:lpstr>Los fermentadores Ganimede pueden llevar la sonda Top Level que ejerce la doble función de indicar el nivel máximo en fase de llenado y evitar reboses indeseados durante la fase de fermentación. En el primer caso la sonda hace de nivel de carga, en el segundo interviene abriendo instantáneamente los bypass y provocando un inmediato descenso de aproximadamente 1 metro del nivel cuando éste supere el establecido, permitiendo de esta manera aprovechar al máximo el nivel de llenado.</vt:lpstr>
      <vt:lpstr>La opción “siempre lleno” permite aprovechar el volumen disponible debajo del diafragma, con la técnica del desplazamiento del líquido con inyección de gas inerte. Una vez terminado de llenar el Ganimede® para el almacenamiento, se cierran los bypass y se inyecta bajo el diafragma el gas neutro, por medio de la válvula a tal efecto. El gas introducido hace que suba el nivel del vino hasta que, al empujar fuera todo el aire presente, alcance el nivel preestablecido en la boca superior. De esta manera se puede proteger y salvaguardar el vino en función de las necesidades.</vt:lpstr>
      <vt:lpstr>Habiendo terminado el vaciado, Ganimede® se presenta relativamente limpio y en ausencia de residuos. Para un lavado a fondo de Ganimede® se procede con operaciones prácticas y eficaces.   El lavado del fermentador se realiza del siguiente modo: - utilizar una bola de limpieza y proceder al lavadio del fermentador como indicamos en los diseños que aportamos a continuación.   En este punto Ganimede® esta listo para ser utilizado como depósito de guarda. </vt:lpstr>
      <vt:lpstr>5.Uso del Oxígeno y otros Gases Técnicos en la vinificación.  De la teoría empírica a la práctica científica.  </vt:lpstr>
      <vt:lpstr>Diapositiva 25</vt:lpstr>
      <vt:lpstr>Diapositiva 26</vt:lpstr>
      <vt:lpstr>Diapositiva 27</vt:lpstr>
      <vt:lpstr> Con los fermentadores Ganimede®, el uso de cualquier gas técnico se puede manejar de una manera CIENTÍFICA, siguiendo un principio físico conocido como la "LEY DE HENRY" .   De hecho, un gas técnico introducido debajo del diafragma será mantenido bajo presión por el líquido de arriba y a su vez aplicará una presión igual al líquido.   Por esta razón, el gas se disolverá en el líquido y se unirá íntimamente a éste, según PARÁMETROS CONTROLABLES Y REPETIBLES, los cuales el Enólogo REALMENTE puede ejecutar a su propia voluntad, sin improvisaciones o sorpresas. Además, cuando se abre el bypass, toda la masa del gas, que se ha mantenido bajo presión hasta entonces, se libera sobre el sombrero del orujo. Esto implica una minuciosa acción de agitación, fortalecida por la descompresión que sigue de la caída repentina en la presión (ej. Una botella de vino espumoso que se descorcha). </vt:lpstr>
      <vt:lpstr>Sólamente Ganimede® hace que los gases técnicos introducidos a través de la válvula especial INTERACTÚEN con el líquido, cumpliendo las condiciones FÍSICAS y QUÍMICAS ideales (presión, área de contacto, tiempo de contacto, temperatura), que son necesarias para asegurar que la acción de los gases en sí sea EFICIENTE, SEGURA y REPETIBLE.    Al contrario, en los fermentadores tradicionales, los gases pasan a través del líquido muy rápido y no pueden quedarse mucho tiempo en contacto con éste, de modo que se dispersan muy pronto en el ambiente y afectan solamente una porción pequeña de la masa, sin unirse íntimamente a ella.    Sin mencionar una práctica muy pobre de exponer el líquido indiscriminadamente y peligrosamente al aire externo, que demasiado a menudo se nombra empíricamente "oxigenación de la masa", mientras que no ofrece ningún control científico sobre el proceso, o cualquier control adecuado sobre sus resultados. </vt:lpstr>
      <vt:lpstr>La turbulencia característica del Método Ganimede®, por medio de la cual las sustancias nobles sólo contenidas en las uvas son extraídas selectivamente, se llama CONTACTO DINÁMICO DEL HOLLEJO.    El proceso ocurre gracias a una agitación íntima y delicada de la masa por la cantidad enorme de dióxido de carbono desarrollada durante la fermentación.    ¿Pero entonces, qué sucede ANTES o DESPUÉS de la fermentación, cuando no tenemos CO2 espontáneo?  Este es exactamente el momento en que el uso controlado y eficiente de los gases técnicos en los fermentadores Ganimede® demuestra ser muy importante. De hecho, usted sólo necesitará introducir un poco de dióxido de carbono desde una botella externa a través de la válvula especial proporcionada para introducir los gases técnicos. De esta manera, usted saturará el espacio debajo del diafragma y reproducirá artificialmente la turbulencia típica del Método Ganimede® incluso cuando no hay CO2 producido por las uvas fermentando.  El gas del CO2, además de agitar y de mezclar la masa completamente, hará una importante acción extractiva - solvente, y antibacteriana - antioxidante en el 100 por ciento del producto. Esto le ofrece la oportunidad al Enólogo de anticipar o retrasar la extracción, de manera SEGURA y CIERTA. </vt:lpstr>
      <vt:lpstr>Proceso de las uvas blancas con el Método Ganimede® Contacto Dinámico Frío del Hollejo   para los vinos blancos, rosados y los vinos tintos especiales.</vt:lpstr>
      <vt:lpstr>Diapositiva 32</vt:lpstr>
      <vt:lpstr>Diapositiva 33</vt:lpstr>
      <vt:lpstr>Diapositiva 34</vt:lpstr>
      <vt:lpstr>Diapositiva 35</vt:lpstr>
      <vt:lpstr>Diapositiva 36</vt:lpstr>
      <vt:lpstr>Diapositiva 37</vt:lpstr>
      <vt:lpstr>Diapositiva 38</vt:lpstr>
      <vt:lpstr>Diapositiva 39</vt:lpstr>
      <vt:lpstr>Diapositiva 40</vt:lpstr>
      <vt:lpstr>Diapositiva 41</vt:lpstr>
      <vt:lpstr>Diapositiva 42</vt:lpstr>
      <vt:lpstr>Diapositiva 43</vt:lpstr>
      <vt:lpstr>Diapositiva 44</vt:lpstr>
      <vt:lpstr>Diapositiva 45</vt:lpstr>
      <vt:lpstr>Diapositiva 46</vt:lpstr>
      <vt:lpstr>Diapositiva 47</vt:lpstr>
      <vt:lpstr>Diapositiva 48</vt:lpstr>
      <vt:lpstr>Diapositiva 49</vt:lpstr>
      <vt:lpstr>Diapositiva 50</vt:lpstr>
      <vt:lpstr>Diapositiva 51</vt:lpstr>
      <vt:lpstr>Diapositiva 52</vt:lpstr>
      <vt:lpstr>Diapositiva 53</vt:lpstr>
      <vt:lpstr>Diapositiva 54</vt:lpstr>
      <vt:lpstr>Diapositiva 55</vt:lpstr>
      <vt:lpstr>Diapositiva 56</vt:lpstr>
      <vt:lpstr>Diapositiva 57</vt:lpstr>
      <vt:lpstr>Diapositiva 58</vt:lpstr>
      <vt:lpstr>Diapositiva 59</vt:lpstr>
      <vt:lpstr>Diapositiva 60</vt:lpstr>
      <vt:lpstr>Diapositiva 61</vt:lpstr>
      <vt:lpstr>Diapositiva 62</vt:lpstr>
      <vt:lpstr>Diapositiva 63</vt:lpstr>
      <vt:lpstr>Diapositiva 64</vt:lpstr>
      <vt:lpstr>Diapositiva 65</vt:lpstr>
      <vt:lpstr>La enorme cantidad de CO2 que se desarrolla durante la fermentación pronto satura el vano debajo del diafragma de embudo. En este punto, el exceso de gas que continúa acumulándose encuentra solamente una manera de escape, que es el cuello del diafragma, y  se eleva a la superficie con grandes burbujas, que revuelven constantemente el sombrero del orujo, evitando que se compacte y tomando líquido más diluido nuevo para contribuir a la extracción.    Esto sucede de una manera delicada pero eficiente, sin el uso de dispositivos mecánicos agresivos.    La turbulencia generada por las burbujas también hace que las pepitas caigan al fondo del tanque, donde pueden ser fácilmente extraídas. </vt:lpstr>
      <vt:lpstr>Cuando usted desea una acción más vigorosa en todo el sombrero del orujo, entonces el bypass de Ganimede® demuestra ser una herramienta preciosa.  Abrir el bypass implica una liberación vigorosa de toda la masa de dióxido de carbono que se encuentra en el sombrero. El CO2 empuja una gran cantidad de líquido para inundar el sombrero, mientras que lo revuelve y substituye el líquido en los hollejos, que se satura con los extractos, por el líquido nuevo más diluido.    Ahora el mosto puede expandir el sombrero y esto significa una caída repentina en el nivel del sombrero del orujo.    Gracias a esta energía eficiente, delicada y sin gastos, Ganimede® puede revolver un sombrero de orujo de hasta DOS METROS de espesor. </vt:lpstr>
      <vt:lpstr>Vinificación Blanca con el Método Ganimede®  El CO2 introducido desde una botella llena el vano debajo del diafragma. El exceso de gas escapa en grandes burbujas a través del cuello del diafragma y revuelve suave y completamente los hollejos en el sombrero. Éstos contribuirán a la extracción, gracias a un contacto íntimo con el líquido. </vt:lpstr>
      <vt:lpstr>El principio de los recipientes que se comunican   El área debajo del diafragma se satura con el dióxido de carbono generado durante la fermentación y el exceso de gas bajo presión fluirá hacia fuera a través del cuello del diafragma y se elevará rápidamente a la superficie, arrastrando una gran cantidad de líquido a lo largo del camino.   Estos flujos de gas y de jugo mantienen todo el sombrero completamente "empapado" en el líquido.  De esta manera, el jugo no sólo se encuentra en la parte central del sombrero (la parte más afectada por la acción de las burbujas grandes) pero también, como se aprecia en el cuadro, en las partes periféricas, que están más cercanas a los costados del tanque.  Esto sucede simplemente debido al principio físico de los recipientes que se comunican. Debido a este principio físico, entonces, la presencia del líquido flotante en cada parte del sombrero garantiza que el líquido afectará a toda la masa.     </vt:lpstr>
      <vt:lpstr>Diapositiva 70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di PowerPoint</dc:title>
  <dc:creator>Utente</dc:creator>
  <cp:lastModifiedBy>Alberto Mattiussi</cp:lastModifiedBy>
  <cp:revision>326</cp:revision>
  <dcterms:created xsi:type="dcterms:W3CDTF">2012-02-08T15:47:51Z</dcterms:created>
  <dcterms:modified xsi:type="dcterms:W3CDTF">2012-02-08T15:47:59Z</dcterms:modified>
</cp:coreProperties>
</file>