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Default Extension="wmf" ContentType="image/x-wmf"/>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55.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3.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notesSlides/notesSlide60.xml" ContentType="application/vnd.openxmlformats-officedocument.presentationml.notes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slides/slide72.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Layouts/slideLayout12.xml" ContentType="application/vnd.openxmlformats-officedocument.presentationml.slideLayout+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76"/>
  </p:notesMasterIdLst>
  <p:handoutMasterIdLst>
    <p:handoutMasterId r:id="rId77"/>
  </p:handoutMasterIdLst>
  <p:sldIdLst>
    <p:sldId id="304" r:id="rId2"/>
    <p:sldId id="305" r:id="rId3"/>
    <p:sldId id="306" r:id="rId4"/>
    <p:sldId id="307" r:id="rId5"/>
    <p:sldId id="308" r:id="rId6"/>
    <p:sldId id="309" r:id="rId7"/>
    <p:sldId id="310" r:id="rId8"/>
    <p:sldId id="311" r:id="rId9"/>
    <p:sldId id="312" r:id="rId10"/>
    <p:sldId id="313" r:id="rId11"/>
    <p:sldId id="314" r:id="rId12"/>
    <p:sldId id="315" r:id="rId13"/>
    <p:sldId id="335" r:id="rId14"/>
    <p:sldId id="316" r:id="rId15"/>
    <p:sldId id="317" r:id="rId16"/>
    <p:sldId id="320" r:id="rId17"/>
    <p:sldId id="321" r:id="rId18"/>
    <p:sldId id="290" r:id="rId19"/>
    <p:sldId id="277" r:id="rId20"/>
    <p:sldId id="280" r:id="rId21"/>
    <p:sldId id="323" r:id="rId22"/>
    <p:sldId id="339" r:id="rId23"/>
    <p:sldId id="340" r:id="rId24"/>
    <p:sldId id="336" r:id="rId25"/>
    <p:sldId id="281" r:id="rId26"/>
    <p:sldId id="283" r:id="rId27"/>
    <p:sldId id="288" r:id="rId28"/>
    <p:sldId id="282" r:id="rId29"/>
    <p:sldId id="285" r:id="rId30"/>
    <p:sldId id="284" r:id="rId31"/>
    <p:sldId id="289" r:id="rId32"/>
    <p:sldId id="287" r:id="rId33"/>
    <p:sldId id="341" r:id="rId34"/>
    <p:sldId id="342" r:id="rId35"/>
    <p:sldId id="343" r:id="rId36"/>
    <p:sldId id="344" r:id="rId37"/>
    <p:sldId id="345" r:id="rId38"/>
    <p:sldId id="346" r:id="rId39"/>
    <p:sldId id="347" r:id="rId40"/>
    <p:sldId id="348" r:id="rId41"/>
    <p:sldId id="349" r:id="rId42"/>
    <p:sldId id="292" r:id="rId43"/>
    <p:sldId id="293" r:id="rId44"/>
    <p:sldId id="294" r:id="rId45"/>
    <p:sldId id="350" r:id="rId46"/>
    <p:sldId id="351" r:id="rId47"/>
    <p:sldId id="352" r:id="rId48"/>
    <p:sldId id="353" r:id="rId49"/>
    <p:sldId id="354" r:id="rId50"/>
    <p:sldId id="355" r:id="rId51"/>
    <p:sldId id="356" r:id="rId52"/>
    <p:sldId id="357" r:id="rId53"/>
    <p:sldId id="358" r:id="rId54"/>
    <p:sldId id="359" r:id="rId55"/>
    <p:sldId id="360" r:id="rId56"/>
    <p:sldId id="361" r:id="rId57"/>
    <p:sldId id="362" r:id="rId58"/>
    <p:sldId id="363" r:id="rId59"/>
    <p:sldId id="364" r:id="rId60"/>
    <p:sldId id="365" r:id="rId61"/>
    <p:sldId id="366" r:id="rId62"/>
    <p:sldId id="367" r:id="rId63"/>
    <p:sldId id="368" r:id="rId64"/>
    <p:sldId id="369" r:id="rId65"/>
    <p:sldId id="370" r:id="rId66"/>
    <p:sldId id="371" r:id="rId67"/>
    <p:sldId id="372" r:id="rId68"/>
    <p:sldId id="373" r:id="rId69"/>
    <p:sldId id="374" r:id="rId70"/>
    <p:sldId id="318" r:id="rId71"/>
    <p:sldId id="319" r:id="rId72"/>
    <p:sldId id="324" r:id="rId73"/>
    <p:sldId id="327" r:id="rId74"/>
    <p:sldId id="326" r:id="rId75"/>
  </p:sldIdLst>
  <p:sldSz cx="9144000" cy="6858000" type="screen4x3"/>
  <p:notesSz cx="6858000" cy="9144000"/>
  <p:defaultTextStyle>
    <a:defPPr>
      <a:defRPr lang="it-IT"/>
    </a:defPPr>
    <a:lvl1pPr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1pPr>
    <a:lvl2pPr marL="4572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2pPr>
    <a:lvl3pPr marL="9144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3pPr>
    <a:lvl4pPr marL="13716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4pPr>
    <a:lvl5pPr marL="1828800" algn="l" rtl="0" fontAlgn="base">
      <a:spcBef>
        <a:spcPct val="0"/>
      </a:spcBef>
      <a:spcAft>
        <a:spcPct val="0"/>
      </a:spcAft>
      <a:defRPr sz="2400" kern="1200">
        <a:solidFill>
          <a:schemeClr val="tx1"/>
        </a:solidFill>
        <a:latin typeface="Times" pitchFamily="-112" charset="0"/>
        <a:ea typeface="ＭＳ Ｐゴシック" pitchFamily="-112" charset="-128"/>
        <a:cs typeface="ＭＳ Ｐゴシック" pitchFamily="-112" charset="-128"/>
      </a:defRPr>
    </a:lvl5pPr>
    <a:lvl6pPr marL="22860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6pPr>
    <a:lvl7pPr marL="27432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7pPr>
    <a:lvl8pPr marL="32004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8pPr>
    <a:lvl9pPr marL="3657600" algn="l" defTabSz="457200" rtl="0" eaLnBrk="1" latinLnBrk="0" hangingPunct="1">
      <a:defRPr sz="2400" kern="1200">
        <a:solidFill>
          <a:schemeClr val="tx1"/>
        </a:solidFill>
        <a:latin typeface="Times" pitchFamily="-112" charset="0"/>
        <a:ea typeface="ＭＳ Ｐゴシック" pitchFamily="-112" charset="-128"/>
        <a:cs typeface="ＭＳ Ｐゴシック" pitchFamily="-112"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6699"/>
    <a:srgbClr val="F6BA06"/>
    <a:srgbClr val="CA188D"/>
    <a:srgbClr val="2394FF"/>
    <a:srgbClr val="F6F608"/>
    <a:srgbClr val="700D13"/>
    <a:srgbClr val="797979"/>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100" d="100"/>
          <a:sy n="100" d="100"/>
        </p:scale>
        <p:origin x="-1128" y="-25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23" d="100"/>
          <a:sy n="123" d="100"/>
        </p:scale>
        <p:origin x="-3008" y="-11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handoutMaster" Target="handoutMasters/handoutMaster1.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82" Type="http://schemas.openxmlformats.org/officeDocument/2006/relationships/tableStyles" Target="tableStyles.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notesMaster" Target="notesMasters/notesMaster1.xml"/><Relationship Id="rId79" Type="http://schemas.openxmlformats.org/officeDocument/2006/relationships/presProps" Target="presProps.xml"/><Relationship Id="rId80" Type="http://schemas.openxmlformats.org/officeDocument/2006/relationships/viewProps" Target="viewProps.xml"/><Relationship Id="rId81" Type="http://schemas.openxmlformats.org/officeDocument/2006/relationships/theme" Target="theme/theme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printerSettings" Target="printerSettings/printerSettings1.bin"/><Relationship Id="rId22" Type="http://schemas.openxmlformats.org/officeDocument/2006/relationships/slide" Target="slides/slide21.xml"/><Relationship Id="rId21" Type="http://schemas.openxmlformats.org/officeDocument/2006/relationships/slide" Target="slides/slide20.xml"/></Relationships>
</file>

<file path=ppt/_rels/viewProps.xml.rels><?xml version="1.0" encoding="UTF-8" standalone="yes"?>
<Relationships xmlns="http://schemas.openxmlformats.org/package/2006/relationships"><Relationship Id="rId7" Type="http://schemas.openxmlformats.org/officeDocument/2006/relationships/slide" Target="slides/slide38.xml"/><Relationship Id="rId1" Type="http://schemas.openxmlformats.org/officeDocument/2006/relationships/slide" Target="slides/slide13.xml"/><Relationship Id="rId24" Type="http://schemas.openxmlformats.org/officeDocument/2006/relationships/slide" Target="slides/slide59.xml"/><Relationship Id="rId25" Type="http://schemas.openxmlformats.org/officeDocument/2006/relationships/slide" Target="slides/slide60.xml"/><Relationship Id="rId8" Type="http://schemas.openxmlformats.org/officeDocument/2006/relationships/slide" Target="slides/slide39.xml"/><Relationship Id="rId13" Type="http://schemas.openxmlformats.org/officeDocument/2006/relationships/slide" Target="slides/slide48.xml"/><Relationship Id="rId10" Type="http://schemas.openxmlformats.org/officeDocument/2006/relationships/slide" Target="slides/slide41.xml"/><Relationship Id="rId12" Type="http://schemas.openxmlformats.org/officeDocument/2006/relationships/slide" Target="slides/slide46.xml"/><Relationship Id="rId17" Type="http://schemas.openxmlformats.org/officeDocument/2006/relationships/slide" Target="slides/slide52.xml"/><Relationship Id="rId9" Type="http://schemas.openxmlformats.org/officeDocument/2006/relationships/slide" Target="slides/slide40.xml"/><Relationship Id="rId18" Type="http://schemas.openxmlformats.org/officeDocument/2006/relationships/slide" Target="slides/slide53.xml"/><Relationship Id="rId3" Type="http://schemas.openxmlformats.org/officeDocument/2006/relationships/slide" Target="slides/slide34.xml"/><Relationship Id="rId27" Type="http://schemas.openxmlformats.org/officeDocument/2006/relationships/slide" Target="slides/slide73.xml"/><Relationship Id="rId14" Type="http://schemas.openxmlformats.org/officeDocument/2006/relationships/slide" Target="slides/slide49.xml"/><Relationship Id="rId23" Type="http://schemas.openxmlformats.org/officeDocument/2006/relationships/slide" Target="slides/slide58.xml"/><Relationship Id="rId4" Type="http://schemas.openxmlformats.org/officeDocument/2006/relationships/slide" Target="slides/slide35.xml"/><Relationship Id="rId26" Type="http://schemas.openxmlformats.org/officeDocument/2006/relationships/slide" Target="slides/slide69.xml"/><Relationship Id="rId11" Type="http://schemas.openxmlformats.org/officeDocument/2006/relationships/slide" Target="slides/slide45.xml"/><Relationship Id="rId6" Type="http://schemas.openxmlformats.org/officeDocument/2006/relationships/slide" Target="slides/slide37.xml"/><Relationship Id="rId16" Type="http://schemas.openxmlformats.org/officeDocument/2006/relationships/slide" Target="slides/slide51.xml"/><Relationship Id="rId5" Type="http://schemas.openxmlformats.org/officeDocument/2006/relationships/slide" Target="slides/slide36.xml"/><Relationship Id="rId15" Type="http://schemas.openxmlformats.org/officeDocument/2006/relationships/slide" Target="slides/slide50.xml"/><Relationship Id="rId19" Type="http://schemas.openxmlformats.org/officeDocument/2006/relationships/slide" Target="slides/slide54.xml"/><Relationship Id="rId20" Type="http://schemas.openxmlformats.org/officeDocument/2006/relationships/slide" Target="slides/slide55.xml"/><Relationship Id="rId22" Type="http://schemas.openxmlformats.org/officeDocument/2006/relationships/slide" Target="slides/slide57.xml"/><Relationship Id="rId21" Type="http://schemas.openxmlformats.org/officeDocument/2006/relationships/slide" Target="slides/slide56.xml"/><Relationship Id="rId2"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59746"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159747"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06" charset="0"/>
                <a:ea typeface="+mn-ea"/>
                <a:cs typeface="+mn-cs"/>
              </a:defRPr>
            </a:lvl1pPr>
          </a:lstStyle>
          <a:p>
            <a:pPr>
              <a:defRPr/>
            </a:pPr>
            <a:endParaRPr lang="it-IT"/>
          </a:p>
        </p:txBody>
      </p:sp>
      <p:sp>
        <p:nvSpPr>
          <p:cNvPr id="159748"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159749"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pitchFamily="-106" charset="0"/>
                <a:ea typeface="+mn-ea"/>
                <a:cs typeface="+mn-cs"/>
              </a:defRPr>
            </a:lvl1pPr>
          </a:lstStyle>
          <a:p>
            <a:pPr>
              <a:defRPr/>
            </a:pPr>
            <a:fld id="{71A4FCB5-8C9D-E742-9588-FA6CFA621562}"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06" charset="0"/>
                <a:ea typeface="+mn-ea"/>
                <a:cs typeface="+mn-cs"/>
              </a:defRPr>
            </a:lvl1pPr>
          </a:lstStyle>
          <a:p>
            <a:pPr>
              <a:defRPr/>
            </a:pPr>
            <a:endParaRPr lang="it-IT"/>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pitchFamily="-106" charset="0"/>
                <a:ea typeface="+mn-ea"/>
                <a:cs typeface="+mn-cs"/>
              </a:defRPr>
            </a:lvl1pPr>
          </a:lstStyle>
          <a:p>
            <a:pPr>
              <a:defRPr/>
            </a:pPr>
            <a:endParaRPr lang="it-IT"/>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pitchFamily="-106" charset="0"/>
                <a:ea typeface="+mn-ea"/>
                <a:cs typeface="+mn-cs"/>
              </a:defRPr>
            </a:lvl1pPr>
          </a:lstStyle>
          <a:p>
            <a:pPr>
              <a:defRPr/>
            </a:pPr>
            <a:fld id="{00C553EA-876F-8845-ABD3-9744BDF5EC31}"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06"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Times" pitchFamily="-106" charset="0"/>
        <a:ea typeface="ＭＳ Ｐゴシック" pitchFamily="-106"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B28A1249-7940-8F4C-BB04-9114EBDC5735}" type="slidenum">
              <a:rPr lang="it-IT">
                <a:latin typeface="Times" pitchFamily="-112" charset="0"/>
                <a:ea typeface="ＭＳ Ｐゴシック" pitchFamily="-112" charset="-128"/>
                <a:cs typeface="ＭＳ Ｐゴシック" pitchFamily="-112" charset="-128"/>
              </a:rPr>
              <a:pPr/>
              <a:t>1</a:t>
            </a:fld>
            <a:endParaRPr lang="it-IT">
              <a:latin typeface="Times" pitchFamily="-112" charset="0"/>
              <a:ea typeface="ＭＳ Ｐゴシック" pitchFamily="-112" charset="-128"/>
              <a:cs typeface="ＭＳ Ｐゴシック" pitchFamily="-112"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C700A3D0-35B6-D74F-BCE2-6E1DD17F1E6B}" type="slidenum">
              <a:rPr lang="it-IT">
                <a:latin typeface="Times" pitchFamily="-112" charset="0"/>
                <a:ea typeface="ＭＳ Ｐゴシック" pitchFamily="-112" charset="-128"/>
                <a:cs typeface="ＭＳ Ｐゴシック" pitchFamily="-112" charset="-128"/>
              </a:rPr>
              <a:pPr/>
              <a:t>11</a:t>
            </a:fld>
            <a:endParaRPr lang="it-IT">
              <a:latin typeface="Times" pitchFamily="-112" charset="0"/>
              <a:ea typeface="ＭＳ Ｐゴシック" pitchFamily="-112" charset="-128"/>
              <a:cs typeface="ＭＳ Ｐゴシック" pitchFamily="-112" charset="-128"/>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48E9B3F-3B88-1F4B-9F6C-38C1F4F7D3E7}" type="slidenum">
              <a:rPr lang="it-IT">
                <a:latin typeface="Times" pitchFamily="-112" charset="0"/>
                <a:ea typeface="ＭＳ Ｐゴシック" pitchFamily="-112" charset="-128"/>
                <a:cs typeface="ＭＳ Ｐゴシック" pitchFamily="-112" charset="-128"/>
              </a:rPr>
              <a:pPr/>
              <a:t>12</a:t>
            </a:fld>
            <a:endParaRPr lang="it-IT">
              <a:latin typeface="Times" pitchFamily="-112" charset="0"/>
              <a:ea typeface="ＭＳ Ｐゴシック" pitchFamily="-112" charset="-128"/>
              <a:cs typeface="ＭＳ Ｐゴシック" pitchFamily="-112"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1177848-6268-0F4D-BBF5-C8F515FBBDC5}" type="slidenum">
              <a:rPr lang="it-IT">
                <a:latin typeface="Times" pitchFamily="-112" charset="0"/>
                <a:ea typeface="ＭＳ Ｐゴシック" pitchFamily="-112" charset="-128"/>
                <a:cs typeface="ＭＳ Ｐゴシック" pitchFamily="-112" charset="-128"/>
              </a:rPr>
              <a:pPr/>
              <a:t>14</a:t>
            </a:fld>
            <a:endParaRPr lang="it-IT">
              <a:latin typeface="Times" pitchFamily="-112" charset="0"/>
              <a:ea typeface="ＭＳ Ｐゴシック" pitchFamily="-112" charset="-128"/>
              <a:cs typeface="ＭＳ Ｐゴシック" pitchFamily="-112" charset="-128"/>
            </a:endParaRPr>
          </a:p>
        </p:txBody>
      </p:sp>
      <p:sp>
        <p:nvSpPr>
          <p:cNvPr id="40963" name="Rectangle 1026"/>
          <p:cNvSpPr>
            <a:spLocks noGrp="1" noRot="1" noChangeAspect="1" noChangeArrowheads="1" noTextEdit="1"/>
          </p:cNvSpPr>
          <p:nvPr>
            <p:ph type="sldImg"/>
          </p:nvPr>
        </p:nvSpPr>
        <p:spPr>
          <a:ln/>
        </p:spPr>
      </p:sp>
      <p:sp>
        <p:nvSpPr>
          <p:cNvPr id="40964" name="Rectangle 1027"/>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32C62465-C17D-E745-A137-5157AC49DFB6}" type="slidenum">
              <a:rPr lang="it-IT">
                <a:latin typeface="Times" pitchFamily="-112" charset="0"/>
                <a:ea typeface="ＭＳ Ｐゴシック" pitchFamily="-112" charset="-128"/>
                <a:cs typeface="ＭＳ Ｐゴシック" pitchFamily="-112" charset="-128"/>
              </a:rPr>
              <a:pPr/>
              <a:t>15</a:t>
            </a:fld>
            <a:endParaRPr lang="it-IT">
              <a:latin typeface="Times" pitchFamily="-112" charset="0"/>
              <a:ea typeface="ＭＳ Ｐゴシック" pitchFamily="-112" charset="-128"/>
              <a:cs typeface="ＭＳ Ｐゴシック" pitchFamily="-112" charset="-128"/>
            </a:endParaRPr>
          </a:p>
        </p:txBody>
      </p:sp>
      <p:sp>
        <p:nvSpPr>
          <p:cNvPr id="44035" name="Rectangle 1026"/>
          <p:cNvSpPr>
            <a:spLocks noGrp="1" noRot="1" noChangeAspect="1" noChangeArrowheads="1" noTextEdit="1"/>
          </p:cNvSpPr>
          <p:nvPr>
            <p:ph type="sldImg"/>
          </p:nvPr>
        </p:nvSpPr>
        <p:spPr>
          <a:ln/>
        </p:spPr>
      </p:sp>
      <p:sp>
        <p:nvSpPr>
          <p:cNvPr id="44036" name="Rectangle 1027"/>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693954BC-3A16-9246-AD76-DDE303F91409}" type="slidenum">
              <a:rPr lang="it-IT">
                <a:latin typeface="Times" pitchFamily="-112" charset="0"/>
                <a:ea typeface="ＭＳ Ｐゴシック" pitchFamily="-112" charset="-128"/>
                <a:cs typeface="ＭＳ Ｐゴシック" pitchFamily="-112" charset="-128"/>
              </a:rPr>
              <a:pPr/>
              <a:t>16</a:t>
            </a:fld>
            <a:endParaRPr lang="it-IT">
              <a:latin typeface="Times" pitchFamily="-112" charset="0"/>
              <a:ea typeface="ＭＳ Ｐゴシック" pitchFamily="-112" charset="-128"/>
              <a:cs typeface="ＭＳ Ｐゴシック" pitchFamily="-112" charset="-128"/>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903E611E-D05F-C145-A3C2-6E1BAFECD891}" type="slidenum">
              <a:rPr lang="it-IT">
                <a:latin typeface="Times" pitchFamily="-112" charset="0"/>
                <a:ea typeface="ＭＳ Ｐゴシック" pitchFamily="-112" charset="-128"/>
                <a:cs typeface="ＭＳ Ｐゴシック" pitchFamily="-112" charset="-128"/>
              </a:rPr>
              <a:pPr/>
              <a:t>17</a:t>
            </a:fld>
            <a:endParaRPr lang="it-IT">
              <a:latin typeface="Times" pitchFamily="-112" charset="0"/>
              <a:ea typeface="ＭＳ Ｐゴシック" pitchFamily="-112" charset="-128"/>
              <a:cs typeface="ＭＳ Ｐゴシック" pitchFamily="-112" charset="-128"/>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5749C097-432C-8647-8C8A-BC51396792D4}" type="slidenum">
              <a:rPr lang="it-IT">
                <a:latin typeface="Times" pitchFamily="-112" charset="0"/>
                <a:ea typeface="ＭＳ Ｐゴシック" pitchFamily="-112" charset="-128"/>
                <a:cs typeface="ＭＳ Ｐゴシック" pitchFamily="-112" charset="-128"/>
              </a:rPr>
              <a:pPr/>
              <a:t>18</a:t>
            </a:fld>
            <a:endParaRPr lang="it-IT">
              <a:latin typeface="Times" pitchFamily="-112" charset="0"/>
              <a:ea typeface="ＭＳ Ｐゴシック" pitchFamily="-112" charset="-128"/>
              <a:cs typeface="ＭＳ Ｐゴシック" pitchFamily="-112" charset="-128"/>
            </a:endParaRPr>
          </a:p>
        </p:txBody>
      </p:sp>
      <p:sp>
        <p:nvSpPr>
          <p:cNvPr id="50179" name="Rectangle 2"/>
          <p:cNvSpPr>
            <a:spLocks noGrp="1" noRot="1" noChangeAspect="1" noChangeArrowheads="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A498450-A64E-8246-9F0B-6AA470E3D2CA}" type="slidenum">
              <a:rPr lang="it-IT">
                <a:latin typeface="Times" pitchFamily="-112" charset="0"/>
                <a:ea typeface="ＭＳ Ｐゴシック" pitchFamily="-112" charset="-128"/>
                <a:cs typeface="ＭＳ Ｐゴシック" pitchFamily="-112" charset="-128"/>
              </a:rPr>
              <a:pPr/>
              <a:t>19</a:t>
            </a:fld>
            <a:endParaRPr lang="it-IT">
              <a:latin typeface="Times" pitchFamily="-112" charset="0"/>
              <a:ea typeface="ＭＳ Ｐゴシック" pitchFamily="-112" charset="-128"/>
              <a:cs typeface="ＭＳ Ｐゴシック" pitchFamily="-112" charset="-128"/>
            </a:endParaRPr>
          </a:p>
        </p:txBody>
      </p:sp>
      <p:sp>
        <p:nvSpPr>
          <p:cNvPr id="52227" name="Rectangle 2"/>
          <p:cNvSpPr>
            <a:spLocks noGrp="1" noRot="1" noChangeAspect="1" noChangeArrowheads="1"/>
          </p:cNvSpPr>
          <p:nvPr>
            <p:ph type="sldImg"/>
          </p:nvPr>
        </p:nvSpPr>
        <p:spPr>
          <a:solidFill>
            <a:srgbClr val="FFFFFF"/>
          </a:solidFill>
          <a:ln/>
        </p:spPr>
      </p:sp>
      <p:sp>
        <p:nvSpPr>
          <p:cNvPr id="522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79877FB-0647-EF45-9DF4-83D48637A814}" type="slidenum">
              <a:rPr lang="it-IT">
                <a:latin typeface="Times" pitchFamily="-112" charset="0"/>
                <a:ea typeface="ＭＳ Ｐゴシック" pitchFamily="-112" charset="-128"/>
                <a:cs typeface="ＭＳ Ｐゴシック" pitchFamily="-112" charset="-128"/>
              </a:rPr>
              <a:pPr/>
              <a:t>20</a:t>
            </a:fld>
            <a:endParaRPr lang="it-IT">
              <a:latin typeface="Times" pitchFamily="-112" charset="0"/>
              <a:ea typeface="ＭＳ Ｐゴシック" pitchFamily="-112" charset="-128"/>
              <a:cs typeface="ＭＳ Ｐゴシック" pitchFamily="-112" charset="-128"/>
            </a:endParaRPr>
          </a:p>
        </p:txBody>
      </p:sp>
      <p:sp>
        <p:nvSpPr>
          <p:cNvPr id="54275" name="Rectangle 2"/>
          <p:cNvSpPr>
            <a:spLocks noGrp="1" noRot="1" noChangeAspect="1" noChangeArrowheads="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B8255D64-23DB-D44E-BF5E-65356BB87770}" type="slidenum">
              <a:rPr lang="it-IT">
                <a:latin typeface="Times" pitchFamily="-112" charset="0"/>
                <a:ea typeface="ＭＳ Ｐゴシック" pitchFamily="-112" charset="-128"/>
                <a:cs typeface="ＭＳ Ｐゴシック" pitchFamily="-112" charset="-128"/>
              </a:rPr>
              <a:pPr/>
              <a:t>21</a:t>
            </a:fld>
            <a:endParaRPr lang="it-IT">
              <a:latin typeface="Times" pitchFamily="-112" charset="0"/>
              <a:ea typeface="ＭＳ Ｐゴシック" pitchFamily="-112" charset="-128"/>
              <a:cs typeface="ＭＳ Ｐゴシック" pitchFamily="-112" charset="-128"/>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6D000067-754D-4344-93C4-CC5F20A6C327}" type="slidenum">
              <a:rPr lang="it-IT">
                <a:latin typeface="Times" pitchFamily="-112" charset="0"/>
                <a:ea typeface="ＭＳ Ｐゴシック" pitchFamily="-112" charset="-128"/>
                <a:cs typeface="ＭＳ Ｐゴシック" pitchFamily="-112" charset="-128"/>
              </a:rPr>
              <a:pPr/>
              <a:t>2</a:t>
            </a:fld>
            <a:endParaRPr lang="it-IT">
              <a:latin typeface="Times" pitchFamily="-112" charset="0"/>
              <a:ea typeface="ＭＳ Ｐゴシック" pitchFamily="-112" charset="-128"/>
              <a:cs typeface="ＭＳ Ｐゴシック" pitchFamily="-112" charset="-128"/>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3074"/>
          <p:cNvSpPr>
            <a:spLocks noGrp="1" noRot="1" noChangeAspect="1" noChangeArrowheads="1" noTextEdit="1"/>
          </p:cNvSpPr>
          <p:nvPr>
            <p:ph type="sldImg"/>
          </p:nvPr>
        </p:nvSpPr>
        <p:spPr>
          <a:ln/>
        </p:spPr>
      </p:sp>
      <p:sp>
        <p:nvSpPr>
          <p:cNvPr id="58371" name="Rectangle 3075"/>
          <p:cNvSpPr>
            <a:spLocks noGrp="1" noChangeArrowheads="1"/>
          </p:cNvSpPr>
          <p:nvPr>
            <p:ph type="body" idx="1"/>
          </p:nvPr>
        </p:nvSpPr>
        <p:spPr>
          <a:solidFill>
            <a:srgbClr val="FFFFFF"/>
          </a:solidFill>
          <a:ln>
            <a:solidFill>
              <a:srgbClr val="000000"/>
            </a:solidFill>
          </a:ln>
        </p:spPr>
        <p:txBody>
          <a:bodyPr/>
          <a:lstStyle/>
          <a:p>
            <a:pPr eaLnBrk="1" hangingPunct="1"/>
            <a:endParaRPr lang="es-ES">
              <a:latin typeface="Times New Roman" pitchFamily="-11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3074"/>
          <p:cNvSpPr>
            <a:spLocks noGrp="1" noRot="1" noChangeAspect="1" noChangeArrowheads="1" noTextEdit="1"/>
          </p:cNvSpPr>
          <p:nvPr>
            <p:ph type="sldImg"/>
          </p:nvPr>
        </p:nvSpPr>
        <p:spPr>
          <a:ln/>
        </p:spPr>
      </p:sp>
      <p:sp>
        <p:nvSpPr>
          <p:cNvPr id="60419" name="Rectangle 3075"/>
          <p:cNvSpPr>
            <a:spLocks noGrp="1" noChangeArrowheads="1"/>
          </p:cNvSpPr>
          <p:nvPr>
            <p:ph type="body" idx="1"/>
          </p:nvPr>
        </p:nvSpPr>
        <p:spPr>
          <a:solidFill>
            <a:srgbClr val="FFFFFF"/>
          </a:solidFill>
          <a:ln>
            <a:solidFill>
              <a:srgbClr val="000000"/>
            </a:solidFill>
          </a:ln>
        </p:spPr>
        <p:txBody>
          <a:bodyPr/>
          <a:lstStyle/>
          <a:p>
            <a:pPr eaLnBrk="1" hangingPunct="1"/>
            <a:endParaRPr lang="es-ES">
              <a:latin typeface="Times New Roman" pitchFamily="-11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5F700F1-AF94-D641-9CD8-9EB160780B8B}" type="slidenum">
              <a:rPr lang="it-IT">
                <a:latin typeface="Times" pitchFamily="-112" charset="0"/>
                <a:ea typeface="ＭＳ Ｐゴシック" pitchFamily="-112" charset="-128"/>
                <a:cs typeface="ＭＳ Ｐゴシック" pitchFamily="-112" charset="-128"/>
              </a:rPr>
              <a:pPr/>
              <a:t>24</a:t>
            </a:fld>
            <a:endParaRPr lang="it-IT">
              <a:latin typeface="Times" pitchFamily="-112" charset="0"/>
              <a:ea typeface="ＭＳ Ｐゴシック" pitchFamily="-112" charset="-128"/>
              <a:cs typeface="ＭＳ Ｐゴシック" pitchFamily="-112" charset="-128"/>
            </a:endParaRPr>
          </a:p>
        </p:txBody>
      </p:sp>
      <p:sp>
        <p:nvSpPr>
          <p:cNvPr id="62467" name="Rectangle 2"/>
          <p:cNvSpPr>
            <a:spLocks noGrp="1" noRot="1" noChangeAspect="1" noChangeArrowheads="1"/>
          </p:cNvSpPr>
          <p:nvPr>
            <p:ph type="sldImg"/>
          </p:nvPr>
        </p:nvSpPr>
        <p:spPr>
          <a:solidFill>
            <a:srgbClr val="FFFFFF"/>
          </a:solidFill>
          <a:ln/>
        </p:spPr>
      </p:sp>
      <p:sp>
        <p:nvSpPr>
          <p:cNvPr id="624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25CBF56-56A0-8743-9874-6C70AD7CE8E7}" type="slidenum">
              <a:rPr lang="it-IT">
                <a:latin typeface="Times" pitchFamily="-112" charset="0"/>
                <a:ea typeface="ＭＳ Ｐゴシック" pitchFamily="-112" charset="-128"/>
                <a:cs typeface="ＭＳ Ｐゴシック" pitchFamily="-112" charset="-128"/>
              </a:rPr>
              <a:pPr/>
              <a:t>25</a:t>
            </a:fld>
            <a:endParaRPr lang="it-IT">
              <a:latin typeface="Times" pitchFamily="-112" charset="0"/>
              <a:ea typeface="ＭＳ Ｐゴシック" pitchFamily="-112" charset="-128"/>
              <a:cs typeface="ＭＳ Ｐゴシック" pitchFamily="-112"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8615276C-1A1B-DD40-B293-E377E86F2D0B}" type="slidenum">
              <a:rPr lang="it-IT">
                <a:latin typeface="Times" pitchFamily="-112" charset="0"/>
                <a:ea typeface="ＭＳ Ｐゴシック" pitchFamily="-112" charset="-128"/>
                <a:cs typeface="ＭＳ Ｐゴシック" pitchFamily="-112" charset="-128"/>
              </a:rPr>
              <a:pPr/>
              <a:t>26</a:t>
            </a:fld>
            <a:endParaRPr lang="it-IT">
              <a:latin typeface="Times" pitchFamily="-112" charset="0"/>
              <a:ea typeface="ＭＳ Ｐゴシック" pitchFamily="-112" charset="-128"/>
              <a:cs typeface="ＭＳ Ｐゴシック" pitchFamily="-112"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66932257-8D13-9240-B9E9-EA06498609C9}" type="slidenum">
              <a:rPr lang="it-IT">
                <a:latin typeface="Times" pitchFamily="-112" charset="0"/>
                <a:ea typeface="ＭＳ Ｐゴシック" pitchFamily="-112" charset="-128"/>
                <a:cs typeface="ＭＳ Ｐゴシック" pitchFamily="-112" charset="-128"/>
              </a:rPr>
              <a:pPr/>
              <a:t>27</a:t>
            </a:fld>
            <a:endParaRPr lang="it-IT">
              <a:latin typeface="Times" pitchFamily="-112" charset="0"/>
              <a:ea typeface="ＭＳ Ｐゴシック" pitchFamily="-112" charset="-128"/>
              <a:cs typeface="ＭＳ Ｐゴシック" pitchFamily="-112"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772EF02A-4027-F941-B11E-496DDB5954FD}" type="slidenum">
              <a:rPr lang="it-IT">
                <a:latin typeface="Times" pitchFamily="-112" charset="0"/>
                <a:ea typeface="ＭＳ Ｐゴシック" pitchFamily="-112" charset="-128"/>
                <a:cs typeface="ＭＳ Ｐゴシック" pitchFamily="-112" charset="-128"/>
              </a:rPr>
              <a:pPr/>
              <a:t>28</a:t>
            </a:fld>
            <a:endParaRPr lang="it-IT">
              <a:latin typeface="Times" pitchFamily="-112" charset="0"/>
              <a:ea typeface="ＭＳ Ｐゴシック" pitchFamily="-112" charset="-128"/>
              <a:cs typeface="ＭＳ Ｐゴシック" pitchFamily="-112" charset="-128"/>
            </a:endParaRPr>
          </a:p>
        </p:txBody>
      </p:sp>
      <p:sp>
        <p:nvSpPr>
          <p:cNvPr id="70659" name="Rectangle 2"/>
          <p:cNvSpPr>
            <a:spLocks noGrp="1" noRot="1" noChangeAspect="1" noChangeArrowheads="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1EFA8707-57F6-974F-B473-C1F801E59EFB}" type="slidenum">
              <a:rPr lang="it-IT">
                <a:latin typeface="Times" pitchFamily="-112" charset="0"/>
                <a:ea typeface="ＭＳ Ｐゴシック" pitchFamily="-112" charset="-128"/>
                <a:cs typeface="ＭＳ Ｐゴシック" pitchFamily="-112" charset="-128"/>
              </a:rPr>
              <a:pPr/>
              <a:t>29</a:t>
            </a:fld>
            <a:endParaRPr lang="it-IT">
              <a:latin typeface="Times" pitchFamily="-112" charset="0"/>
              <a:ea typeface="ＭＳ Ｐゴシック" pitchFamily="-112" charset="-128"/>
              <a:cs typeface="ＭＳ Ｐゴシック" pitchFamily="-112" charset="-128"/>
            </a:endParaRPr>
          </a:p>
        </p:txBody>
      </p:sp>
      <p:sp>
        <p:nvSpPr>
          <p:cNvPr id="72707" name="Rectangle 2"/>
          <p:cNvSpPr>
            <a:spLocks noGrp="1" noRot="1" noChangeAspect="1" noChangeArrowheads="1"/>
          </p:cNvSpPr>
          <p:nvPr>
            <p:ph type="sldImg"/>
          </p:nvPr>
        </p:nvSpPr>
        <p:spPr>
          <a:solidFill>
            <a:srgbClr val="FFFFFF"/>
          </a:solidFill>
          <a:ln/>
        </p:spPr>
      </p:sp>
      <p:sp>
        <p:nvSpPr>
          <p:cNvPr id="727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B7248EFF-F88C-334F-9613-4FC44B4AA432}" type="slidenum">
              <a:rPr lang="it-IT">
                <a:latin typeface="Times" pitchFamily="-112" charset="0"/>
                <a:ea typeface="ＭＳ Ｐゴシック" pitchFamily="-112" charset="-128"/>
                <a:cs typeface="ＭＳ Ｐゴシック" pitchFamily="-112" charset="-128"/>
              </a:rPr>
              <a:pPr/>
              <a:t>30</a:t>
            </a:fld>
            <a:endParaRPr lang="it-IT">
              <a:latin typeface="Times" pitchFamily="-112" charset="0"/>
              <a:ea typeface="ＭＳ Ｐゴシック" pitchFamily="-112" charset="-128"/>
              <a:cs typeface="ＭＳ Ｐゴシック" pitchFamily="-112" charset="-128"/>
            </a:endParaRPr>
          </a:p>
        </p:txBody>
      </p:sp>
      <p:sp>
        <p:nvSpPr>
          <p:cNvPr id="74755" name="Rectangle 2"/>
          <p:cNvSpPr>
            <a:spLocks noGrp="1" noRot="1" noChangeAspect="1" noChangeArrowheads="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5F737CD1-919A-354F-967D-171909672F55}" type="slidenum">
              <a:rPr lang="it-IT">
                <a:latin typeface="Times" pitchFamily="-112" charset="0"/>
                <a:ea typeface="ＭＳ Ｐゴシック" pitchFamily="-112" charset="-128"/>
                <a:cs typeface="ＭＳ Ｐゴシック" pitchFamily="-112" charset="-128"/>
              </a:rPr>
              <a:pPr/>
              <a:t>31</a:t>
            </a:fld>
            <a:endParaRPr lang="it-IT">
              <a:latin typeface="Times" pitchFamily="-112" charset="0"/>
              <a:ea typeface="ＭＳ Ｐゴシック" pitchFamily="-112" charset="-128"/>
              <a:cs typeface="ＭＳ Ｐゴシック" pitchFamily="-112" charset="-128"/>
            </a:endParaRPr>
          </a:p>
        </p:txBody>
      </p:sp>
      <p:sp>
        <p:nvSpPr>
          <p:cNvPr id="76803" name="Rectangle 2"/>
          <p:cNvSpPr>
            <a:spLocks noGrp="1" noRot="1" noChangeAspect="1" noChangeArrowheads="1"/>
          </p:cNvSpPr>
          <p:nvPr>
            <p:ph type="sldImg"/>
          </p:nvPr>
        </p:nvSpPr>
        <p:spPr>
          <a:solidFill>
            <a:srgbClr val="FFFFFF"/>
          </a:solidFill>
          <a:ln/>
        </p:spPr>
      </p:sp>
      <p:sp>
        <p:nvSpPr>
          <p:cNvPr id="768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2344706C-6877-294C-AB90-6B4C00C23ACB}" type="slidenum">
              <a:rPr lang="it-IT">
                <a:latin typeface="Times" pitchFamily="-112" charset="0"/>
                <a:ea typeface="ＭＳ Ｐゴシック" pitchFamily="-112" charset="-128"/>
                <a:cs typeface="ＭＳ Ｐゴシック" pitchFamily="-112" charset="-128"/>
              </a:rPr>
              <a:pPr/>
              <a:t>3</a:t>
            </a:fld>
            <a:endParaRPr lang="it-IT">
              <a:latin typeface="Times" pitchFamily="-112" charset="0"/>
              <a:ea typeface="ＭＳ Ｐゴシック" pitchFamily="-112" charset="-128"/>
              <a:cs typeface="ＭＳ Ｐゴシック" pitchFamily="-112"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B1332969-74E8-5149-90F1-6E4748CA196C}" type="slidenum">
              <a:rPr lang="it-IT">
                <a:latin typeface="Times" pitchFamily="-112" charset="0"/>
                <a:ea typeface="ＭＳ Ｐゴシック" pitchFamily="-112" charset="-128"/>
                <a:cs typeface="ＭＳ Ｐゴシック" pitchFamily="-112" charset="-128"/>
              </a:rPr>
              <a:pPr/>
              <a:t>32</a:t>
            </a:fld>
            <a:endParaRPr lang="it-IT">
              <a:latin typeface="Times" pitchFamily="-112" charset="0"/>
              <a:ea typeface="ＭＳ Ｐゴシック" pitchFamily="-112" charset="-128"/>
              <a:cs typeface="ＭＳ Ｐゴシック" pitchFamily="-112" charset="-128"/>
            </a:endParaRPr>
          </a:p>
        </p:txBody>
      </p:sp>
      <p:sp>
        <p:nvSpPr>
          <p:cNvPr id="78851" name="Rectangle 2"/>
          <p:cNvSpPr>
            <a:spLocks noGrp="1" noRot="1" noChangeAspect="1" noChangeArrowheads="1"/>
          </p:cNvSpPr>
          <p:nvPr>
            <p:ph type="sldImg"/>
          </p:nvPr>
        </p:nvSpPr>
        <p:spPr>
          <a:solidFill>
            <a:srgbClr val="FFFFFF"/>
          </a:solidFill>
          <a:ln/>
        </p:spPr>
      </p:sp>
      <p:sp>
        <p:nvSpPr>
          <p:cNvPr id="788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7236F7E-95FC-D542-B03E-E1828D11ADDA}" type="slidenum">
              <a:rPr lang="it-IT">
                <a:latin typeface="Times" pitchFamily="-112" charset="0"/>
                <a:ea typeface="ＭＳ Ｐゴシック" pitchFamily="-112" charset="-128"/>
                <a:cs typeface="ＭＳ Ｐゴシック" pitchFamily="-112" charset="-128"/>
              </a:rPr>
              <a:pPr/>
              <a:t>4</a:t>
            </a:fld>
            <a:endParaRPr lang="it-IT">
              <a:latin typeface="Times" pitchFamily="-112" charset="0"/>
              <a:ea typeface="ＭＳ Ｐゴシック" pitchFamily="-112" charset="-128"/>
              <a:cs typeface="ＭＳ Ｐゴシック" pitchFamily="-112"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E3FE7687-1773-B14B-849D-9FC701F550EF}" type="slidenum">
              <a:rPr lang="it-IT">
                <a:latin typeface="Times" pitchFamily="-112" charset="0"/>
                <a:ea typeface="ＭＳ Ｐゴシック" pitchFamily="-112" charset="-128"/>
                <a:cs typeface="ＭＳ Ｐゴシック" pitchFamily="-112" charset="-128"/>
              </a:rPr>
              <a:pPr/>
              <a:t>42</a:t>
            </a:fld>
            <a:endParaRPr lang="it-IT">
              <a:latin typeface="Times" pitchFamily="-112" charset="0"/>
              <a:ea typeface="ＭＳ Ｐゴシック" pitchFamily="-112" charset="-128"/>
              <a:cs typeface="ＭＳ Ｐゴシック" pitchFamily="-112" charset="-128"/>
            </a:endParaRPr>
          </a:p>
        </p:txBody>
      </p:sp>
      <p:sp>
        <p:nvSpPr>
          <p:cNvPr id="99331" name="Rectangle 2"/>
          <p:cNvSpPr>
            <a:spLocks noGrp="1" noRot="1" noChangeAspect="1" noChangeArrowheads="1"/>
          </p:cNvSpPr>
          <p:nvPr>
            <p:ph type="sldImg"/>
          </p:nvPr>
        </p:nvSpPr>
        <p:spPr>
          <a:solidFill>
            <a:srgbClr val="FFFFFF"/>
          </a:solidFill>
          <a:ln/>
        </p:spPr>
      </p:sp>
      <p:sp>
        <p:nvSpPr>
          <p:cNvPr id="993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1825E2BF-9109-AA4A-A687-E540887C7304}" type="slidenum">
              <a:rPr lang="it-IT">
                <a:latin typeface="Times" pitchFamily="-112" charset="0"/>
                <a:ea typeface="ＭＳ Ｐゴシック" pitchFamily="-112" charset="-128"/>
                <a:cs typeface="ＭＳ Ｐゴシック" pitchFamily="-112" charset="-128"/>
              </a:rPr>
              <a:pPr/>
              <a:t>43</a:t>
            </a:fld>
            <a:endParaRPr lang="it-IT">
              <a:latin typeface="Times" pitchFamily="-112" charset="0"/>
              <a:ea typeface="ＭＳ Ｐゴシック" pitchFamily="-112" charset="-128"/>
              <a:cs typeface="ＭＳ Ｐゴシック" pitchFamily="-112" charset="-128"/>
            </a:endParaRPr>
          </a:p>
        </p:txBody>
      </p:sp>
      <p:sp>
        <p:nvSpPr>
          <p:cNvPr id="101379" name="Rectangle 2"/>
          <p:cNvSpPr>
            <a:spLocks noGrp="1" noRot="1" noChangeAspect="1" noChangeArrowheads="1"/>
          </p:cNvSpPr>
          <p:nvPr>
            <p:ph type="sldImg"/>
          </p:nvPr>
        </p:nvSpPr>
        <p:spPr>
          <a:solidFill>
            <a:srgbClr val="FFFFFF"/>
          </a:solidFill>
          <a:ln/>
        </p:spPr>
      </p:sp>
      <p:sp>
        <p:nvSpPr>
          <p:cNvPr id="1013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8BD4500D-239C-614D-8EB1-58B2FC43193A}" type="slidenum">
              <a:rPr lang="it-IT">
                <a:latin typeface="Times" pitchFamily="-112" charset="0"/>
                <a:ea typeface="ＭＳ Ｐゴシック" pitchFamily="-112" charset="-128"/>
                <a:cs typeface="ＭＳ Ｐゴシック" pitchFamily="-112" charset="-128"/>
              </a:rPr>
              <a:pPr/>
              <a:t>44</a:t>
            </a:fld>
            <a:endParaRPr lang="it-IT">
              <a:latin typeface="Times" pitchFamily="-112" charset="0"/>
              <a:ea typeface="ＭＳ Ｐゴシック" pitchFamily="-112" charset="-128"/>
              <a:cs typeface="ＭＳ Ｐゴシック" pitchFamily="-112" charset="-128"/>
            </a:endParaRPr>
          </a:p>
        </p:txBody>
      </p:sp>
      <p:sp>
        <p:nvSpPr>
          <p:cNvPr id="103427" name="Rectangle 2"/>
          <p:cNvSpPr>
            <a:spLocks noGrp="1" noRot="1" noChangeAspect="1" noChangeArrowheads="1"/>
          </p:cNvSpPr>
          <p:nvPr>
            <p:ph type="sldImg"/>
          </p:nvPr>
        </p:nvSpPr>
        <p:spPr>
          <a:solidFill>
            <a:srgbClr val="FFFFFF"/>
          </a:solidFill>
          <a:ln/>
        </p:spPr>
      </p:sp>
      <p:sp>
        <p:nvSpPr>
          <p:cNvPr id="1034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050"/>
          <p:cNvSpPr>
            <a:spLocks noGrp="1" noRot="1" noChangeAspect="1" noChangeArrowheads="1" noTextEdit="1"/>
          </p:cNvSpPr>
          <p:nvPr>
            <p:ph type="sldImg"/>
          </p:nvPr>
        </p:nvSpPr>
        <p:spPr>
          <a:ln/>
        </p:spPr>
      </p:sp>
      <p:sp>
        <p:nvSpPr>
          <p:cNvPr id="105475" name="Rectangle 2051"/>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17E76F18-A2B9-4F4A-8946-C99B5623ACBF}" type="slidenum">
              <a:rPr lang="it-IT">
                <a:latin typeface="Times" pitchFamily="-112" charset="0"/>
                <a:ea typeface="ＭＳ Ｐゴシック" pitchFamily="-112" charset="-128"/>
                <a:cs typeface="ＭＳ Ｐゴシック" pitchFamily="-112" charset="-128"/>
              </a:rPr>
              <a:pPr/>
              <a:t>5</a:t>
            </a:fld>
            <a:endParaRPr lang="it-IT">
              <a:latin typeface="Times" pitchFamily="-112" charset="0"/>
              <a:ea typeface="ＭＳ Ｐゴシック" pitchFamily="-112" charset="-128"/>
              <a:cs typeface="ＭＳ Ｐゴシック" pitchFamily="-112" charset="-128"/>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New Roman" pitchFamily="-112"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291725F3-C9E6-5347-8F10-A075CAA1A49A}" type="slidenum">
              <a:rPr lang="it-IT">
                <a:latin typeface="Times" pitchFamily="-112" charset="0"/>
                <a:ea typeface="ＭＳ Ｐゴシック" pitchFamily="-112" charset="-128"/>
                <a:cs typeface="ＭＳ Ｐゴシック" pitchFamily="-112" charset="-128"/>
              </a:rPr>
              <a:pPr/>
              <a:t>70</a:t>
            </a:fld>
            <a:endParaRPr lang="it-IT">
              <a:latin typeface="Times" pitchFamily="-112" charset="0"/>
              <a:ea typeface="ＭＳ Ｐゴシック" pitchFamily="-112" charset="-128"/>
              <a:cs typeface="ＭＳ Ｐゴシック" pitchFamily="-112" charset="-128"/>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E4063ABE-1EAF-7541-A8C1-7CBF8FCA2E2F}" type="slidenum">
              <a:rPr lang="it-IT">
                <a:latin typeface="Times" pitchFamily="-112" charset="0"/>
                <a:ea typeface="ＭＳ Ｐゴシック" pitchFamily="-112" charset="-128"/>
                <a:cs typeface="ＭＳ Ｐゴシック" pitchFamily="-112" charset="-128"/>
              </a:rPr>
              <a:pPr/>
              <a:t>6</a:t>
            </a:fld>
            <a:endParaRPr lang="it-IT">
              <a:latin typeface="Times" pitchFamily="-112" charset="0"/>
              <a:ea typeface="ＭＳ Ｐゴシック" pitchFamily="-112" charset="-128"/>
              <a:cs typeface="ＭＳ Ｐゴシック" pitchFamily="-112"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C830738D-A3C7-8444-A691-B8F1D73C91AE}" type="slidenum">
              <a:rPr lang="it-IT">
                <a:latin typeface="Times" pitchFamily="-112" charset="0"/>
                <a:ea typeface="ＭＳ Ｐゴシック" pitchFamily="-112" charset="-128"/>
                <a:cs typeface="ＭＳ Ｐゴシック" pitchFamily="-112" charset="-128"/>
              </a:rPr>
              <a:pPr/>
              <a:t>71</a:t>
            </a:fld>
            <a:endParaRPr lang="it-IT">
              <a:latin typeface="Times" pitchFamily="-112" charset="0"/>
              <a:ea typeface="ＭＳ Ｐゴシック" pitchFamily="-112" charset="-128"/>
              <a:cs typeface="ＭＳ Ｐゴシック" pitchFamily="-112" charset="-128"/>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F1FAEDB6-3C8B-C944-9F7F-F20B8231A537}" type="slidenum">
              <a:rPr lang="it-IT">
                <a:latin typeface="Times" pitchFamily="-112" charset="0"/>
                <a:ea typeface="ＭＳ Ｐゴシック" pitchFamily="-112" charset="-128"/>
                <a:cs typeface="ＭＳ Ｐゴシック" pitchFamily="-112" charset="-128"/>
              </a:rPr>
              <a:pPr/>
              <a:t>72</a:t>
            </a:fld>
            <a:endParaRPr lang="it-IT">
              <a:latin typeface="Times" pitchFamily="-112" charset="0"/>
              <a:ea typeface="ＭＳ Ｐゴシック" pitchFamily="-112" charset="-128"/>
              <a:cs typeface="ＭＳ Ｐゴシック" pitchFamily="-112" charset="-128"/>
            </a:endParaRPr>
          </a:p>
        </p:txBody>
      </p:sp>
      <p:sp>
        <p:nvSpPr>
          <p:cNvPr id="151555" name="Rectangle 2"/>
          <p:cNvSpPr>
            <a:spLocks noGrp="1" noRot="1" noChangeAspect="1" noChangeArrowheads="1"/>
          </p:cNvSpPr>
          <p:nvPr>
            <p:ph type="sldImg"/>
          </p:nvPr>
        </p:nvSpPr>
        <p:spPr>
          <a:solidFill>
            <a:srgbClr val="FFFFFF"/>
          </a:solidFill>
          <a:ln/>
        </p:spPr>
      </p:sp>
      <p:sp>
        <p:nvSpPr>
          <p:cNvPr id="1515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it-IT">
              <a:latin typeface="Times" pitchFamily="-112"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A1EFE834-F402-6D41-AB2E-AC735E4FD0C6}" type="slidenum">
              <a:rPr lang="it-IT">
                <a:latin typeface="Times" pitchFamily="-112" charset="0"/>
                <a:ea typeface="ＭＳ Ｐゴシック" pitchFamily="-112" charset="-128"/>
                <a:cs typeface="ＭＳ Ｐゴシック" pitchFamily="-112" charset="-128"/>
              </a:rPr>
              <a:pPr/>
              <a:t>73</a:t>
            </a:fld>
            <a:endParaRPr lang="it-IT">
              <a:latin typeface="Times" pitchFamily="-112" charset="0"/>
              <a:ea typeface="ＭＳ Ｐゴシック" pitchFamily="-112" charset="-128"/>
              <a:cs typeface="ＭＳ Ｐゴシック" pitchFamily="-112" charset="-128"/>
            </a:endParaRPr>
          </a:p>
        </p:txBody>
      </p:sp>
      <p:sp>
        <p:nvSpPr>
          <p:cNvPr id="153603" name="Rectangle 1026"/>
          <p:cNvSpPr>
            <a:spLocks noGrp="1" noRot="1" noChangeAspect="1" noChangeArrowheads="1" noTextEdit="1"/>
          </p:cNvSpPr>
          <p:nvPr>
            <p:ph type="sldImg"/>
          </p:nvPr>
        </p:nvSpPr>
        <p:spPr>
          <a:ln/>
        </p:spPr>
      </p:sp>
      <p:sp>
        <p:nvSpPr>
          <p:cNvPr id="153604" name="Rectangle 1027"/>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D980393C-01D8-7A4F-B2A3-190862C0D6C8}" type="slidenum">
              <a:rPr lang="it-IT">
                <a:latin typeface="Times" pitchFamily="-112" charset="0"/>
                <a:ea typeface="ＭＳ Ｐゴシック" pitchFamily="-112" charset="-128"/>
                <a:cs typeface="ＭＳ Ｐゴシック" pitchFamily="-112" charset="-128"/>
              </a:rPr>
              <a:pPr/>
              <a:t>74</a:t>
            </a:fld>
            <a:endParaRPr lang="it-IT">
              <a:latin typeface="Times" pitchFamily="-112" charset="0"/>
              <a:ea typeface="ＭＳ Ｐゴシック" pitchFamily="-112" charset="-128"/>
              <a:cs typeface="ＭＳ Ｐゴシック" pitchFamily="-112" charset="-128"/>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58921FB-E4FA-454E-8BB3-7757CAAFFFE4}" type="slidenum">
              <a:rPr lang="it-IT">
                <a:latin typeface="Times" pitchFamily="-112" charset="0"/>
                <a:ea typeface="ＭＳ Ｐゴシック" pitchFamily="-112" charset="-128"/>
                <a:cs typeface="ＭＳ Ｐゴシック" pitchFamily="-112" charset="-128"/>
              </a:rPr>
              <a:pPr/>
              <a:t>8</a:t>
            </a:fld>
            <a:endParaRPr lang="it-IT">
              <a:latin typeface="Times" pitchFamily="-112" charset="0"/>
              <a:ea typeface="ＭＳ Ｐゴシック" pitchFamily="-112" charset="-128"/>
              <a:cs typeface="ＭＳ Ｐゴシック" pitchFamily="-112" charset="-128"/>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5EF997C0-8268-4043-9975-017C678B0E1D}" type="slidenum">
              <a:rPr lang="it-IT">
                <a:latin typeface="Times" pitchFamily="-112" charset="0"/>
                <a:ea typeface="ＭＳ Ｐゴシック" pitchFamily="-112" charset="-128"/>
                <a:cs typeface="ＭＳ Ｐゴシック" pitchFamily="-112" charset="-128"/>
              </a:rPr>
              <a:pPr/>
              <a:t>9</a:t>
            </a:fld>
            <a:endParaRPr lang="it-IT">
              <a:latin typeface="Times" pitchFamily="-112" charset="0"/>
              <a:ea typeface="ＭＳ Ｐゴシック" pitchFamily="-112" charset="-128"/>
              <a:cs typeface="ＭＳ Ｐゴシック" pitchFamily="-112"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1FC1A12C-A017-834C-8DE1-0962617CF68B}" type="slidenum">
              <a:rPr lang="it-IT">
                <a:latin typeface="Times" pitchFamily="-112" charset="0"/>
                <a:ea typeface="ＭＳ Ｐゴシック" pitchFamily="-112" charset="-128"/>
                <a:cs typeface="ＭＳ Ｐゴシック" pitchFamily="-112" charset="-128"/>
              </a:rPr>
              <a:pPr/>
              <a:t>10</a:t>
            </a:fld>
            <a:endParaRPr lang="it-IT">
              <a:latin typeface="Times" pitchFamily="-112" charset="0"/>
              <a:ea typeface="ＭＳ Ｐゴシック" pitchFamily="-112" charset="-128"/>
              <a:cs typeface="ＭＳ Ｐゴシック" pitchFamily="-112"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it-IT">
              <a:latin typeface="Times" pitchFamily="-112"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AD1B85FF-55BB-F349-80C6-16FC63389F54}"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FCF5C369-1BDE-1F49-A11F-AF64CFE1518D}"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486400"/>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685800" y="609600"/>
            <a:ext cx="5676900" cy="5486400"/>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924A8E79-6FA4-0641-8D57-B387E1B38776}"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85800" y="609600"/>
            <a:ext cx="7772400" cy="54864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FA20E971-1395-6548-A0A9-0C79FB1E51AB}"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AC5FAC5-1F5B-9F4B-9320-2D83C1C177FA}"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gli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DB2F3E5A-89C5-4D4A-9161-AB6711AD0225}"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4F491BB8-4616-BE47-82D5-BB111E0F50B9}"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7B4262A0-C0F5-A144-B8D4-EFD172907527}"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8A4D5C6E-ABC2-8848-94D4-02816CBF1C71}"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uot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0E7FEDCA-9F59-134D-B2DE-8A4EE560B586}"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A989FBCD-400B-D344-A29C-ABAA739FFC39}"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2BFFD239-DE69-874C-8559-B69E925E6702}"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image" Target="../media/image1.jpeg"/><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Times" pitchFamily="-106" charset="0"/>
                <a:ea typeface="+mn-ea"/>
                <a:cs typeface="+mn-cs"/>
              </a:defRPr>
            </a:lvl1pPr>
          </a:lstStyle>
          <a:p>
            <a:pPr>
              <a:defRPr/>
            </a:pPr>
            <a:endParaRPr lang="it-IT"/>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Times" pitchFamily="-106" charset="0"/>
                <a:ea typeface="+mn-ea"/>
                <a:cs typeface="+mn-cs"/>
              </a:defRPr>
            </a:lvl1pPr>
          </a:lstStyle>
          <a:p>
            <a:pPr>
              <a:defRPr/>
            </a:pPr>
            <a:endParaRPr lang="it-IT"/>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pitchFamily="-106" charset="0"/>
                <a:ea typeface="+mn-ea"/>
                <a:cs typeface="+mn-cs"/>
              </a:defRPr>
            </a:lvl1pPr>
          </a:lstStyle>
          <a:p>
            <a:pPr>
              <a:defRPr/>
            </a:pPr>
            <a:fld id="{B257B33E-1BC6-F64E-9C50-ABC73EAA1915}"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06"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06" charset="0"/>
        </a:defRPr>
      </a:lvl6pPr>
      <a:lvl7pPr marL="914400" algn="ctr" rtl="0" fontAlgn="base">
        <a:spcBef>
          <a:spcPct val="0"/>
        </a:spcBef>
        <a:spcAft>
          <a:spcPct val="0"/>
        </a:spcAft>
        <a:defRPr sz="4400">
          <a:solidFill>
            <a:schemeClr val="tx2"/>
          </a:solidFill>
          <a:latin typeface="Times" pitchFamily="-106" charset="0"/>
        </a:defRPr>
      </a:lvl7pPr>
      <a:lvl8pPr marL="1371600" algn="ctr" rtl="0" fontAlgn="base">
        <a:spcBef>
          <a:spcPct val="0"/>
        </a:spcBef>
        <a:spcAft>
          <a:spcPct val="0"/>
        </a:spcAft>
        <a:defRPr sz="4400">
          <a:solidFill>
            <a:schemeClr val="tx2"/>
          </a:solidFill>
          <a:latin typeface="Times" pitchFamily="-106" charset="0"/>
        </a:defRPr>
      </a:lvl8pPr>
      <a:lvl9pPr marL="1828800" algn="ctr" rtl="0" fontAlgn="base">
        <a:spcBef>
          <a:spcPct val="0"/>
        </a:spcBef>
        <a:spcAft>
          <a:spcPct val="0"/>
        </a:spcAft>
        <a:defRPr sz="4400">
          <a:solidFill>
            <a:schemeClr val="tx2"/>
          </a:solidFill>
          <a:latin typeface="Times"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6" Type="http://schemas.openxmlformats.org/officeDocument/2006/relationships/image" Target="../media/image8.jpeg"/><Relationship Id="rId4"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5" Type="http://schemas.openxmlformats.org/officeDocument/2006/relationships/image" Target="../media/image7.jpeg"/></Relationships>
</file>

<file path=ppt/slides/_rels/slide13.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file://localhost/Users/Alberto/Desktop/Presentazioni%202012/Pres_Ganimede_2012_ITA/Model%202.AVI" TargetMode="External"/><Relationship Id="rId2" Type="http://schemas.openxmlformats.org/officeDocument/2006/relationships/slideLayout" Target="../slideLayouts/slideLayout12.xml"/><Relationship Id="rId3" Type="http://schemas.openxmlformats.org/officeDocument/2006/relationships/image" Target="../media/image9.jpeg"/></Relationships>
</file>

<file path=ppt/slides/_rels/slide14.xml.rels><?xml version="1.0" encoding="UTF-8" standalone="yes"?>
<Relationships xmlns="http://schemas.openxmlformats.org/package/2006/relationships"><Relationship Id="rId4" Type="http://schemas.openxmlformats.org/officeDocument/2006/relationships/image" Target="../media/image11.jpeg"/><Relationship Id="rId1" Type="http://schemas.openxmlformats.org/officeDocument/2006/relationships/video" Target="file://localhost/Users/Alberto/Desktop/Presentazioni%202012/Pres_Ganimede_2012_ITA/Filmato%201.mpg" TargetMode="External"/><Relationship Id="rId2" Type="http://schemas.openxmlformats.org/officeDocument/2006/relationships/slideLayout" Target="../slideLayouts/slideLayout1.xml"/><Relationship Id="rId3" Type="http://schemas.openxmlformats.org/officeDocument/2006/relationships/notesSlide" Target="../notesSlides/notesSlide12.xml"/><Relationship Id="rId5"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slide" Target="slide70.xml"/><Relationship Id="rId4" Type="http://schemas.openxmlformats.org/officeDocument/2006/relationships/image" Target="../media/image14.jpeg"/><Relationship Id="rId5" Type="http://schemas.openxmlformats.org/officeDocument/2006/relationships/image" Target="../media/image15.jpeg"/><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jpeg"/><Relationship Id="rId6" Type="http://schemas.openxmlformats.org/officeDocument/2006/relationships/slide" Target="slide71.xml"/></Relationships>
</file>

<file path=ppt/slides/_rels/slide16.xml.rels><?xml version="1.0" encoding="UTF-8" standalone="yes"?>
<Relationships xmlns="http://schemas.openxmlformats.org/package/2006/relationships"><Relationship Id="rId6" Type="http://schemas.openxmlformats.org/officeDocument/2006/relationships/slide" Target="slide24.xml"/><Relationship Id="rId4" Type="http://schemas.openxmlformats.org/officeDocument/2006/relationships/image" Target="../media/image18.jpe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7.jpeg"/><Relationship Id="rId5" Type="http://schemas.openxmlformats.org/officeDocument/2006/relationships/image" Target="../media/image19.jpeg"/></Relationships>
</file>

<file path=ppt/slides/_rels/slide17.xml.rels><?xml version="1.0" encoding="UTF-8" standalone="yes"?>
<Relationships xmlns="http://schemas.openxmlformats.org/package/2006/relationships"><Relationship Id="rId6" Type="http://schemas.openxmlformats.org/officeDocument/2006/relationships/image" Target="../media/image21.jpeg"/><Relationship Id="rId4" Type="http://schemas.openxmlformats.org/officeDocument/2006/relationships/image" Target="../media/image20.png"/><Relationship Id="rId1" Type="http://schemas.openxmlformats.org/officeDocument/2006/relationships/video" Target="file://localhost/Users/Alberto/Desktop/Presentazioni%202012/Pres_Ganimede_2012_ITA/Filmato%202.mpg" TargetMode="External"/><Relationship Id="rId2" Type="http://schemas.openxmlformats.org/officeDocument/2006/relationships/slideLayout" Target="../slideLayouts/slideLayout1.xml"/><Relationship Id="rId3" Type="http://schemas.openxmlformats.org/officeDocument/2006/relationships/notesSlide" Target="../notesSlides/notesSlide15.xml"/><Relationship Id="rId5" Type="http://schemas.openxmlformats.org/officeDocument/2006/relationships/image" Target="../media/image19.jpeg"/></Relationships>
</file>

<file path=ppt/slides/_rels/slide18.xml.rels><?xml version="1.0" encoding="UTF-8" standalone="yes"?>
<Relationships xmlns="http://schemas.openxmlformats.org/package/2006/relationships"><Relationship Id="rId4" Type="http://schemas.openxmlformats.org/officeDocument/2006/relationships/image" Target="../media/image23.jpeg"/><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image" Target="../media/image19.jpeg"/><Relationship Id="rId1" Type="http://schemas.openxmlformats.org/officeDocument/2006/relationships/video" Target="file://localhost/Users/Alberto/Desktop/Presentazioni%202012/Pres_Ganimede_2012_ITA/Filmato%203.mpg" TargetMode="External"/><Relationship Id="rId2" Type="http://schemas.openxmlformats.org/officeDocument/2006/relationships/slideLayout" Target="../slideLayouts/slideLayout1.xml"/><Relationship Id="rId3" Type="http://schemas.openxmlformats.org/officeDocument/2006/relationships/notesSlide" Target="../notesSlides/notesSlide18.xml"/><Relationship Id="rId5"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2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2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4" Type="http://schemas.openxmlformats.org/officeDocument/2006/relationships/image" Target="../media/image30.jpeg"/><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4" Type="http://schemas.openxmlformats.org/officeDocument/2006/relationships/slide" Target="slide72.xml"/><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1.jpeg"/><Relationship Id="rId5" Type="http://schemas.openxmlformats.org/officeDocument/2006/relationships/image" Target="../media/image1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3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3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35.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image" Target="../media/image37.jpeg"/><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36.jpeg"/><Relationship Id="rId5" Type="http://schemas.openxmlformats.org/officeDocument/2006/relationships/image" Target="../media/image38.jpeg"/></Relationships>
</file>

<file path=ppt/slides/_rels/slide38.xml.rels><?xml version="1.0" encoding="UTF-8" standalone="yes"?>
<Relationships xmlns="http://schemas.openxmlformats.org/package/2006/relationships"><Relationship Id="rId4" Type="http://schemas.openxmlformats.org/officeDocument/2006/relationships/image" Target="../media/image40.jpeg"/><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9.jpeg"/></Relationships>
</file>

<file path=ppt/slides/_rels/slide39.xml.rels><?xml version="1.0" encoding="UTF-8" standalone="yes"?>
<Relationships xmlns="http://schemas.openxmlformats.org/package/2006/relationships"><Relationship Id="rId4" Type="http://schemas.openxmlformats.org/officeDocument/2006/relationships/image" Target="../media/image42.jpeg"/><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4" Type="http://schemas.openxmlformats.org/officeDocument/2006/relationships/image" Target="../media/image44.jpe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3.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4" Type="http://schemas.openxmlformats.org/officeDocument/2006/relationships/image" Target="../media/image46.jpeg"/><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5.wmf"/></Relationships>
</file>

<file path=ppt/slides/_rels/slide46.xml.rels><?xml version="1.0" encoding="UTF-8" standalone="yes"?>
<Relationships xmlns="http://schemas.openxmlformats.org/package/2006/relationships"><Relationship Id="rId4" Type="http://schemas.openxmlformats.org/officeDocument/2006/relationships/image" Target="../media/image47.jpeg"/><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5.wmf"/></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49.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3" Type="http://schemas.openxmlformats.org/officeDocument/2006/relationships/image" Target="../media/image50.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4" Type="http://schemas.openxmlformats.org/officeDocument/2006/relationships/image" Target="../media/image52.jpeg"/><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51.jpeg"/></Relationships>
</file>

<file path=ppt/slides/_rels/slide51.xml.rels><?xml version="1.0" encoding="UTF-8" standalone="yes"?>
<Relationships xmlns="http://schemas.openxmlformats.org/package/2006/relationships"><Relationship Id="rId4" Type="http://schemas.openxmlformats.org/officeDocument/2006/relationships/image" Target="../media/image54.jpeg"/><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53.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3" Type="http://schemas.openxmlformats.org/officeDocument/2006/relationships/image" Target="../media/image55.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4" Type="http://schemas.openxmlformats.org/officeDocument/2006/relationships/image" Target="../media/image57.jpeg"/><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56.jpeg"/></Relationships>
</file>

<file path=ppt/slides/_rels/slide54.xml.rels><?xml version="1.0" encoding="UTF-8" standalone="yes"?>
<Relationships xmlns="http://schemas.openxmlformats.org/package/2006/relationships"><Relationship Id="rId4" Type="http://schemas.openxmlformats.org/officeDocument/2006/relationships/image" Target="../media/image59.jpeg"/><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58.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3" Type="http://schemas.openxmlformats.org/officeDocument/2006/relationships/image" Target="../media/image60.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61.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3" Type="http://schemas.openxmlformats.org/officeDocument/2006/relationships/image" Target="../media/image6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63.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3" Type="http://schemas.openxmlformats.org/officeDocument/2006/relationships/image" Target="../media/image6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3" Type="http://schemas.openxmlformats.org/officeDocument/2006/relationships/image" Target="../media/image65.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1.jpeg"/><Relationship Id="rId3" Type="http://schemas.openxmlformats.org/officeDocument/2006/relationships/image" Target="../media/image7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3.jpeg"/><Relationship Id="rId3" Type="http://schemas.openxmlformats.org/officeDocument/2006/relationships/image" Target="../media/image7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5.jpeg"/><Relationship Id="rId3" Type="http://schemas.openxmlformats.org/officeDocument/2006/relationships/image" Target="../media/image7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4" Type="http://schemas.openxmlformats.org/officeDocument/2006/relationships/image" Target="../media/image78.jpeg"/><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7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4" Type="http://schemas.openxmlformats.org/officeDocument/2006/relationships/image" Target="../media/image14.jpeg"/><Relationship Id="rId5" Type="http://schemas.openxmlformats.org/officeDocument/2006/relationships/slide" Target="slide15.xml"/><Relationship Id="rId7" Type="http://schemas.openxmlformats.org/officeDocument/2006/relationships/image" Target="../media/image79.png"/><Relationship Id="rId1" Type="http://schemas.openxmlformats.org/officeDocument/2006/relationships/video" Target="file://localhost/Users/Alberto/Desktop/Presentazioni%202012/Pres_Ganimede_2012_ITA/Filmato%204.mpg" TargetMode="External"/><Relationship Id="rId2" Type="http://schemas.openxmlformats.org/officeDocument/2006/relationships/slideLayout" Target="../slideLayouts/slideLayout1.xml"/><Relationship Id="rId3" Type="http://schemas.openxmlformats.org/officeDocument/2006/relationships/notesSlide" Target="../notesSlides/notesSlide59.xml"/><Relationship Id="rId6" Type="http://schemas.openxmlformats.org/officeDocument/2006/relationships/slide" Target="slide73.xml"/></Relationships>
</file>

<file path=ppt/slides/_rels/slide71.xml.rels><?xml version="1.0" encoding="UTF-8" standalone="yes"?>
<Relationships xmlns="http://schemas.openxmlformats.org/package/2006/relationships"><Relationship Id="rId6" Type="http://schemas.openxmlformats.org/officeDocument/2006/relationships/image" Target="../media/image80.png"/><Relationship Id="rId4" Type="http://schemas.openxmlformats.org/officeDocument/2006/relationships/image" Target="../media/image15.jpeg"/><Relationship Id="rId1" Type="http://schemas.openxmlformats.org/officeDocument/2006/relationships/video" Target="file://localhost/Users/Alberto/Desktop/Presentazioni%202012/Pres_Ganimede_2012_ITA/Filmato%205.mpg" TargetMode="External"/><Relationship Id="rId2" Type="http://schemas.openxmlformats.org/officeDocument/2006/relationships/slideLayout" Target="../slideLayouts/slideLayout1.xml"/><Relationship Id="rId3" Type="http://schemas.openxmlformats.org/officeDocument/2006/relationships/notesSlide" Target="../notesSlides/notesSlide60.xml"/><Relationship Id="rId5" Type="http://schemas.openxmlformats.org/officeDocument/2006/relationships/slide" Target="slide15.xml"/></Relationships>
</file>

<file path=ppt/slides/_rels/slide72.xml.rels><?xml version="1.0" encoding="UTF-8" standalone="yes"?>
<Relationships xmlns="http://schemas.openxmlformats.org/package/2006/relationships"><Relationship Id="rId6" Type="http://schemas.openxmlformats.org/officeDocument/2006/relationships/image" Target="../media/image81.png"/><Relationship Id="rId4" Type="http://schemas.openxmlformats.org/officeDocument/2006/relationships/image" Target="../media/image31.jpeg"/><Relationship Id="rId1" Type="http://schemas.openxmlformats.org/officeDocument/2006/relationships/video" Target="file://localhost/Users/Alberto/Desktop/Presentazioni%202012/Pres_Ganimede_2012_ITA/macerazione%20bianco%20lunga.mov" TargetMode="External"/><Relationship Id="rId2" Type="http://schemas.openxmlformats.org/officeDocument/2006/relationships/slideLayout" Target="../slideLayouts/slideLayout1.xml"/><Relationship Id="rId3" Type="http://schemas.openxmlformats.org/officeDocument/2006/relationships/notesSlide" Target="../notesSlides/notesSlide61.xml"/><Relationship Id="rId5" Type="http://schemas.openxmlformats.org/officeDocument/2006/relationships/slide" Target="slide32.xml"/></Relationships>
</file>

<file path=ppt/slides/_rels/slide73.xml.rels><?xml version="1.0" encoding="UTF-8" standalone="yes"?>
<Relationships xmlns="http://schemas.openxmlformats.org/package/2006/relationships"><Relationship Id="rId4" Type="http://schemas.openxmlformats.org/officeDocument/2006/relationships/slide" Target="slide15.xml"/><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82.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3.xml"/><Relationship Id="rId3"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6" name="Picture 1026"/>
          <p:cNvPicPr>
            <a:picLocks noChangeAspect="1" noChangeArrowheads="1"/>
          </p:cNvPicPr>
          <p:nvPr/>
        </p:nvPicPr>
        <p:blipFill>
          <a:blip r:embed="rId3"/>
          <a:srcRect/>
          <a:stretch>
            <a:fillRect/>
          </a:stretch>
        </p:blipFill>
        <p:spPr bwMode="auto">
          <a:xfrm>
            <a:off x="0" y="-3175"/>
            <a:ext cx="9145588" cy="6865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ext Box 1026"/>
          <p:cNvSpPr>
            <a:spLocks noGrp="1" noChangeArrowheads="1"/>
          </p:cNvSpPr>
          <p:nvPr>
            <p:ph type="ctrTitle"/>
          </p:nvPr>
        </p:nvSpPr>
        <p:spPr>
          <a:xfrm>
            <a:off x="6553200" y="1066800"/>
            <a:ext cx="2590800" cy="5006975"/>
          </a:xfrm>
        </p:spPr>
        <p:txBody>
          <a:bodyPr anchor="t"/>
          <a:lstStyle/>
          <a:p>
            <a:pPr algn="l">
              <a:lnSpc>
                <a:spcPct val="110000"/>
              </a:lnSpc>
            </a:pPr>
            <a:r>
              <a:rPr lang="it-IT" sz="1200">
                <a:solidFill>
                  <a:schemeClr val="bg2"/>
                </a:solidFill>
                <a:latin typeface="Verdana" pitchFamily="-112" charset="0"/>
              </a:rPr>
              <a:t>Il cappello di vinaccia galleggia sopra il liquido. Dunque il suo naturale movimento è dal basso verso l’alto. In pratica, quasi tutti i sistemi tradizionali cercano di opporsi a questa naturale caratteristica del cappello, agendo dall’alto verso il basso con il liquido di rimontaggio o con sistemi meccanici, per far si che le vinacce tornino ad immergersi nel liquido su cui galleggiano.</a:t>
            </a:r>
            <a:br>
              <a:rPr lang="it-IT" sz="1200">
                <a:solidFill>
                  <a:schemeClr val="bg2"/>
                </a:solidFill>
                <a:latin typeface="Verdana" pitchFamily="-112" charset="0"/>
              </a:rPr>
            </a:br>
            <a:r>
              <a:rPr lang="it-IT" sz="1200">
                <a:solidFill>
                  <a:schemeClr val="bg2"/>
                </a:solidFill>
                <a:latin typeface="Verdana" pitchFamily="-112" charset="0"/>
              </a:rPr>
              <a:t>Vedremo invece come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200">
                <a:solidFill>
                  <a:schemeClr val="bg2"/>
                </a:solidFill>
                <a:latin typeface="Verdana" pitchFamily="-112" charset="0"/>
              </a:rPr>
              <a:t> intervenga a risolvere i più classici problemi fin qui illustrati proprio assecondando e agevolando la naturale tendenza del cappello a muoversi dal basso verso l’alto; grazie alla azione delle bolle di gas è possibile avere una gestione ottimale dell’intero cappello di vinacce.</a:t>
            </a:r>
          </a:p>
        </p:txBody>
      </p:sp>
      <p:sp>
        <p:nvSpPr>
          <p:cNvPr id="33795" name="Text Box 1027"/>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2.Processo estrattivo.</a:t>
            </a:r>
            <a:endParaRPr lang="it-IT" sz="1200" b="1">
              <a:solidFill>
                <a:srgbClr val="80060D"/>
              </a:solidFill>
              <a:latin typeface="Verdana" pitchFamily="-112" charset="0"/>
            </a:endParaRPr>
          </a:p>
        </p:txBody>
      </p:sp>
      <p:sp>
        <p:nvSpPr>
          <p:cNvPr id="33796" name="Text Box 1028"/>
          <p:cNvSpPr txBox="1">
            <a:spLocks noChangeArrowheads="1"/>
          </p:cNvSpPr>
          <p:nvPr/>
        </p:nvSpPr>
        <p:spPr bwMode="auto">
          <a:xfrm>
            <a:off x="304800" y="1295400"/>
            <a:ext cx="6248400" cy="5602288"/>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PRINCIPALI SISTEMI TRADIZIONALI E</a:t>
            </a:r>
          </a:p>
          <a:p>
            <a:pPr eaLnBrk="0" hangingPunct="0">
              <a:lnSpc>
                <a:spcPts val="1200"/>
              </a:lnSpc>
              <a:spcBef>
                <a:spcPct val="50000"/>
              </a:spcBef>
            </a:pPr>
            <a:r>
              <a:rPr lang="it-IT" sz="1500" b="1">
                <a:solidFill>
                  <a:srgbClr val="80060D"/>
                </a:solidFill>
                <a:latin typeface="Verdana" pitchFamily="-112" charset="0"/>
              </a:rPr>
              <a:t>LORO AZIONE SUL CAPPELLO DI VINACCIA</a:t>
            </a:r>
          </a:p>
          <a:p>
            <a:pPr eaLnBrk="0" hangingPunct="0">
              <a:lnSpc>
                <a:spcPts val="1200"/>
              </a:lnSpc>
              <a:spcBef>
                <a:spcPct val="50000"/>
              </a:spcBef>
            </a:pPr>
            <a:endParaRPr lang="it-IT" sz="1500" b="1">
              <a:solidFill>
                <a:srgbClr val="80060D"/>
              </a:solidFill>
              <a:latin typeface="Verdana" pitchFamily="-112" charset="0"/>
            </a:endParaRPr>
          </a:p>
          <a:p>
            <a:pPr eaLnBrk="0" hangingPunct="0">
              <a:lnSpc>
                <a:spcPts val="1000"/>
              </a:lnSpc>
              <a:spcBef>
                <a:spcPct val="50000"/>
              </a:spcBef>
            </a:pPr>
            <a:r>
              <a:rPr lang="it-IT" sz="1800" b="1" baseline="26000">
                <a:solidFill>
                  <a:srgbClr val="80060D"/>
                </a:solidFill>
                <a:latin typeface="Verdana" pitchFamily="-112" charset="0"/>
              </a:rPr>
              <a:t>• RIMONTAGGIO</a:t>
            </a:r>
            <a:endParaRPr lang="it-IT" sz="1200" b="1" baseline="26000">
              <a:solidFill>
                <a:srgbClr val="80060D"/>
              </a:solidFill>
              <a:latin typeface="Verdana" pitchFamily="-112" charset="0"/>
            </a:endParaRPr>
          </a:p>
          <a:p>
            <a:pPr eaLnBrk="0" hangingPunct="0">
              <a:lnSpc>
                <a:spcPts val="1000"/>
              </a:lnSpc>
              <a:spcBef>
                <a:spcPct val="50000"/>
              </a:spcBef>
            </a:pPr>
            <a:r>
              <a:rPr lang="it-IT" sz="1200" baseline="26000">
                <a:solidFill>
                  <a:srgbClr val="80060D"/>
                </a:solidFill>
                <a:latin typeface="Verdana" pitchFamily="-112" charset="0"/>
              </a:rPr>
              <a:t>Si preleva il liquido con una pompa da sotto il cappello e lo si immette dall’alto a pioggia per bagnare le vinacce.</a:t>
            </a:r>
          </a:p>
          <a:p>
            <a:pPr eaLnBrk="0" hangingPunct="0">
              <a:lnSpc>
                <a:spcPts val="1000"/>
              </a:lnSpc>
              <a:spcBef>
                <a:spcPct val="50000"/>
              </a:spcBef>
            </a:pPr>
            <a:r>
              <a:rPr lang="it-IT" sz="1200" b="1" baseline="26000">
                <a:solidFill>
                  <a:srgbClr val="80060D"/>
                </a:solidFill>
                <a:latin typeface="Verdana" pitchFamily="-112" charset="0"/>
              </a:rPr>
              <a:t>Svantaggi:</a:t>
            </a:r>
            <a:r>
              <a:rPr lang="it-IT" sz="1200" baseline="26000">
                <a:solidFill>
                  <a:srgbClr val="80060D"/>
                </a:solidFill>
                <a:latin typeface="Verdana" pitchFamily="-112" charset="0"/>
              </a:rPr>
              <a:t> eccessiva esposizione del liquido in ambiente non controllato, rischio di triturazione di parte delle vinacce che circolano nella pompa, creazione di canali preferenziali da parte del liquido che non riesce ad interessare l’intera massa, fermentazioni anomale (fenomeni di riduzione) in aree secche e compatte del cappello, difficoltà</a:t>
            </a:r>
            <a:r>
              <a:rPr lang="it-IT" sz="1200">
                <a:solidFill>
                  <a:srgbClr val="80060D"/>
                </a:solidFill>
                <a:latin typeface="Verdana" pitchFamily="-112" charset="0"/>
              </a:rPr>
              <a:t> </a:t>
            </a:r>
            <a:r>
              <a:rPr lang="it-IT" sz="1200" baseline="26000">
                <a:solidFill>
                  <a:srgbClr val="80060D"/>
                </a:solidFill>
                <a:latin typeface="Verdana" pitchFamily="-112" charset="0"/>
              </a:rPr>
              <a:t>ad avere una temperatura omogenea.</a:t>
            </a:r>
          </a:p>
          <a:p>
            <a:pPr eaLnBrk="0" hangingPunct="0">
              <a:lnSpc>
                <a:spcPts val="1000"/>
              </a:lnSpc>
              <a:spcBef>
                <a:spcPct val="50000"/>
              </a:spcBef>
            </a:pPr>
            <a:endParaRPr lang="it-IT" sz="1200" baseline="26000">
              <a:solidFill>
                <a:srgbClr val="80060D"/>
              </a:solidFill>
              <a:latin typeface="Verdana" pitchFamily="-112" charset="0"/>
            </a:endParaRPr>
          </a:p>
          <a:p>
            <a:pPr eaLnBrk="0" hangingPunct="0">
              <a:lnSpc>
                <a:spcPts val="1000"/>
              </a:lnSpc>
              <a:spcBef>
                <a:spcPct val="50000"/>
              </a:spcBef>
            </a:pPr>
            <a:r>
              <a:rPr lang="it-IT" sz="1800" b="1" baseline="26000">
                <a:solidFill>
                  <a:srgbClr val="80060D"/>
                </a:solidFill>
                <a:latin typeface="Verdana" pitchFamily="-112" charset="0"/>
              </a:rPr>
              <a:t>• FOLLATURA</a:t>
            </a:r>
            <a:endParaRPr lang="it-IT" sz="1200" b="1" baseline="26000">
              <a:solidFill>
                <a:srgbClr val="80060D"/>
              </a:solidFill>
              <a:latin typeface="Verdana" pitchFamily="-112" charset="0"/>
            </a:endParaRPr>
          </a:p>
          <a:p>
            <a:pPr eaLnBrk="0" hangingPunct="0">
              <a:lnSpc>
                <a:spcPts val="1000"/>
              </a:lnSpc>
              <a:spcBef>
                <a:spcPct val="50000"/>
              </a:spcBef>
            </a:pPr>
            <a:r>
              <a:rPr lang="it-IT" sz="1200" baseline="26000">
                <a:solidFill>
                  <a:srgbClr val="80060D"/>
                </a:solidFill>
                <a:latin typeface="Verdana" pitchFamily="-112" charset="0"/>
              </a:rPr>
              <a:t>Manuale o automatica, in vasche aperte o serbatoi chiusi, la follatura consiste nel rompere il cappello di vinaccia ed immergerlo forzatamente nel liquido sottostante, con strumenti manuali o pistoni meccanici.</a:t>
            </a:r>
          </a:p>
          <a:p>
            <a:pPr eaLnBrk="0" hangingPunct="0">
              <a:lnSpc>
                <a:spcPts val="1000"/>
              </a:lnSpc>
              <a:spcBef>
                <a:spcPct val="50000"/>
              </a:spcBef>
            </a:pPr>
            <a:r>
              <a:rPr lang="it-IT" sz="1200" b="1" baseline="26000">
                <a:solidFill>
                  <a:srgbClr val="80060D"/>
                </a:solidFill>
                <a:latin typeface="Verdana" pitchFamily="-112" charset="0"/>
              </a:rPr>
              <a:t>Svantaggi:</a:t>
            </a:r>
            <a:r>
              <a:rPr lang="it-IT" sz="1200" baseline="26000">
                <a:solidFill>
                  <a:srgbClr val="80060D"/>
                </a:solidFill>
                <a:latin typeface="Verdana" pitchFamily="-112" charset="0"/>
              </a:rPr>
              <a:t> eccessivo utilizzo di manodopera nella follatura manuale, difficile gestione di grandi masse in lavorazione, eccessiva azione meccanica sulle vinacce e rischio di triturazione, rischi di fermo tecnico per l’eccessivo impiego di strumenti meccanici, eccessiva esposizione della massa in ambiente non controllato e rischio di fenomeni di acescenza nel caso di vasche aperte, consumo e impegno di energia elettrica nei serbatoi a pistoni.</a:t>
            </a:r>
          </a:p>
          <a:p>
            <a:pPr eaLnBrk="0" hangingPunct="0">
              <a:lnSpc>
                <a:spcPts val="1000"/>
              </a:lnSpc>
              <a:spcBef>
                <a:spcPct val="50000"/>
              </a:spcBef>
            </a:pPr>
            <a:endParaRPr lang="it-IT" sz="1200" b="1" baseline="26000">
              <a:solidFill>
                <a:srgbClr val="80060D"/>
              </a:solidFill>
              <a:latin typeface="Verdana" pitchFamily="-112" charset="0"/>
            </a:endParaRPr>
          </a:p>
          <a:p>
            <a:pPr eaLnBrk="0" hangingPunct="0">
              <a:lnSpc>
                <a:spcPts val="1000"/>
              </a:lnSpc>
              <a:spcBef>
                <a:spcPct val="50000"/>
              </a:spcBef>
            </a:pPr>
            <a:r>
              <a:rPr lang="it-IT" sz="1800" b="1" baseline="26000">
                <a:solidFill>
                  <a:srgbClr val="80060D"/>
                </a:solidFill>
                <a:latin typeface="Verdana" pitchFamily="-112" charset="0"/>
              </a:rPr>
              <a:t>• ROTATIVI</a:t>
            </a:r>
            <a:endParaRPr lang="it-IT" sz="1200" b="1" baseline="26000">
              <a:solidFill>
                <a:srgbClr val="80060D"/>
              </a:solidFill>
              <a:latin typeface="Verdana" pitchFamily="-112" charset="0"/>
            </a:endParaRPr>
          </a:p>
          <a:p>
            <a:pPr eaLnBrk="0" hangingPunct="0">
              <a:lnSpc>
                <a:spcPts val="1000"/>
              </a:lnSpc>
              <a:spcBef>
                <a:spcPct val="50000"/>
              </a:spcBef>
            </a:pPr>
            <a:r>
              <a:rPr lang="it-IT" sz="1200" baseline="26000">
                <a:solidFill>
                  <a:srgbClr val="80060D"/>
                </a:solidFill>
                <a:latin typeface="Verdana" pitchFamily="-112" charset="0"/>
              </a:rPr>
              <a:t>Sono serbatoi orizzontali motorizzati in grado di ruotare attorno al proprio asse. Tale movimento mescola il cappello di vinacce e lo tiene bagnato.</a:t>
            </a:r>
          </a:p>
          <a:p>
            <a:pPr eaLnBrk="0" hangingPunct="0">
              <a:lnSpc>
                <a:spcPts val="1000"/>
              </a:lnSpc>
              <a:spcBef>
                <a:spcPct val="50000"/>
              </a:spcBef>
            </a:pPr>
            <a:r>
              <a:rPr lang="it-IT" sz="1200" b="1" baseline="26000">
                <a:solidFill>
                  <a:srgbClr val="80060D"/>
                </a:solidFill>
                <a:latin typeface="Verdana" pitchFamily="-112" charset="0"/>
              </a:rPr>
              <a:t>Svantaggi:</a:t>
            </a:r>
            <a:r>
              <a:rPr lang="it-IT" sz="1200" baseline="26000">
                <a:solidFill>
                  <a:srgbClr val="80060D"/>
                </a:solidFill>
                <a:latin typeface="Verdana" pitchFamily="-112" charset="0"/>
              </a:rPr>
              <a:t> eccesso di sollecitazioni meccaniche sulla massa, estrazione non selettiva (i vinaccioli vengono</a:t>
            </a:r>
            <a:r>
              <a:rPr lang="it-IT" sz="1200">
                <a:solidFill>
                  <a:srgbClr val="80060D"/>
                </a:solidFill>
                <a:latin typeface="Verdana" pitchFamily="-112" charset="0"/>
              </a:rPr>
              <a:t> </a:t>
            </a:r>
            <a:r>
              <a:rPr lang="it-IT" sz="1200" baseline="26000">
                <a:solidFill>
                  <a:srgbClr val="80060D"/>
                </a:solidFill>
                <a:latin typeface="Verdana" pitchFamily="-112" charset="0"/>
              </a:rPr>
              <a:t>rimescolati), eccesso di manutenzione e consumo di energia, rischi di fermo tecnico per rotture meccaniche.</a:t>
            </a:r>
          </a:p>
          <a:p>
            <a:pPr eaLnBrk="0" hangingPunct="0">
              <a:lnSpc>
                <a:spcPts val="1000"/>
              </a:lnSpc>
              <a:spcBef>
                <a:spcPct val="50000"/>
              </a:spcBef>
            </a:pPr>
            <a:endParaRPr lang="it-IT" sz="1200" baseline="26000">
              <a:solidFill>
                <a:srgbClr val="80060D"/>
              </a:solidFill>
              <a:latin typeface="Verdana" pitchFamily="-112" charset="0"/>
            </a:endParaRPr>
          </a:p>
          <a:p>
            <a:pPr eaLnBrk="0" hangingPunct="0">
              <a:lnSpc>
                <a:spcPts val="1000"/>
              </a:lnSpc>
              <a:spcBef>
                <a:spcPct val="50000"/>
              </a:spcBef>
            </a:pPr>
            <a:r>
              <a:rPr lang="it-IT" sz="1800" b="1" baseline="26000">
                <a:solidFill>
                  <a:srgbClr val="80060D"/>
                </a:solidFill>
                <a:latin typeface="Verdana" pitchFamily="-112" charset="0"/>
              </a:rPr>
              <a:t>• ALTRI</a:t>
            </a:r>
            <a:endParaRPr lang="it-IT" sz="1200" b="1" baseline="26000">
              <a:solidFill>
                <a:srgbClr val="80060D"/>
              </a:solidFill>
              <a:latin typeface="Verdana" pitchFamily="-112" charset="0"/>
            </a:endParaRPr>
          </a:p>
          <a:p>
            <a:pPr eaLnBrk="0" hangingPunct="0">
              <a:lnSpc>
                <a:spcPts val="1000"/>
              </a:lnSpc>
              <a:spcBef>
                <a:spcPct val="50000"/>
              </a:spcBef>
            </a:pPr>
            <a:r>
              <a:rPr lang="it-IT" sz="1200" baseline="26000">
                <a:solidFill>
                  <a:srgbClr val="80060D"/>
                </a:solidFill>
                <a:latin typeface="Verdana" pitchFamily="-112" charset="0"/>
              </a:rPr>
              <a:t>Sono molti i tentativi fatti per risolvere sempre lo stesso problema: evitare che il cappello si compatti e cercare di sfruttare in modo efficiente la massa in lavorazione. Sono numerosi i fermentatori che utilizzano apparati meccanici alternativi nel tentativo di affrontare</a:t>
            </a:r>
            <a:r>
              <a:rPr lang="it-IT" sz="1200">
                <a:solidFill>
                  <a:srgbClr val="80060D"/>
                </a:solidFill>
                <a:latin typeface="Verdana" pitchFamily="-112" charset="0"/>
              </a:rPr>
              <a:t> </a:t>
            </a:r>
            <a:r>
              <a:rPr lang="it-IT" sz="1200" baseline="26000">
                <a:solidFill>
                  <a:srgbClr val="80060D"/>
                </a:solidFill>
                <a:latin typeface="Verdana" pitchFamily="-112" charset="0"/>
              </a:rPr>
              <a:t>questo problema.</a:t>
            </a:r>
          </a:p>
          <a:p>
            <a:pPr eaLnBrk="0" hangingPunct="0">
              <a:lnSpc>
                <a:spcPts val="1000"/>
              </a:lnSpc>
              <a:spcBef>
                <a:spcPct val="50000"/>
              </a:spcBef>
            </a:pPr>
            <a:r>
              <a:rPr lang="it-IT" sz="1200" b="1" baseline="26000">
                <a:solidFill>
                  <a:srgbClr val="80060D"/>
                </a:solidFill>
                <a:latin typeface="Verdana" pitchFamily="-112" charset="0"/>
              </a:rPr>
              <a:t>Svantaggi:</a:t>
            </a:r>
            <a:r>
              <a:rPr lang="it-IT" sz="1200" baseline="26000">
                <a:solidFill>
                  <a:srgbClr val="80060D"/>
                </a:solidFill>
                <a:latin typeface="Verdana" pitchFamily="-112" charset="0"/>
              </a:rPr>
              <a:t> quasi sempre il primo problema di tali sistemi è l’eccessiva sollecitazione meccanica che aggredisce le vinacce, l’impossibilità di effettuare un’estrazione selettiva e la scarsa possibilità di controllo ed intervento da parte dell’Enologo durante lo svolgimento dei processi.</a:t>
            </a:r>
          </a:p>
          <a:p>
            <a:pPr eaLnBrk="0" hangingPunct="0">
              <a:lnSpc>
                <a:spcPts val="1000"/>
              </a:lnSpc>
              <a:spcBef>
                <a:spcPct val="50000"/>
              </a:spcBef>
            </a:pPr>
            <a:endParaRPr lang="it-IT" sz="1200" b="1" baseline="26000">
              <a:solidFill>
                <a:srgbClr val="80060D"/>
              </a:solidFill>
              <a:latin typeface="Verdana" pitchFamily="-112" charset="0"/>
            </a:endParaRPr>
          </a:p>
        </p:txBody>
      </p:sp>
      <p:sp>
        <p:nvSpPr>
          <p:cNvPr id="33797" name="Text Box 1030"/>
          <p:cNvSpPr txBox="1">
            <a:spLocks noChangeArrowheads="1"/>
          </p:cNvSpPr>
          <p:nvPr/>
        </p:nvSpPr>
        <p:spPr bwMode="auto">
          <a:xfrm>
            <a:off x="0" y="66135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715E350-A3F3-2644-9FA0-5FBC92FA7CE6}" type="slidenum">
              <a:rPr lang="it-IT" sz="1000" b="1">
                <a:solidFill>
                  <a:srgbClr val="80060D"/>
                </a:solidFill>
                <a:latin typeface="Verdana" pitchFamily="-112" charset="0"/>
              </a:rPr>
              <a:pPr eaLnBrk="0" hangingPunct="0">
                <a:spcBef>
                  <a:spcPct val="50000"/>
                </a:spcBef>
              </a:pPr>
              <a:t>10</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ext Box 1026"/>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3.Metodo Ganimede</a:t>
            </a:r>
            <a:r>
              <a:rPr lang="it-IT" sz="2400" b="1" baseline="30000">
                <a:solidFill>
                  <a:srgbClr val="80060D"/>
                </a:solidFill>
                <a:latin typeface="Verdana" pitchFamily="-112" charset="0"/>
              </a:rPr>
              <a:t>®</a:t>
            </a:r>
            <a:r>
              <a:rPr lang="it-IT" sz="2400" b="1">
                <a:solidFill>
                  <a:srgbClr val="80060D"/>
                </a:solidFill>
                <a:latin typeface="Verdana" pitchFamily="-112" charset="0"/>
              </a:rPr>
              <a:t/>
            </a:r>
            <a:br>
              <a:rPr lang="it-IT" sz="2400" b="1">
                <a:solidFill>
                  <a:srgbClr val="80060D"/>
                </a:solidFill>
                <a:latin typeface="Verdana" pitchFamily="-112" charset="0"/>
              </a:rPr>
            </a:br>
            <a:r>
              <a:rPr lang="it-IT" sz="1800">
                <a:solidFill>
                  <a:schemeClr val="tx1"/>
                </a:solidFill>
                <a:latin typeface="Verdana" pitchFamily="-112" charset="0"/>
              </a:rPr>
              <a:t>L’innovazione dei fermentatori </a:t>
            </a:r>
            <a:r>
              <a:rPr lang="it-IT" sz="1800" b="1">
                <a:solidFill>
                  <a:schemeClr val="tx1"/>
                </a:solidFill>
                <a:latin typeface="Verdana" pitchFamily="-112" charset="0"/>
              </a:rPr>
              <a:t>Ganimede</a:t>
            </a:r>
            <a:r>
              <a:rPr lang="it-IT" sz="1800" b="1" baseline="30000">
                <a:solidFill>
                  <a:schemeClr val="tx1"/>
                </a:solidFill>
                <a:latin typeface="Verdana" pitchFamily="-112" charset="0"/>
              </a:rPr>
              <a:t>®</a:t>
            </a:r>
            <a:r>
              <a:rPr lang="it-IT" sz="1800">
                <a:solidFill>
                  <a:schemeClr val="tx1"/>
                </a:solidFill>
                <a:latin typeface="Verdana" pitchFamily="-112" charset="0"/>
              </a:rPr>
              <a:t/>
            </a:r>
            <a:br>
              <a:rPr lang="it-IT" sz="1800">
                <a:solidFill>
                  <a:schemeClr val="tx1"/>
                </a:solidFill>
                <a:latin typeface="Verdana" pitchFamily="-112" charset="0"/>
              </a:rPr>
            </a:br>
            <a:r>
              <a:rPr lang="it-IT" sz="1800">
                <a:solidFill>
                  <a:schemeClr val="tx1"/>
                </a:solidFill>
                <a:latin typeface="Verdana" pitchFamily="-112" charset="0"/>
              </a:rPr>
              <a:t>nell’estrazione selettiva.</a:t>
            </a:r>
            <a:endParaRPr lang="it-IT" sz="2200">
              <a:solidFill>
                <a:schemeClr val="tx1"/>
              </a:solidFill>
              <a:latin typeface="Verdana" pitchFamily="-112" charset="0"/>
            </a:endParaRPr>
          </a:p>
        </p:txBody>
      </p:sp>
      <p:sp>
        <p:nvSpPr>
          <p:cNvPr id="35843" name="Text Box 1027"/>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922677AC-6C2B-1C48-BC9F-D724DE89E717}" type="slidenum">
              <a:rPr lang="it-IT" sz="1000" b="1">
                <a:solidFill>
                  <a:srgbClr val="80060D"/>
                </a:solidFill>
                <a:latin typeface="Verdana" pitchFamily="-112" charset="0"/>
              </a:rPr>
              <a:pPr eaLnBrk="0" hangingPunct="0">
                <a:spcBef>
                  <a:spcPct val="50000"/>
                </a:spcBef>
              </a:pPr>
              <a:t>11</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050"/>
          <p:cNvSpPr>
            <a:spLocks noChangeArrowheads="1"/>
          </p:cNvSpPr>
          <p:nvPr/>
        </p:nvSpPr>
        <p:spPr bwMode="auto">
          <a:xfrm>
            <a:off x="685800" y="3046413"/>
            <a:ext cx="3124200" cy="458787"/>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rPr>
              <a:t>By Pass</a:t>
            </a:r>
          </a:p>
          <a:p>
            <a:pPr eaLnBrk="0" hangingPunct="0"/>
            <a:r>
              <a:rPr lang="it-IT" sz="800">
                <a:latin typeface="Verdana" pitchFamily="-112" charset="0"/>
              </a:rPr>
              <a:t>(valvola che mette in collegamento la massa</a:t>
            </a:r>
          </a:p>
          <a:p>
            <a:pPr eaLnBrk="0" hangingPunct="0"/>
            <a:r>
              <a:rPr lang="it-IT" sz="800">
                <a:latin typeface="Verdana" pitchFamily="-112" charset="0"/>
              </a:rPr>
              <a:t>di CO</a:t>
            </a:r>
            <a:r>
              <a:rPr lang="it-IT" sz="800" baseline="-25000">
                <a:latin typeface="Verdana" pitchFamily="-112" charset="0"/>
              </a:rPr>
              <a:t>2</a:t>
            </a:r>
            <a:r>
              <a:rPr lang="it-IT" sz="800">
                <a:latin typeface="Verdana" pitchFamily="-112" charset="0"/>
              </a:rPr>
              <a:t> con il vano superiore dove si forma il cappello)</a:t>
            </a:r>
            <a:r>
              <a:rPr lang="it-IT" sz="800" b="1">
                <a:latin typeface="Verdana" pitchFamily="-112" charset="0"/>
              </a:rPr>
              <a:t> </a:t>
            </a:r>
          </a:p>
        </p:txBody>
      </p:sp>
      <p:sp>
        <p:nvSpPr>
          <p:cNvPr id="37891" name="Text Box 205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37892" name="Text Box 2053"/>
          <p:cNvSpPr txBox="1">
            <a:spLocks noChangeArrowheads="1"/>
          </p:cNvSpPr>
          <p:nvPr/>
        </p:nvSpPr>
        <p:spPr bwMode="auto">
          <a:xfrm>
            <a:off x="304800" y="1127125"/>
            <a:ext cx="6248400" cy="244475"/>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L’innovativo fermentatore </a:t>
            </a:r>
            <a:r>
              <a:rPr lang="it-IT" sz="1500" b="1">
                <a:latin typeface="Verdana" pitchFamily="-112" charset="0"/>
              </a:rPr>
              <a:t>Ganimede</a:t>
            </a:r>
            <a:r>
              <a:rPr lang="it-IT" sz="1500" b="1" baseline="30000">
                <a:latin typeface="Verdana" pitchFamily="-112" charset="0"/>
              </a:rPr>
              <a:t>®</a:t>
            </a:r>
            <a:endParaRPr lang="it-IT" sz="1200" b="1" baseline="26000">
              <a:solidFill>
                <a:srgbClr val="80060D"/>
              </a:solidFill>
              <a:latin typeface="Verdana" pitchFamily="-112" charset="0"/>
            </a:endParaRPr>
          </a:p>
        </p:txBody>
      </p:sp>
      <p:pic>
        <p:nvPicPr>
          <p:cNvPr id="37893" name="Picture 2054"/>
          <p:cNvPicPr>
            <a:picLocks noChangeAspect="1" noChangeArrowheads="1"/>
          </p:cNvPicPr>
          <p:nvPr/>
        </p:nvPicPr>
        <p:blipFill>
          <a:blip r:embed="rId3"/>
          <a:srcRect/>
          <a:stretch>
            <a:fillRect/>
          </a:stretch>
        </p:blipFill>
        <p:spPr bwMode="auto">
          <a:xfrm>
            <a:off x="3581400" y="1828800"/>
            <a:ext cx="2006600" cy="4821238"/>
          </a:xfrm>
          <a:prstGeom prst="rect">
            <a:avLst/>
          </a:prstGeom>
          <a:noFill/>
          <a:ln w="9525">
            <a:noFill/>
            <a:miter lim="800000"/>
            <a:headEnd/>
            <a:tailEnd/>
          </a:ln>
        </p:spPr>
      </p:pic>
      <p:sp>
        <p:nvSpPr>
          <p:cNvPr id="37894" name="Rectangle 2055"/>
          <p:cNvSpPr>
            <a:spLocks noChangeArrowheads="1"/>
          </p:cNvSpPr>
          <p:nvPr/>
        </p:nvSpPr>
        <p:spPr bwMode="auto">
          <a:xfrm>
            <a:off x="685800" y="4572000"/>
            <a:ext cx="2971800" cy="458788"/>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rPr>
              <a:t>Vano inferiore</a:t>
            </a:r>
          </a:p>
          <a:p>
            <a:pPr eaLnBrk="0" hangingPunct="0"/>
            <a:r>
              <a:rPr lang="it-IT" sz="800">
                <a:latin typeface="Verdana" pitchFamily="-112" charset="0"/>
              </a:rPr>
              <a:t>(direttamente comunicante col vano superiore attraverso il collo del diaframma ad imbuto)</a:t>
            </a:r>
          </a:p>
        </p:txBody>
      </p:sp>
      <p:sp>
        <p:nvSpPr>
          <p:cNvPr id="37895" name="Rectangle 2056"/>
          <p:cNvSpPr>
            <a:spLocks noChangeArrowheads="1"/>
          </p:cNvSpPr>
          <p:nvPr/>
        </p:nvSpPr>
        <p:spPr bwMode="auto">
          <a:xfrm>
            <a:off x="2133600" y="3659188"/>
            <a:ext cx="1603375" cy="230187"/>
          </a:xfrm>
          <a:prstGeom prst="rect">
            <a:avLst/>
          </a:prstGeom>
          <a:noFill/>
          <a:ln w="9525">
            <a:noFill/>
            <a:miter lim="800000"/>
            <a:headEnd/>
            <a:tailEnd/>
          </a:ln>
        </p:spPr>
        <p:txBody>
          <a:bodyPr wrap="none">
            <a:prstTxWarp prst="textNoShape">
              <a:avLst/>
            </a:prstTxWarp>
            <a:spAutoFit/>
          </a:bodyPr>
          <a:lstStyle/>
          <a:p>
            <a:pPr eaLnBrk="0" hangingPunct="0"/>
            <a:r>
              <a:rPr lang="it-IT" sz="900" b="1">
                <a:latin typeface="Verdana" pitchFamily="-112" charset="0"/>
              </a:rPr>
              <a:t>Diaframma ad Imbuto</a:t>
            </a:r>
            <a:endParaRPr lang="it-IT" sz="800">
              <a:latin typeface="Verdana" pitchFamily="-112" charset="0"/>
            </a:endParaRPr>
          </a:p>
        </p:txBody>
      </p:sp>
      <p:sp>
        <p:nvSpPr>
          <p:cNvPr id="37896" name="Line 2057"/>
          <p:cNvSpPr>
            <a:spLocks noChangeShapeType="1"/>
          </p:cNvSpPr>
          <p:nvPr/>
        </p:nvSpPr>
        <p:spPr bwMode="auto">
          <a:xfrm>
            <a:off x="2209800" y="3886200"/>
            <a:ext cx="22860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897" name="Line 2058"/>
          <p:cNvSpPr>
            <a:spLocks noChangeShapeType="1"/>
          </p:cNvSpPr>
          <p:nvPr/>
        </p:nvSpPr>
        <p:spPr bwMode="auto">
          <a:xfrm>
            <a:off x="2209800" y="5257800"/>
            <a:ext cx="15240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898" name="Rectangle 2059"/>
          <p:cNvSpPr>
            <a:spLocks noChangeArrowheads="1"/>
          </p:cNvSpPr>
          <p:nvPr/>
        </p:nvSpPr>
        <p:spPr bwMode="auto">
          <a:xfrm>
            <a:off x="2133600" y="5257800"/>
            <a:ext cx="15779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Valvola per l’immissione</a:t>
            </a:r>
          </a:p>
          <a:p>
            <a:pPr eaLnBrk="0" hangingPunct="0"/>
            <a:r>
              <a:rPr lang="it-IT" sz="800" b="1">
                <a:latin typeface="Verdana" pitchFamily="-112" charset="0"/>
              </a:rPr>
              <a:t>di gas tecnici</a:t>
            </a:r>
          </a:p>
        </p:txBody>
      </p:sp>
      <p:sp>
        <p:nvSpPr>
          <p:cNvPr id="37899" name="Rectangle 2060"/>
          <p:cNvSpPr>
            <a:spLocks noChangeArrowheads="1"/>
          </p:cNvSpPr>
          <p:nvPr/>
        </p:nvSpPr>
        <p:spPr bwMode="auto">
          <a:xfrm>
            <a:off x="685800" y="4038600"/>
            <a:ext cx="2971800" cy="336550"/>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rPr>
              <a:t>Intercapedine per l’immagazzinamento</a:t>
            </a:r>
          </a:p>
          <a:p>
            <a:pPr eaLnBrk="0" hangingPunct="0"/>
            <a:r>
              <a:rPr lang="it-IT" sz="800" b="1">
                <a:latin typeface="Verdana" pitchFamily="-112" charset="0"/>
              </a:rPr>
              <a:t>della CO</a:t>
            </a:r>
            <a:r>
              <a:rPr lang="it-IT" sz="800" b="1" baseline="-25000">
                <a:latin typeface="Verdana" pitchFamily="-112" charset="0"/>
              </a:rPr>
              <a:t>2 </a:t>
            </a:r>
            <a:r>
              <a:rPr lang="it-IT" sz="800" b="1">
                <a:latin typeface="Verdana" pitchFamily="-112" charset="0"/>
              </a:rPr>
              <a:t>di fermentazione</a:t>
            </a:r>
          </a:p>
        </p:txBody>
      </p:sp>
      <p:sp>
        <p:nvSpPr>
          <p:cNvPr id="37900" name="Rectangle 2061"/>
          <p:cNvSpPr>
            <a:spLocks noChangeArrowheads="1"/>
          </p:cNvSpPr>
          <p:nvPr/>
        </p:nvSpPr>
        <p:spPr bwMode="auto">
          <a:xfrm>
            <a:off x="685800" y="2133600"/>
            <a:ext cx="2971800" cy="458788"/>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rPr>
              <a:t>Vano superiore</a:t>
            </a:r>
          </a:p>
          <a:p>
            <a:pPr eaLnBrk="0" hangingPunct="0"/>
            <a:r>
              <a:rPr lang="it-IT" sz="800">
                <a:latin typeface="Verdana" pitchFamily="-112" charset="0"/>
              </a:rPr>
              <a:t>(direttamente comunicante col vano inferiore attraverso il collo del diaframma ad imbuto)</a:t>
            </a:r>
            <a:endParaRPr lang="it-IT" sz="800" b="1">
              <a:latin typeface="Verdana" pitchFamily="-112" charset="0"/>
            </a:endParaRPr>
          </a:p>
        </p:txBody>
      </p:sp>
      <p:sp>
        <p:nvSpPr>
          <p:cNvPr id="37901" name="Line 2062"/>
          <p:cNvSpPr>
            <a:spLocks noChangeShapeType="1"/>
          </p:cNvSpPr>
          <p:nvPr/>
        </p:nvSpPr>
        <p:spPr bwMode="auto">
          <a:xfrm>
            <a:off x="762000" y="2590800"/>
            <a:ext cx="3352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2" name="Rectangle 2063"/>
          <p:cNvSpPr>
            <a:spLocks noChangeArrowheads="1"/>
          </p:cNvSpPr>
          <p:nvPr/>
        </p:nvSpPr>
        <p:spPr bwMode="auto">
          <a:xfrm>
            <a:off x="2133600" y="2743200"/>
            <a:ext cx="1312863"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Cappello di vinaccia</a:t>
            </a:r>
          </a:p>
        </p:txBody>
      </p:sp>
      <p:sp>
        <p:nvSpPr>
          <p:cNvPr id="37903" name="Line 2064"/>
          <p:cNvSpPr>
            <a:spLocks noChangeShapeType="1"/>
          </p:cNvSpPr>
          <p:nvPr/>
        </p:nvSpPr>
        <p:spPr bwMode="auto">
          <a:xfrm>
            <a:off x="2209800" y="2971800"/>
            <a:ext cx="1828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4" name="Line 2065"/>
          <p:cNvSpPr>
            <a:spLocks noChangeShapeType="1"/>
          </p:cNvSpPr>
          <p:nvPr/>
        </p:nvSpPr>
        <p:spPr bwMode="auto">
          <a:xfrm>
            <a:off x="762000" y="4038600"/>
            <a:ext cx="3352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5" name="Line 2066"/>
          <p:cNvSpPr>
            <a:spLocks noChangeShapeType="1"/>
          </p:cNvSpPr>
          <p:nvPr/>
        </p:nvSpPr>
        <p:spPr bwMode="auto">
          <a:xfrm>
            <a:off x="762000" y="5029200"/>
            <a:ext cx="33528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6" name="Line 2067"/>
          <p:cNvSpPr>
            <a:spLocks noChangeShapeType="1"/>
          </p:cNvSpPr>
          <p:nvPr/>
        </p:nvSpPr>
        <p:spPr bwMode="auto">
          <a:xfrm>
            <a:off x="762000" y="3503613"/>
            <a:ext cx="2743200" cy="0"/>
          </a:xfrm>
          <a:prstGeom prst="line">
            <a:avLst/>
          </a:prstGeom>
          <a:noFill/>
          <a:ln w="15875">
            <a:solidFill>
              <a:srgbClr val="80060D"/>
            </a:solidFill>
            <a:round/>
            <a:headEnd/>
            <a:tailEnd type="triangle" w="med" len="med"/>
          </a:ln>
        </p:spPr>
        <p:txBody>
          <a:bodyPr wrap="none" anchor="ctr">
            <a:prstTxWarp prst="textNoShape">
              <a:avLst/>
            </a:prstTxWarp>
          </a:bodyPr>
          <a:lstStyle/>
          <a:p>
            <a:endParaRPr lang="it-IT"/>
          </a:p>
        </p:txBody>
      </p:sp>
      <p:sp>
        <p:nvSpPr>
          <p:cNvPr id="37907" name="Text Box 2068"/>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0AB093D-D61A-5041-A106-7C7F76CDD9E6}" type="slidenum">
              <a:rPr lang="it-IT" sz="1000" b="1">
                <a:solidFill>
                  <a:srgbClr val="80060D"/>
                </a:solidFill>
                <a:latin typeface="Verdana" pitchFamily="-112" charset="0"/>
              </a:rPr>
              <a:pPr eaLnBrk="0" hangingPunct="0">
                <a:spcBef>
                  <a:spcPct val="50000"/>
                </a:spcBef>
              </a:pPr>
              <a:t>12</a:t>
            </a:fld>
            <a:endParaRPr lang="it-IT" sz="1200" b="1">
              <a:solidFill>
                <a:srgbClr val="80060D"/>
              </a:solidFill>
              <a:latin typeface="Verdana" pitchFamily="-112" charset="0"/>
            </a:endParaRPr>
          </a:p>
        </p:txBody>
      </p:sp>
      <p:pic>
        <p:nvPicPr>
          <p:cNvPr id="37908" name="Picture 12" descr="PICT0099"/>
          <p:cNvPicPr>
            <a:picLocks noChangeAspect="1" noChangeArrowheads="1"/>
          </p:cNvPicPr>
          <p:nvPr/>
        </p:nvPicPr>
        <p:blipFill>
          <a:blip r:embed="rId4"/>
          <a:srcRect/>
          <a:stretch>
            <a:fillRect/>
          </a:stretch>
        </p:blipFill>
        <p:spPr bwMode="auto">
          <a:xfrm>
            <a:off x="6553200" y="1085850"/>
            <a:ext cx="2438400" cy="1828800"/>
          </a:xfrm>
          <a:prstGeom prst="rect">
            <a:avLst/>
          </a:prstGeom>
          <a:noFill/>
          <a:ln w="15875">
            <a:solidFill>
              <a:srgbClr val="000000"/>
            </a:solidFill>
            <a:miter lim="800000"/>
            <a:headEnd/>
            <a:tailEnd/>
          </a:ln>
        </p:spPr>
      </p:pic>
      <p:pic>
        <p:nvPicPr>
          <p:cNvPr id="37909" name="Picture 13" descr="PICT0118"/>
          <p:cNvPicPr>
            <a:picLocks noChangeAspect="1" noChangeArrowheads="1"/>
          </p:cNvPicPr>
          <p:nvPr/>
        </p:nvPicPr>
        <p:blipFill>
          <a:blip r:embed="rId5"/>
          <a:srcRect/>
          <a:stretch>
            <a:fillRect/>
          </a:stretch>
        </p:blipFill>
        <p:spPr bwMode="auto">
          <a:xfrm>
            <a:off x="6553200" y="2971800"/>
            <a:ext cx="2438400" cy="1828800"/>
          </a:xfrm>
          <a:prstGeom prst="rect">
            <a:avLst/>
          </a:prstGeom>
          <a:noFill/>
          <a:ln w="15875">
            <a:solidFill>
              <a:srgbClr val="000000"/>
            </a:solidFill>
            <a:miter lim="800000"/>
            <a:headEnd/>
            <a:tailEnd/>
          </a:ln>
        </p:spPr>
      </p:pic>
      <p:pic>
        <p:nvPicPr>
          <p:cNvPr id="37910" name="Picture 14" descr="Ganimede"/>
          <p:cNvPicPr>
            <a:picLocks noChangeAspect="1" noChangeArrowheads="1"/>
          </p:cNvPicPr>
          <p:nvPr/>
        </p:nvPicPr>
        <p:blipFill>
          <a:blip r:embed="rId6"/>
          <a:srcRect/>
          <a:stretch>
            <a:fillRect/>
          </a:stretch>
        </p:blipFill>
        <p:spPr bwMode="auto">
          <a:xfrm>
            <a:off x="6553200" y="4876800"/>
            <a:ext cx="2438400" cy="1870075"/>
          </a:xfrm>
          <a:prstGeom prst="rect">
            <a:avLst/>
          </a:prstGeom>
          <a:noFill/>
          <a:ln w="15875">
            <a:solidFill>
              <a:srgbClr val="000000"/>
            </a:solidFill>
            <a:miter lim="800000"/>
            <a:headEnd/>
            <a:tailEnd/>
          </a:ln>
        </p:spPr>
      </p:pic>
      <p:sp>
        <p:nvSpPr>
          <p:cNvPr id="37911" name="Rectangle 18"/>
          <p:cNvSpPr>
            <a:spLocks noChangeArrowheads="1"/>
          </p:cNvSpPr>
          <p:nvPr/>
        </p:nvSpPr>
        <p:spPr bwMode="auto">
          <a:xfrm>
            <a:off x="685800" y="1598613"/>
            <a:ext cx="3225800" cy="276225"/>
          </a:xfrm>
          <a:prstGeom prst="rect">
            <a:avLst/>
          </a:prstGeom>
          <a:noFill/>
          <a:ln w="9525">
            <a:noFill/>
            <a:miter lim="800000"/>
            <a:headEnd/>
            <a:tailEnd/>
          </a:ln>
        </p:spPr>
        <p:txBody>
          <a:bodyPr wrap="none">
            <a:prstTxWarp prst="textNoShape">
              <a:avLst/>
            </a:prstTxWarp>
            <a:spAutoFit/>
          </a:bodyPr>
          <a:lstStyle/>
          <a:p>
            <a:pPr eaLnBrk="0" hangingPunct="0">
              <a:lnSpc>
                <a:spcPct val="99000"/>
              </a:lnSpc>
              <a:buClr>
                <a:srgbClr val="000000"/>
              </a:buClr>
              <a:buFont typeface="Times" pitchFamily="-112" charset="0"/>
              <a:buNone/>
            </a:pPr>
            <a:r>
              <a:rPr lang="en-GB" sz="1200" b="1">
                <a:solidFill>
                  <a:srgbClr val="FF0066"/>
                </a:solidFill>
                <a:latin typeface="Verdana" pitchFamily="-112" charset="0"/>
              </a:rPr>
              <a:t>Serbatoio aperto (non a pressione)</a:t>
            </a:r>
          </a:p>
        </p:txBody>
      </p:sp>
      <p:sp>
        <p:nvSpPr>
          <p:cNvPr id="37912" name="Line 19"/>
          <p:cNvSpPr>
            <a:spLocks noChangeShapeType="1"/>
          </p:cNvSpPr>
          <p:nvPr/>
        </p:nvSpPr>
        <p:spPr bwMode="auto">
          <a:xfrm>
            <a:off x="762000" y="1905000"/>
            <a:ext cx="3222625" cy="0"/>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41986" name="Picture 1026" descr="\\Server\ganimede server\DOCnew\GANIMEDE\METODOGANIMEDE\pubblicità, articoli,  inviti cataloghi immagini\Foto e immagini Ganimede\Immagini fasi Cat.Gani\Immagini\Ganimede_3D_Gas.jpg"/>
          <p:cNvPicPr>
            <a:picLocks noChangeAspect="1" noChangeArrowheads="1"/>
          </p:cNvPicPr>
          <p:nvPr/>
        </p:nvPicPr>
        <p:blipFill>
          <a:blip r:embed="rId3"/>
          <a:srcRect/>
          <a:stretch>
            <a:fillRect/>
          </a:stretch>
        </p:blipFill>
        <p:spPr bwMode="auto">
          <a:xfrm>
            <a:off x="976313" y="566738"/>
            <a:ext cx="2452687" cy="5986462"/>
          </a:xfrm>
          <a:prstGeom prst="rect">
            <a:avLst/>
          </a:prstGeom>
          <a:noFill/>
          <a:ln w="9525">
            <a:noFill/>
            <a:miter lim="800000"/>
            <a:headEnd/>
            <a:tailEnd/>
          </a:ln>
        </p:spPr>
      </p:pic>
      <p:sp>
        <p:nvSpPr>
          <p:cNvPr id="41987" name="Rectangle 1027"/>
          <p:cNvSpPr>
            <a:spLocks noChangeArrowheads="1"/>
          </p:cNvSpPr>
          <p:nvPr/>
        </p:nvSpPr>
        <p:spPr bwMode="auto">
          <a:xfrm>
            <a:off x="6324600" y="5867400"/>
            <a:ext cx="2667000" cy="990600"/>
          </a:xfrm>
          <a:prstGeom prst="rect">
            <a:avLst/>
          </a:prstGeom>
          <a:solidFill>
            <a:schemeClr val="bg1"/>
          </a:solidFill>
          <a:ln w="9525">
            <a:noFill/>
            <a:miter lim="800000"/>
            <a:headEnd/>
            <a:tailEnd/>
          </a:ln>
        </p:spPr>
        <p:txBody>
          <a:bodyPr wrap="none" anchor="ctr">
            <a:prstTxWarp prst="textNoShape">
              <a:avLst/>
            </a:prstTxWarp>
            <a:spAutoFit/>
          </a:bodyPr>
          <a:lstStyle/>
          <a:p>
            <a:pPr eaLnBrk="0" hangingPunct="0"/>
            <a:endParaRPr lang="it-IT"/>
          </a:p>
        </p:txBody>
      </p:sp>
      <p:sp>
        <p:nvSpPr>
          <p:cNvPr id="41988" name="Rectangle 1029"/>
          <p:cNvSpPr>
            <a:spLocks noChangeArrowheads="1"/>
          </p:cNvSpPr>
          <p:nvPr/>
        </p:nvSpPr>
        <p:spPr bwMode="auto">
          <a:xfrm>
            <a:off x="3733800" y="6172200"/>
            <a:ext cx="72072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2</a:t>
            </a:r>
          </a:p>
        </p:txBody>
      </p:sp>
      <p:pic>
        <p:nvPicPr>
          <p:cNvPr id="41989" name="Picture 5" descr="/Users/Alberto/Desktop/Presentazioni 2012/Video Pwp/Model 2.AVI">
            <a:hlinkClick r:id="" action="ppaction://media"/>
          </p:cNvPr>
          <p:cNvPicPr/>
          <p:nvPr>
            <a:videoFile r:link="rId1"/>
          </p:nvPr>
        </p:nvPicPr>
        <p:blipFill>
          <a:blip r:embed="rId4"/>
          <a:srcRect/>
          <a:stretch>
            <a:fillRect/>
          </a:stretch>
        </p:blipFill>
        <p:spPr bwMode="auto">
          <a:xfrm>
            <a:off x="3810000" y="1425575"/>
            <a:ext cx="5029200" cy="4289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000" fill="hold"/>
                                        <p:tgtEl>
                                          <p:spTgt spid="4198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1989"/>
                </p:tgtEl>
              </p:cMediaNode>
            </p:video>
            <p:seq concurrent="1" nextAc="seek">
              <p:cTn id="8" restart="whenNotActive" fill="hold" evtFilter="cancelBubble" nodeType="interactiveSeq">
                <p:stCondLst>
                  <p:cond evt="onClick" delay="0">
                    <p:tgtEl>
                      <p:spTgt spid="4198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1989"/>
                                        </p:tgtEl>
                                      </p:cBhvr>
                                    </p:cmd>
                                  </p:childTnLst>
                                </p:cTn>
                              </p:par>
                            </p:childTnLst>
                          </p:cTn>
                        </p:par>
                      </p:childTnLst>
                    </p:cTn>
                  </p:par>
                </p:childTnLst>
              </p:cTn>
              <p:nextCondLst>
                <p:cond evt="onClick" delay="0">
                  <p:tgtEl>
                    <p:spTgt spid="41989"/>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9938" name="Picture 1026"/>
          <p:cNvPicPr>
            <a:picLocks noChangeAspect="1" noChangeArrowheads="1"/>
          </p:cNvPicPr>
          <p:nvPr/>
        </p:nvPicPr>
        <p:blipFill>
          <a:blip r:embed="rId4"/>
          <a:srcRect/>
          <a:stretch>
            <a:fillRect/>
          </a:stretch>
        </p:blipFill>
        <p:spPr bwMode="auto">
          <a:xfrm>
            <a:off x="152400" y="2057400"/>
            <a:ext cx="2019300" cy="4318000"/>
          </a:xfrm>
          <a:prstGeom prst="rect">
            <a:avLst/>
          </a:prstGeom>
          <a:noFill/>
          <a:ln w="9525">
            <a:noFill/>
            <a:miter lim="800000"/>
            <a:headEnd/>
            <a:tailEnd/>
          </a:ln>
        </p:spPr>
      </p:pic>
      <p:sp>
        <p:nvSpPr>
          <p:cNvPr id="39939" name="Text Box 1027"/>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39940" name="Text Box 1028"/>
          <p:cNvSpPr txBox="1">
            <a:spLocks noChangeArrowheads="1"/>
          </p:cNvSpPr>
          <p:nvPr/>
        </p:nvSpPr>
        <p:spPr bwMode="auto">
          <a:xfrm>
            <a:off x="304800" y="1295400"/>
            <a:ext cx="6248400" cy="244475"/>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Perché non si allaga l’intercapedine in </a:t>
            </a:r>
            <a:r>
              <a:rPr lang="it-IT" sz="1500" b="1">
                <a:latin typeface="Verdana" pitchFamily="-112" charset="0"/>
              </a:rPr>
              <a:t>Ganimede</a:t>
            </a:r>
            <a:r>
              <a:rPr lang="it-IT" sz="1500" b="1" baseline="30000">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sp>
        <p:nvSpPr>
          <p:cNvPr id="39941" name="Rectangle 1029"/>
          <p:cNvSpPr>
            <a:spLocks noChangeArrowheads="1"/>
          </p:cNvSpPr>
          <p:nvPr/>
        </p:nvSpPr>
        <p:spPr bwMode="auto">
          <a:xfrm>
            <a:off x="0" y="28956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39942" name="Text Box 1030"/>
          <p:cNvSpPr>
            <a:spLocks noGrp="1" noChangeArrowheads="1"/>
          </p:cNvSpPr>
          <p:nvPr>
            <p:ph type="ctrTitle"/>
          </p:nvPr>
        </p:nvSpPr>
        <p:spPr>
          <a:xfrm>
            <a:off x="6553200" y="1268413"/>
            <a:ext cx="2590800" cy="5159375"/>
          </a:xfrm>
        </p:spPr>
        <p:txBody>
          <a:bodyPr anchor="t"/>
          <a:lstStyle/>
          <a:p>
            <a:pPr algn="l">
              <a:lnSpc>
                <a:spcPct val="110000"/>
              </a:lnSpc>
            </a:pPr>
            <a:r>
              <a:rPr lang="it-IT" sz="1000">
                <a:solidFill>
                  <a:schemeClr val="bg2"/>
                </a:solidFill>
                <a:latin typeface="Verdana" pitchFamily="-112" charset="0"/>
              </a:rPr>
              <a:t>La rivoluzionaria presenza del </a:t>
            </a:r>
            <a:r>
              <a:rPr lang="it-IT" sz="1000" b="1">
                <a:solidFill>
                  <a:schemeClr val="bg2"/>
                </a:solidFill>
                <a:latin typeface="Verdana" pitchFamily="-112" charset="0"/>
              </a:rPr>
              <a:t>diaframma ad imbuto </a:t>
            </a:r>
            <a:r>
              <a:rPr lang="it-IT" sz="1000">
                <a:solidFill>
                  <a:schemeClr val="bg2"/>
                </a:solidFill>
                <a:latin typeface="Verdana" pitchFamily="-112" charset="0"/>
              </a:rPr>
              <a:t>all’interno dei fermentatori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crea </a:t>
            </a:r>
            <a:r>
              <a:rPr lang="it-IT" sz="1000" b="1">
                <a:solidFill>
                  <a:schemeClr val="bg2"/>
                </a:solidFill>
                <a:latin typeface="Verdana" pitchFamily="-112" charset="0"/>
              </a:rPr>
              <a:t>l’intercapedine nella quale si accumulerà la CO</a:t>
            </a:r>
            <a:r>
              <a:rPr lang="it-IT" sz="1000" b="1" baseline="-25000">
                <a:solidFill>
                  <a:schemeClr val="bg2"/>
                </a:solidFill>
                <a:latin typeface="Verdana" pitchFamily="-112" charset="0"/>
              </a:rPr>
              <a:t>2</a:t>
            </a:r>
            <a:r>
              <a:rPr lang="it-IT" sz="1000" b="1">
                <a:solidFill>
                  <a:schemeClr val="bg2"/>
                </a:solidFill>
                <a:latin typeface="Verdana" pitchFamily="-112" charset="0"/>
              </a:rPr>
              <a:t> durante la fermentazione.</a:t>
            </a:r>
            <a:br>
              <a:rPr lang="it-IT" sz="1000" b="1">
                <a:solidFill>
                  <a:schemeClr val="bg2"/>
                </a:solidFill>
                <a:latin typeface="Verdana" pitchFamily="-112" charset="0"/>
              </a:rPr>
            </a:br>
            <a:r>
              <a:rPr lang="it-IT" sz="1000" b="1">
                <a:solidFill>
                  <a:schemeClr val="bg2"/>
                </a:solidFill>
                <a:latin typeface="Verdana" pitchFamily="-112" charset="0"/>
              </a:rPr>
              <a:t/>
            </a:r>
            <a:br>
              <a:rPr lang="it-IT" sz="1000" b="1">
                <a:solidFill>
                  <a:schemeClr val="bg2"/>
                </a:solidFill>
                <a:latin typeface="Verdana" pitchFamily="-112" charset="0"/>
              </a:rPr>
            </a:br>
            <a:r>
              <a:rPr lang="it-IT" sz="1000">
                <a:solidFill>
                  <a:schemeClr val="bg2"/>
                </a:solidFill>
                <a:latin typeface="Verdana" pitchFamily="-112" charset="0"/>
              </a:rPr>
              <a:t>All’atto del riempimento, quando il liquido raggiunge il collo del diaframma, l’aria nell’intercapedine resta intrappolata, compressa dal liquido che cerca di salire.</a:t>
            </a:r>
            <a:br>
              <a:rPr lang="it-IT" sz="1000">
                <a:solidFill>
                  <a:schemeClr val="bg2"/>
                </a:solidFill>
                <a:latin typeface="Verdana" pitchFamily="-112" charset="0"/>
              </a:rPr>
            </a:br>
            <a:r>
              <a:rPr lang="it-IT" sz="1000">
                <a:solidFill>
                  <a:schemeClr val="bg2"/>
                </a:solidFill>
                <a:latin typeface="Verdana" pitchFamily="-112" charset="0"/>
              </a:rPr>
              <a:t>Il liquido, quindi, non potendo allagare l’intercapedine, non potrà fare altro che continuare a salire attraverso il collo del diaframma e riempire il vano superiore.</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Per capire il concetto, è sufficiente pensare a quando inseriamo un bicchiere rovesciato all’interno di un liquido: nonostante la pressione, l’acqua non riuscirà ad entrare in quanto l’aria presente non può fuoriuscire!</a:t>
            </a:r>
            <a:r>
              <a:rPr lang="it-IT" sz="1100">
                <a:solidFill>
                  <a:schemeClr val="bg2"/>
                </a:solidFill>
                <a:latin typeface="Verdana" pitchFamily="-112" charset="0"/>
              </a:rPr>
              <a:t> </a:t>
            </a:r>
            <a:r>
              <a:rPr lang="it-IT" sz="1000">
                <a:solidFill>
                  <a:schemeClr val="bg2"/>
                </a:solidFill>
                <a:latin typeface="Verdana" pitchFamily="-112" charset="0"/>
              </a:rPr>
              <a:t/>
            </a:r>
            <a:br>
              <a:rPr lang="it-IT" sz="1000">
                <a:solidFill>
                  <a:schemeClr val="bg2"/>
                </a:solidFill>
                <a:latin typeface="Verdana" pitchFamily="-112" charset="0"/>
              </a:rPr>
            </a:br>
            <a:endParaRPr lang="it-IT" sz="1000">
              <a:solidFill>
                <a:schemeClr val="bg2"/>
              </a:solidFill>
              <a:latin typeface="Verdana" pitchFamily="-112" charset="0"/>
            </a:endParaRPr>
          </a:p>
        </p:txBody>
      </p:sp>
      <p:sp>
        <p:nvSpPr>
          <p:cNvPr id="39943" name="Text Box 1032"/>
          <p:cNvSpPr txBox="1">
            <a:spLocks noChangeArrowheads="1"/>
          </p:cNvSpPr>
          <p:nvPr/>
        </p:nvSpPr>
        <p:spPr bwMode="auto">
          <a:xfrm>
            <a:off x="2667000" y="5638800"/>
            <a:ext cx="1524000" cy="83661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700">
                <a:latin typeface="Verdana" pitchFamily="-112" charset="0"/>
              </a:rPr>
              <a:t>L’aria (o altro gas presente nell’intercapedine), non può fuoriuscire attraverso il by pass chiuso e resta imprigionata sotto il diaframma, opponendosi alla spinta del liquido.</a:t>
            </a:r>
          </a:p>
        </p:txBody>
      </p:sp>
      <p:sp>
        <p:nvSpPr>
          <p:cNvPr id="39944" name="Line 1033"/>
          <p:cNvSpPr>
            <a:spLocks noChangeShapeType="1"/>
          </p:cNvSpPr>
          <p:nvPr/>
        </p:nvSpPr>
        <p:spPr bwMode="auto">
          <a:xfrm>
            <a:off x="2590800" y="5715000"/>
            <a:ext cx="0" cy="457200"/>
          </a:xfrm>
          <a:prstGeom prst="line">
            <a:avLst/>
          </a:prstGeom>
          <a:noFill/>
          <a:ln w="38100">
            <a:solidFill>
              <a:srgbClr val="2394FF"/>
            </a:solidFill>
            <a:round/>
            <a:headEnd/>
            <a:tailEnd type="triangle" w="med" len="med"/>
          </a:ln>
        </p:spPr>
        <p:txBody>
          <a:bodyPr wrap="none" anchor="ctr">
            <a:prstTxWarp prst="textNoShape">
              <a:avLst/>
            </a:prstTxWarp>
          </a:bodyPr>
          <a:lstStyle/>
          <a:p>
            <a:endParaRPr lang="it-IT"/>
          </a:p>
        </p:txBody>
      </p:sp>
      <p:sp>
        <p:nvSpPr>
          <p:cNvPr id="39945" name="Line 1034"/>
          <p:cNvSpPr>
            <a:spLocks noChangeShapeType="1"/>
          </p:cNvSpPr>
          <p:nvPr/>
        </p:nvSpPr>
        <p:spPr bwMode="auto">
          <a:xfrm rot="10800000">
            <a:off x="4724400" y="5715000"/>
            <a:ext cx="0" cy="457200"/>
          </a:xfrm>
          <a:prstGeom prst="line">
            <a:avLst/>
          </a:prstGeom>
          <a:noFill/>
          <a:ln w="38100">
            <a:solidFill>
              <a:srgbClr val="CA188D"/>
            </a:solidFill>
            <a:round/>
            <a:headEnd/>
            <a:tailEnd type="triangle" w="med" len="med"/>
          </a:ln>
        </p:spPr>
        <p:txBody>
          <a:bodyPr wrap="none" anchor="ctr">
            <a:prstTxWarp prst="textNoShape">
              <a:avLst/>
            </a:prstTxWarp>
          </a:bodyPr>
          <a:lstStyle/>
          <a:p>
            <a:endParaRPr lang="it-IT"/>
          </a:p>
        </p:txBody>
      </p:sp>
      <p:sp>
        <p:nvSpPr>
          <p:cNvPr id="39946" name="Text Box 1035"/>
          <p:cNvSpPr txBox="1">
            <a:spLocks noChangeArrowheads="1"/>
          </p:cNvSpPr>
          <p:nvPr/>
        </p:nvSpPr>
        <p:spPr bwMode="auto">
          <a:xfrm>
            <a:off x="4800600" y="5638800"/>
            <a:ext cx="1524000" cy="7302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700">
                <a:latin typeface="Verdana" pitchFamily="-112" charset="0"/>
              </a:rPr>
              <a:t>Il liquido, non riesce ad allagare lo spazio sotto il diaframma (occupato dall’aria) e sale, attraverso il collo del diaframma, nel vano superiore.</a:t>
            </a:r>
          </a:p>
        </p:txBody>
      </p:sp>
      <p:sp>
        <p:nvSpPr>
          <p:cNvPr id="39947" name="Text Box 1039"/>
          <p:cNvSpPr txBox="1">
            <a:spLocks noChangeArrowheads="1"/>
          </p:cNvSpPr>
          <p:nvPr/>
        </p:nvSpPr>
        <p:spPr bwMode="auto">
          <a:xfrm>
            <a:off x="228600" y="64770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AE842541-5FFE-C542-A372-8297F7FE48D0}" type="slidenum">
              <a:rPr lang="it-IT" sz="1000" b="1">
                <a:solidFill>
                  <a:srgbClr val="80060D"/>
                </a:solidFill>
                <a:latin typeface="Verdana" pitchFamily="-112" charset="0"/>
              </a:rPr>
              <a:pPr eaLnBrk="0" hangingPunct="0">
                <a:spcBef>
                  <a:spcPct val="50000"/>
                </a:spcBef>
              </a:pPr>
              <a:t>14</a:t>
            </a:fld>
            <a:endParaRPr lang="it-IT" sz="1200" b="1">
              <a:solidFill>
                <a:srgbClr val="80060D"/>
              </a:solidFill>
              <a:latin typeface="Verdana" pitchFamily="-112" charset="0"/>
            </a:endParaRPr>
          </a:p>
        </p:txBody>
      </p:sp>
      <p:sp>
        <p:nvSpPr>
          <p:cNvPr id="39948" name="Rectangle 1040"/>
          <p:cNvSpPr>
            <a:spLocks noChangeArrowheads="1"/>
          </p:cNvSpPr>
          <p:nvPr/>
        </p:nvSpPr>
        <p:spPr bwMode="auto">
          <a:xfrm>
            <a:off x="2403475" y="5251450"/>
            <a:ext cx="72072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1</a:t>
            </a:r>
          </a:p>
        </p:txBody>
      </p:sp>
      <p:pic>
        <p:nvPicPr>
          <p:cNvPr id="39949" name="Picture 13" descr="/Users/Alberto/Desktop/Presentazioni 2012/Video Pwp/Filmato 1.mpg">
            <a:hlinkClick r:id="" action="ppaction://media"/>
          </p:cNvPr>
          <p:cNvPicPr/>
          <p:nvPr>
            <a:videoFile r:link="rId1"/>
          </p:nvPr>
        </p:nvPicPr>
        <p:blipFill>
          <a:blip r:embed="rId5"/>
          <a:srcRect/>
          <a:stretch>
            <a:fillRect/>
          </a:stretch>
        </p:blipFill>
        <p:spPr bwMode="auto">
          <a:xfrm>
            <a:off x="2540000" y="2057400"/>
            <a:ext cx="3860800" cy="2895600"/>
          </a:xfrm>
          <a:prstGeom prst="rect">
            <a:avLst/>
          </a:prstGeom>
          <a:noFill/>
          <a:ln w="1587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60" fill="hold"/>
                                        <p:tgtEl>
                                          <p:spTgt spid="3994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9949"/>
                </p:tgtEl>
              </p:cMediaNode>
            </p:video>
            <p:seq concurrent="1" nextAc="seek">
              <p:cTn id="8" restart="whenNotActive" fill="hold" evtFilter="cancelBubble" nodeType="interactiveSeq">
                <p:stCondLst>
                  <p:cond evt="onClick" delay="0">
                    <p:tgtEl>
                      <p:spTgt spid="3994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9949"/>
                                        </p:tgtEl>
                                      </p:cBhvr>
                                    </p:cmd>
                                  </p:childTnLst>
                                </p:cTn>
                              </p:par>
                            </p:childTnLst>
                          </p:cTn>
                        </p:par>
                      </p:childTnLst>
                    </p:cTn>
                  </p:par>
                </p:childTnLst>
              </p:cTn>
              <p:nextCondLst>
                <p:cond evt="onClick" delay="0">
                  <p:tgtEl>
                    <p:spTgt spid="39949"/>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43011" name="Text Box 3"/>
          <p:cNvSpPr txBox="1">
            <a:spLocks noChangeArrowheads="1"/>
          </p:cNvSpPr>
          <p:nvPr/>
        </p:nvSpPr>
        <p:spPr bwMode="auto">
          <a:xfrm>
            <a:off x="304800" y="1295400"/>
            <a:ext cx="6248400" cy="244475"/>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Come funziona </a:t>
            </a:r>
            <a:r>
              <a:rPr lang="it-IT" sz="1500" b="1">
                <a:latin typeface="Verdana" pitchFamily="-112" charset="0"/>
              </a:rPr>
              <a:t>Ganimede</a:t>
            </a:r>
            <a:r>
              <a:rPr lang="it-IT" sz="1500" b="1" baseline="30000">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pic>
        <p:nvPicPr>
          <p:cNvPr id="43012" name="Picture 4"/>
          <p:cNvPicPr>
            <a:picLocks noChangeAspect="1" noChangeArrowheads="1"/>
          </p:cNvPicPr>
          <p:nvPr/>
        </p:nvPicPr>
        <p:blipFill>
          <a:blip r:embed="rId3"/>
          <a:srcRect/>
          <a:stretch>
            <a:fillRect/>
          </a:stretch>
        </p:blipFill>
        <p:spPr bwMode="auto">
          <a:xfrm>
            <a:off x="609600" y="1676400"/>
            <a:ext cx="1682750" cy="3595688"/>
          </a:xfrm>
          <a:prstGeom prst="rect">
            <a:avLst/>
          </a:prstGeom>
          <a:noFill/>
          <a:ln w="9525">
            <a:noFill/>
            <a:miter lim="800000"/>
            <a:headEnd/>
            <a:tailEnd/>
          </a:ln>
        </p:spPr>
      </p:pic>
      <p:pic>
        <p:nvPicPr>
          <p:cNvPr id="43013" name="Picture 5"/>
          <p:cNvPicPr>
            <a:picLocks noChangeAspect="1" noChangeArrowheads="1"/>
          </p:cNvPicPr>
          <p:nvPr/>
        </p:nvPicPr>
        <p:blipFill>
          <a:blip r:embed="rId4"/>
          <a:srcRect/>
          <a:stretch>
            <a:fillRect/>
          </a:stretch>
        </p:blipFill>
        <p:spPr bwMode="auto">
          <a:xfrm>
            <a:off x="3455988" y="1676400"/>
            <a:ext cx="1649412" cy="3595688"/>
          </a:xfrm>
          <a:prstGeom prst="rect">
            <a:avLst/>
          </a:prstGeom>
          <a:noFill/>
          <a:ln w="9525">
            <a:noFill/>
            <a:miter lim="800000"/>
            <a:headEnd/>
            <a:tailEnd/>
          </a:ln>
        </p:spPr>
      </p:pic>
      <p:pic>
        <p:nvPicPr>
          <p:cNvPr id="43014" name="Picture 6"/>
          <p:cNvPicPr>
            <a:picLocks noChangeAspect="1" noChangeArrowheads="1"/>
          </p:cNvPicPr>
          <p:nvPr/>
        </p:nvPicPr>
        <p:blipFill>
          <a:blip r:embed="rId5"/>
          <a:srcRect/>
          <a:stretch>
            <a:fillRect/>
          </a:stretch>
        </p:blipFill>
        <p:spPr bwMode="auto">
          <a:xfrm>
            <a:off x="6224588" y="1676400"/>
            <a:ext cx="1700212" cy="3595688"/>
          </a:xfrm>
          <a:prstGeom prst="rect">
            <a:avLst/>
          </a:prstGeom>
          <a:noFill/>
          <a:ln w="9525">
            <a:noFill/>
            <a:miter lim="800000"/>
            <a:headEnd/>
            <a:tailEnd/>
          </a:ln>
        </p:spPr>
      </p:pic>
      <p:sp>
        <p:nvSpPr>
          <p:cNvPr id="43015" name="Rectangle 7"/>
          <p:cNvSpPr>
            <a:spLocks noChangeArrowheads="1"/>
          </p:cNvSpPr>
          <p:nvPr/>
        </p:nvSpPr>
        <p:spPr bwMode="auto">
          <a:xfrm>
            <a:off x="304800" y="23622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43016" name="Rectangle 8"/>
          <p:cNvSpPr>
            <a:spLocks noChangeArrowheads="1"/>
          </p:cNvSpPr>
          <p:nvPr/>
        </p:nvSpPr>
        <p:spPr bwMode="auto">
          <a:xfrm>
            <a:off x="2254250" y="5029200"/>
            <a:ext cx="94297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Riempimento</a:t>
            </a:r>
          </a:p>
        </p:txBody>
      </p:sp>
      <p:sp>
        <p:nvSpPr>
          <p:cNvPr id="43017" name="Rectangle 9"/>
          <p:cNvSpPr>
            <a:spLocks noChangeArrowheads="1"/>
          </p:cNvSpPr>
          <p:nvPr/>
        </p:nvSpPr>
        <p:spPr bwMode="auto">
          <a:xfrm>
            <a:off x="3184525" y="23622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43018" name="Rectangle 10"/>
          <p:cNvSpPr>
            <a:spLocks noChangeArrowheads="1"/>
          </p:cNvSpPr>
          <p:nvPr/>
        </p:nvSpPr>
        <p:spPr bwMode="auto">
          <a:xfrm>
            <a:off x="6003925" y="23622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aperto</a:t>
            </a:r>
          </a:p>
        </p:txBody>
      </p:sp>
      <p:sp>
        <p:nvSpPr>
          <p:cNvPr id="43019" name="Text Box 11"/>
          <p:cNvSpPr txBox="1">
            <a:spLocks noChangeArrowheads="1"/>
          </p:cNvSpPr>
          <p:nvPr/>
        </p:nvSpPr>
        <p:spPr bwMode="auto">
          <a:xfrm>
            <a:off x="304800" y="5421313"/>
            <a:ext cx="2590800" cy="93821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Fase 1</a:t>
            </a:r>
            <a:endParaRPr lang="it-IT" sz="700">
              <a:latin typeface="Verdana" pitchFamily="-112" charset="0"/>
            </a:endParaRPr>
          </a:p>
          <a:p>
            <a:pPr eaLnBrk="0" hangingPunct="0">
              <a:spcBef>
                <a:spcPct val="50000"/>
              </a:spcBef>
            </a:pPr>
            <a:r>
              <a:rPr lang="it-IT" sz="700">
                <a:latin typeface="Verdana" pitchFamily="-112" charset="0"/>
              </a:rPr>
              <a:t>Riempimento a by pass chiuso.</a:t>
            </a:r>
          </a:p>
          <a:p>
            <a:pPr eaLnBrk="0" hangingPunct="0">
              <a:spcBef>
                <a:spcPct val="50000"/>
              </a:spcBef>
            </a:pPr>
            <a:r>
              <a:rPr lang="it-IT" sz="700">
                <a:latin typeface="Verdana" pitchFamily="-112" charset="0"/>
              </a:rPr>
              <a:t>L’aria presente, non potendo fuoriuscire attraverso il by pass, impedisce l’allagamento dell’intercapedine.</a:t>
            </a:r>
          </a:p>
          <a:p>
            <a:pPr eaLnBrk="0" hangingPunct="0">
              <a:spcBef>
                <a:spcPct val="50000"/>
              </a:spcBef>
            </a:pPr>
            <a:r>
              <a:rPr lang="it-IT" sz="700">
                <a:latin typeface="Verdana" pitchFamily="-112" charset="0"/>
              </a:rPr>
              <a:t>La parte solida si raccoglie in superficie a formare il cappello di vinaccia.</a:t>
            </a:r>
          </a:p>
        </p:txBody>
      </p:sp>
      <p:sp>
        <p:nvSpPr>
          <p:cNvPr id="43020" name="Text Box 12"/>
          <p:cNvSpPr txBox="1">
            <a:spLocks noChangeArrowheads="1"/>
          </p:cNvSpPr>
          <p:nvPr/>
        </p:nvSpPr>
        <p:spPr bwMode="auto">
          <a:xfrm>
            <a:off x="2895600" y="5411788"/>
            <a:ext cx="3124200" cy="12033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Fase 2</a:t>
            </a:r>
            <a:endParaRPr lang="it-IT" sz="700">
              <a:latin typeface="Verdana" pitchFamily="-112" charset="0"/>
            </a:endParaRPr>
          </a:p>
          <a:p>
            <a:pPr eaLnBrk="0" hangingPunct="0">
              <a:spcBef>
                <a:spcPct val="50000"/>
              </a:spcBef>
            </a:pPr>
            <a:r>
              <a:rPr lang="it-IT" sz="700">
                <a:latin typeface="Verdana" pitchFamily="-112" charset="0"/>
              </a:rPr>
              <a:t>La CO</a:t>
            </a:r>
            <a:r>
              <a:rPr lang="it-IT" sz="700" baseline="-25000">
                <a:latin typeface="Verdana" pitchFamily="-112" charset="0"/>
              </a:rPr>
              <a:t>2</a:t>
            </a:r>
            <a:r>
              <a:rPr lang="it-IT" sz="700">
                <a:latin typeface="Verdana" pitchFamily="-112" charset="0"/>
              </a:rPr>
              <a:t> di fermentazione si sostituisce rapidamente all’aria, saturando l’intercapedine. </a:t>
            </a:r>
            <a:r>
              <a:rPr lang="it-IT" sz="700" b="1">
                <a:latin typeface="Verdana" pitchFamily="-112" charset="0"/>
              </a:rPr>
              <a:t>L’eccesso di gas, essendo chiuso il by pass e non avendo altra via di fuga, sfoga attraverso il collo del diaframma ad imbuto sotto forma di grosse bolle che rimescolano delicatamente e costantemente il cappello impedendone la compattazione!</a:t>
            </a:r>
          </a:p>
          <a:p>
            <a:pPr eaLnBrk="0" hangingPunct="0">
              <a:spcBef>
                <a:spcPct val="50000"/>
              </a:spcBef>
            </a:pPr>
            <a:r>
              <a:rPr lang="it-IT" sz="700">
                <a:latin typeface="Verdana" pitchFamily="-112" charset="0"/>
              </a:rPr>
              <a:t>La naturale turbolenza del sistema determina anche la caduta per gravità dei vinaccioli che si raccolgono sul fondo.</a:t>
            </a:r>
          </a:p>
        </p:txBody>
      </p:sp>
      <p:sp>
        <p:nvSpPr>
          <p:cNvPr id="43021"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43022" name="Text Box 14"/>
          <p:cNvSpPr txBox="1">
            <a:spLocks noChangeArrowheads="1"/>
          </p:cNvSpPr>
          <p:nvPr/>
        </p:nvSpPr>
        <p:spPr bwMode="auto">
          <a:xfrm>
            <a:off x="6096000" y="5411788"/>
            <a:ext cx="2895600" cy="14160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Fase 3</a:t>
            </a:r>
            <a:endParaRPr lang="it-IT" sz="700">
              <a:latin typeface="Verdana" pitchFamily="-112" charset="0"/>
            </a:endParaRPr>
          </a:p>
          <a:p>
            <a:pPr eaLnBrk="0" hangingPunct="0">
              <a:spcBef>
                <a:spcPct val="50000"/>
              </a:spcBef>
            </a:pPr>
            <a:r>
              <a:rPr lang="it-IT" sz="700">
                <a:latin typeface="Verdana" pitchFamily="-112" charset="0"/>
              </a:rPr>
              <a:t>Per un’azione di rimescolamento più massiccia, </a:t>
            </a:r>
            <a:r>
              <a:rPr lang="it-IT" sz="700" b="1">
                <a:latin typeface="Verdana" pitchFamily="-112" charset="0"/>
              </a:rPr>
              <a:t>basta aprire il by pass e in pochi secondi,</a:t>
            </a:r>
            <a:r>
              <a:rPr lang="it-IT" sz="700">
                <a:latin typeface="Verdana" pitchFamily="-112" charset="0"/>
              </a:rPr>
              <a:t> </a:t>
            </a:r>
            <a:r>
              <a:rPr lang="it-IT" sz="700" b="1">
                <a:latin typeface="Verdana" pitchFamily="-112" charset="0"/>
              </a:rPr>
              <a:t>la grande quantità di gas accumulato, viene</a:t>
            </a:r>
            <a:r>
              <a:rPr lang="it-IT" sz="700">
                <a:latin typeface="Verdana" pitchFamily="-112" charset="0"/>
              </a:rPr>
              <a:t> </a:t>
            </a:r>
            <a:r>
              <a:rPr lang="it-IT" sz="700" b="1">
                <a:latin typeface="Verdana" pitchFamily="-112" charset="0"/>
              </a:rPr>
              <a:t>scaricata nel vano superiore, spingendo con forza la massa liquida che andrà a rimescolare delicatamente ed efficacemente il cappello di vinacce.</a:t>
            </a:r>
          </a:p>
          <a:p>
            <a:pPr eaLnBrk="0" hangingPunct="0">
              <a:spcBef>
                <a:spcPct val="50000"/>
              </a:spcBef>
            </a:pPr>
            <a:r>
              <a:rPr lang="it-IT" sz="700">
                <a:latin typeface="Verdana" pitchFamily="-112" charset="0"/>
              </a:rPr>
              <a:t>L’intercapedine sotto il diaframma, essendosi svuotata dalla CO</a:t>
            </a:r>
            <a:r>
              <a:rPr lang="it-IT" sz="700" baseline="-25000">
                <a:latin typeface="Verdana" pitchFamily="-112" charset="0"/>
              </a:rPr>
              <a:t>2</a:t>
            </a:r>
            <a:r>
              <a:rPr lang="it-IT" sz="700">
                <a:latin typeface="Verdana" pitchFamily="-112" charset="0"/>
              </a:rPr>
              <a:t>, verrà allagata dal liquido. Questo determina un repentino abbassamento di livello del cappello di vinaccia e una ancor più significativa caduta di vinaccioli.</a:t>
            </a:r>
          </a:p>
        </p:txBody>
      </p:sp>
      <p:sp>
        <p:nvSpPr>
          <p:cNvPr id="43023" name="Rectangle 17"/>
          <p:cNvSpPr>
            <a:spLocks noChangeArrowheads="1"/>
          </p:cNvSpPr>
          <p:nvPr/>
        </p:nvSpPr>
        <p:spPr bwMode="auto">
          <a:xfrm>
            <a:off x="3930650" y="5257800"/>
            <a:ext cx="72072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3</a:t>
            </a:r>
          </a:p>
        </p:txBody>
      </p:sp>
      <p:pic>
        <p:nvPicPr>
          <p:cNvPr id="43024" name="Picture 28" descr="videoss">
            <a:hlinkClick r:id="rId6" action="ppaction://hlinksldjump"/>
          </p:cNvPr>
          <p:cNvPicPr>
            <a:picLocks noChangeAspect="1" noChangeArrowheads="1"/>
          </p:cNvPicPr>
          <p:nvPr/>
        </p:nvPicPr>
        <p:blipFill>
          <a:blip r:embed="rId7"/>
          <a:srcRect/>
          <a:stretch>
            <a:fillRect/>
          </a:stretch>
        </p:blipFill>
        <p:spPr bwMode="auto">
          <a:xfrm>
            <a:off x="7454900" y="5143500"/>
            <a:ext cx="250825" cy="304800"/>
          </a:xfrm>
          <a:prstGeom prst="rect">
            <a:avLst/>
          </a:prstGeom>
          <a:noFill/>
          <a:ln w="9525">
            <a:noFill/>
            <a:miter lim="800000"/>
            <a:headEnd/>
            <a:tailEnd/>
          </a:ln>
        </p:spPr>
      </p:pic>
      <p:sp>
        <p:nvSpPr>
          <p:cNvPr id="43025" name="Rectangle 29"/>
          <p:cNvSpPr>
            <a:spLocks noChangeArrowheads="1"/>
          </p:cNvSpPr>
          <p:nvPr/>
        </p:nvSpPr>
        <p:spPr bwMode="auto">
          <a:xfrm>
            <a:off x="6784975" y="5251450"/>
            <a:ext cx="72072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4</a:t>
            </a:r>
          </a:p>
        </p:txBody>
      </p:sp>
      <p:pic>
        <p:nvPicPr>
          <p:cNvPr id="43026" name="Picture 30" descr="videoss">
            <a:hlinkClick r:id="rId8" action="ppaction://hlinksldjump"/>
          </p:cNvPr>
          <p:cNvPicPr>
            <a:picLocks noChangeAspect="1" noChangeArrowheads="1"/>
          </p:cNvPicPr>
          <p:nvPr/>
        </p:nvPicPr>
        <p:blipFill>
          <a:blip r:embed="rId7"/>
          <a:srcRect/>
          <a:stretch>
            <a:fillRect/>
          </a:stretch>
        </p:blipFill>
        <p:spPr bwMode="auto">
          <a:xfrm>
            <a:off x="4600575" y="5137150"/>
            <a:ext cx="250825" cy="304800"/>
          </a:xfrm>
          <a:prstGeom prst="rect">
            <a:avLst/>
          </a:prstGeom>
          <a:noFill/>
          <a:ln w="9525">
            <a:noFill/>
            <a:miter lim="800000"/>
            <a:headEnd/>
            <a:tailEnd/>
          </a:ln>
        </p:spPr>
      </p:pic>
      <p:sp>
        <p:nvSpPr>
          <p:cNvPr id="43027" name="Text Box 31"/>
          <p:cNvSpPr txBox="1">
            <a:spLocks noChangeArrowheads="1"/>
          </p:cNvSpPr>
          <p:nvPr/>
        </p:nvSpPr>
        <p:spPr bwMode="auto">
          <a:xfrm>
            <a:off x="2286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7301B324-A0E1-DB4F-9C41-4BDEEDE2477F}" type="slidenum">
              <a:rPr lang="it-IT" sz="1000" b="1">
                <a:solidFill>
                  <a:srgbClr val="80060D"/>
                </a:solidFill>
                <a:latin typeface="Verdana" pitchFamily="-112" charset="0"/>
              </a:rPr>
              <a:pPr eaLnBrk="0" hangingPunct="0">
                <a:spcBef>
                  <a:spcPct val="50000"/>
                </a:spcBef>
              </a:pPr>
              <a:t>15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3"/>
          <a:srcRect/>
          <a:stretch>
            <a:fillRect/>
          </a:stretch>
        </p:blipFill>
        <p:spPr bwMode="auto">
          <a:xfrm>
            <a:off x="6364288" y="1698625"/>
            <a:ext cx="1636712" cy="3559175"/>
          </a:xfrm>
          <a:prstGeom prst="rect">
            <a:avLst/>
          </a:prstGeom>
          <a:noFill/>
          <a:ln w="9525">
            <a:noFill/>
            <a:miter lim="800000"/>
            <a:headEnd/>
            <a:tailEnd/>
          </a:ln>
        </p:spPr>
      </p:pic>
      <p:pic>
        <p:nvPicPr>
          <p:cNvPr id="45059" name="Picture 3"/>
          <p:cNvPicPr>
            <a:picLocks noChangeAspect="1" noChangeArrowheads="1"/>
          </p:cNvPicPr>
          <p:nvPr/>
        </p:nvPicPr>
        <p:blipFill>
          <a:blip r:embed="rId4"/>
          <a:srcRect/>
          <a:stretch>
            <a:fillRect/>
          </a:stretch>
        </p:blipFill>
        <p:spPr bwMode="auto">
          <a:xfrm>
            <a:off x="3581400" y="1676400"/>
            <a:ext cx="1636713" cy="3559175"/>
          </a:xfrm>
          <a:prstGeom prst="rect">
            <a:avLst/>
          </a:prstGeom>
          <a:noFill/>
          <a:ln w="9525">
            <a:noFill/>
            <a:miter lim="800000"/>
            <a:headEnd/>
            <a:tailEnd/>
          </a:ln>
        </p:spPr>
      </p:pic>
      <p:pic>
        <p:nvPicPr>
          <p:cNvPr id="45060" name="Picture 4"/>
          <p:cNvPicPr>
            <a:picLocks noChangeAspect="1" noChangeArrowheads="1"/>
          </p:cNvPicPr>
          <p:nvPr/>
        </p:nvPicPr>
        <p:blipFill>
          <a:blip r:embed="rId5"/>
          <a:srcRect/>
          <a:stretch>
            <a:fillRect/>
          </a:stretch>
        </p:blipFill>
        <p:spPr bwMode="auto">
          <a:xfrm>
            <a:off x="609600" y="1676400"/>
            <a:ext cx="1698625" cy="3592513"/>
          </a:xfrm>
          <a:prstGeom prst="rect">
            <a:avLst/>
          </a:prstGeom>
          <a:noFill/>
          <a:ln w="9525">
            <a:noFill/>
            <a:miter lim="800000"/>
            <a:headEnd/>
            <a:tailEnd/>
          </a:ln>
        </p:spPr>
      </p:pic>
      <p:sp>
        <p:nvSpPr>
          <p:cNvPr id="45061"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45062" name="Text Box 6"/>
          <p:cNvSpPr txBox="1">
            <a:spLocks noChangeArrowheads="1"/>
          </p:cNvSpPr>
          <p:nvPr/>
        </p:nvSpPr>
        <p:spPr bwMode="auto">
          <a:xfrm>
            <a:off x="304800" y="1295400"/>
            <a:ext cx="6248400" cy="244475"/>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500" b="1">
                <a:solidFill>
                  <a:srgbClr val="80060D"/>
                </a:solidFill>
                <a:latin typeface="Verdana" pitchFamily="-112" charset="0"/>
              </a:rPr>
              <a:t>Come funziona </a:t>
            </a:r>
            <a:r>
              <a:rPr lang="it-IT" sz="1500" b="1">
                <a:latin typeface="Verdana" pitchFamily="-112" charset="0"/>
              </a:rPr>
              <a:t>Ganimede</a:t>
            </a:r>
            <a:r>
              <a:rPr lang="it-IT" sz="1500" b="1" baseline="30000">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sp>
        <p:nvSpPr>
          <p:cNvPr id="45063" name="Rectangle 7"/>
          <p:cNvSpPr>
            <a:spLocks noChangeArrowheads="1"/>
          </p:cNvSpPr>
          <p:nvPr/>
        </p:nvSpPr>
        <p:spPr bwMode="auto">
          <a:xfrm>
            <a:off x="304800" y="23622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45064" name="Rectangle 8"/>
          <p:cNvSpPr>
            <a:spLocks noChangeArrowheads="1"/>
          </p:cNvSpPr>
          <p:nvPr/>
        </p:nvSpPr>
        <p:spPr bwMode="auto">
          <a:xfrm>
            <a:off x="2254250" y="4876800"/>
            <a:ext cx="1352550"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Estrazione vinaccioli</a:t>
            </a:r>
          </a:p>
        </p:txBody>
      </p:sp>
      <p:sp>
        <p:nvSpPr>
          <p:cNvPr id="45065" name="Rectangle 9"/>
          <p:cNvSpPr>
            <a:spLocks noChangeArrowheads="1"/>
          </p:cNvSpPr>
          <p:nvPr/>
        </p:nvSpPr>
        <p:spPr bwMode="auto">
          <a:xfrm>
            <a:off x="3184525" y="23622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45066" name="Rectangle 10"/>
          <p:cNvSpPr>
            <a:spLocks noChangeArrowheads="1"/>
          </p:cNvSpPr>
          <p:nvPr/>
        </p:nvSpPr>
        <p:spPr bwMode="auto">
          <a:xfrm>
            <a:off x="6003925" y="23622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45067" name="Text Box 11">
            <a:hlinkClick r:id="rId6" action="ppaction://hlinksldjump"/>
          </p:cNvPr>
          <p:cNvSpPr txBox="1">
            <a:spLocks noChangeArrowheads="1"/>
          </p:cNvSpPr>
          <p:nvPr/>
        </p:nvSpPr>
        <p:spPr bwMode="auto">
          <a:xfrm>
            <a:off x="76200" y="5487988"/>
            <a:ext cx="3581400" cy="109696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Fase 4 DELESTAGE</a:t>
            </a:r>
            <a:endParaRPr lang="it-IT" sz="700">
              <a:latin typeface="Verdana" pitchFamily="-112" charset="0"/>
            </a:endParaRPr>
          </a:p>
          <a:p>
            <a:pPr eaLnBrk="0" hangingPunct="0">
              <a:spcBef>
                <a:spcPct val="50000"/>
              </a:spcBef>
            </a:pPr>
            <a:r>
              <a:rPr lang="it-IT" sz="700">
                <a:latin typeface="Verdana" pitchFamily="-112" charset="0"/>
              </a:rPr>
              <a:t>Il repentino calo di livello porta il cappello di vinaccia, saturo di liquido, ad adagiarsi sul diaframma ad </a:t>
            </a:r>
            <a:r>
              <a:rPr lang="it-IT" sz="700">
                <a:latin typeface="Verdana" pitchFamily="-112" charset="0"/>
                <a:hlinkClick r:id="rId6" action="ppaction://hlinksldjump"/>
              </a:rPr>
              <a:t>imbuto</a:t>
            </a:r>
            <a:r>
              <a:rPr lang="it-IT" sz="700">
                <a:latin typeface="Verdana" pitchFamily="-112" charset="0"/>
              </a:rPr>
              <a:t> e cedere tutte le sostanze nobili estratte dalle bucce </a:t>
            </a:r>
            <a:r>
              <a:rPr lang="it-IT" sz="700" b="1">
                <a:latin typeface="Verdana" pitchFamily="-112" charset="0"/>
              </a:rPr>
              <a:t>riproducendo così la fase dello SGRONDO STATICO del delestage</a:t>
            </a:r>
            <a:r>
              <a:rPr lang="it-IT" sz="700">
                <a:latin typeface="Verdana" pitchFamily="-112" charset="0"/>
              </a:rPr>
              <a:t>, in ambiente controllato e senza utilizzo di pompe.</a:t>
            </a:r>
          </a:p>
          <a:p>
            <a:pPr eaLnBrk="0" hangingPunct="0">
              <a:spcBef>
                <a:spcPct val="50000"/>
              </a:spcBef>
            </a:pPr>
            <a:r>
              <a:rPr lang="it-IT" sz="700" b="1">
                <a:latin typeface="Verdana" pitchFamily="-112" charset="0"/>
              </a:rPr>
              <a:t>La grande quantità di vinaccioli raccoltisi sul fondo possono essere facilmente esclusi dal processo di estrazione, procedendo alla loro evacuazione attraverso la valvola posta sul fondo conico.</a:t>
            </a:r>
            <a:endParaRPr lang="it-IT" sz="700">
              <a:latin typeface="Verdana" pitchFamily="-112" charset="0"/>
            </a:endParaRPr>
          </a:p>
        </p:txBody>
      </p:sp>
      <p:sp>
        <p:nvSpPr>
          <p:cNvPr id="45068" name="Text Box 12"/>
          <p:cNvSpPr txBox="1">
            <a:spLocks noChangeArrowheads="1"/>
          </p:cNvSpPr>
          <p:nvPr/>
        </p:nvSpPr>
        <p:spPr bwMode="auto">
          <a:xfrm>
            <a:off x="3657600" y="5475288"/>
            <a:ext cx="2514600" cy="12573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Fase 5</a:t>
            </a:r>
            <a:endParaRPr lang="it-IT" sz="700">
              <a:latin typeface="Verdana" pitchFamily="-112" charset="0"/>
            </a:endParaRPr>
          </a:p>
          <a:p>
            <a:pPr eaLnBrk="0" hangingPunct="0">
              <a:spcBef>
                <a:spcPct val="50000"/>
              </a:spcBef>
            </a:pPr>
            <a:r>
              <a:rPr lang="it-IT" sz="700">
                <a:latin typeface="Verdana" pitchFamily="-112" charset="0"/>
              </a:rPr>
              <a:t>Richiuso il by pass, la continua produzione di CO</a:t>
            </a:r>
            <a:r>
              <a:rPr lang="it-IT" sz="700" baseline="-25000">
                <a:latin typeface="Verdana" pitchFamily="-112" charset="0"/>
              </a:rPr>
              <a:t>2</a:t>
            </a:r>
            <a:r>
              <a:rPr lang="it-IT" sz="700">
                <a:latin typeface="Verdana" pitchFamily="-112" charset="0"/>
              </a:rPr>
              <a:t> di fermentazione satura nuovamente l’intercapedine con rapidità, sospingendo il cappello verso l’alto.</a:t>
            </a:r>
            <a:br>
              <a:rPr lang="it-IT" sz="700">
                <a:latin typeface="Verdana" pitchFamily="-112" charset="0"/>
              </a:rPr>
            </a:br>
            <a:endParaRPr lang="it-IT" sz="700">
              <a:latin typeface="Verdana" pitchFamily="-112" charset="0"/>
            </a:endParaRPr>
          </a:p>
          <a:p>
            <a:pPr eaLnBrk="0" hangingPunct="0">
              <a:spcBef>
                <a:spcPct val="50000"/>
              </a:spcBef>
            </a:pPr>
            <a:r>
              <a:rPr lang="it-IT" sz="700">
                <a:latin typeface="Verdana" pitchFamily="-112" charset="0"/>
              </a:rPr>
              <a:t>Non essendoci ancora le bolle che movimentano il cappello, </a:t>
            </a:r>
            <a:r>
              <a:rPr lang="it-IT" sz="700" b="1">
                <a:latin typeface="Verdana" pitchFamily="-112" charset="0"/>
              </a:rPr>
              <a:t>anche in questa fase continua l’azione di SGRONDO STATICO.</a:t>
            </a:r>
          </a:p>
          <a:p>
            <a:pPr eaLnBrk="0" hangingPunct="0">
              <a:spcBef>
                <a:spcPct val="50000"/>
              </a:spcBef>
            </a:pPr>
            <a:endParaRPr lang="it-IT" sz="700">
              <a:latin typeface="Verdana" pitchFamily="-112" charset="0"/>
            </a:endParaRPr>
          </a:p>
        </p:txBody>
      </p:sp>
      <p:sp>
        <p:nvSpPr>
          <p:cNvPr id="45069"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45070" name="Text Box 14"/>
          <p:cNvSpPr txBox="1">
            <a:spLocks noChangeArrowheads="1"/>
          </p:cNvSpPr>
          <p:nvPr/>
        </p:nvSpPr>
        <p:spPr bwMode="auto">
          <a:xfrm>
            <a:off x="6172200" y="5443538"/>
            <a:ext cx="2819400" cy="109696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latin typeface="Verdana" pitchFamily="-112" charset="0"/>
              </a:rPr>
              <a:t>Fase 6 Ricomincia il processo.</a:t>
            </a:r>
            <a:endParaRPr lang="it-IT" sz="700">
              <a:latin typeface="Verdana" pitchFamily="-112" charset="0"/>
            </a:endParaRPr>
          </a:p>
          <a:p>
            <a:pPr eaLnBrk="0" hangingPunct="0">
              <a:spcBef>
                <a:spcPct val="50000"/>
              </a:spcBef>
            </a:pPr>
            <a:r>
              <a:rPr lang="it-IT" sz="700">
                <a:latin typeface="Verdana" pitchFamily="-112" charset="0"/>
              </a:rPr>
              <a:t>Con l’intercapedine nuovamente satura di CO</a:t>
            </a:r>
            <a:r>
              <a:rPr lang="it-IT" sz="700" baseline="-25000">
                <a:latin typeface="Verdana" pitchFamily="-112" charset="0"/>
              </a:rPr>
              <a:t>2</a:t>
            </a:r>
            <a:r>
              <a:rPr lang="it-IT" sz="700">
                <a:latin typeface="Verdana" pitchFamily="-112" charset="0"/>
              </a:rPr>
              <a:t>, tutto il processo ricomincia, determinando ancora la naturale turbolenza che, rimescolando delicatamente il cappello, ne impedisce la compattazione e </a:t>
            </a:r>
            <a:r>
              <a:rPr lang="it-IT" sz="700" b="1">
                <a:latin typeface="Verdana" pitchFamily="-112" charset="0"/>
              </a:rPr>
              <a:t>permette un’efficace estrazione non aggressiva delle sole sostanze nobili.</a:t>
            </a:r>
          </a:p>
          <a:p>
            <a:pPr eaLnBrk="0" hangingPunct="0">
              <a:spcBef>
                <a:spcPct val="50000"/>
              </a:spcBef>
            </a:pPr>
            <a:r>
              <a:rPr lang="it-IT" sz="700">
                <a:latin typeface="Verdana" pitchFamily="-112" charset="0"/>
              </a:rPr>
              <a:t>È ora possibile riaprire il by pass, qualora si desideri un’azione più energica sul cappello.</a:t>
            </a:r>
          </a:p>
        </p:txBody>
      </p:sp>
      <p:sp>
        <p:nvSpPr>
          <p:cNvPr id="45071" name="Rectangle 15"/>
          <p:cNvSpPr>
            <a:spLocks noChangeArrowheads="1"/>
          </p:cNvSpPr>
          <p:nvPr/>
        </p:nvSpPr>
        <p:spPr bwMode="auto">
          <a:xfrm>
            <a:off x="1066800" y="2590800"/>
            <a:ext cx="1066800" cy="214313"/>
          </a:xfrm>
          <a:prstGeom prst="rect">
            <a:avLst/>
          </a:prstGeom>
          <a:noFill/>
          <a:ln w="9525">
            <a:noFill/>
            <a:miter lim="800000"/>
            <a:headEnd/>
            <a:tailEnd/>
          </a:ln>
        </p:spPr>
        <p:txBody>
          <a:bodyPr>
            <a:prstTxWarp prst="textNoShape">
              <a:avLst/>
            </a:prstTxWarp>
            <a:spAutoFit/>
          </a:bodyPr>
          <a:lstStyle/>
          <a:p>
            <a:pPr algn="ctr" eaLnBrk="0" hangingPunct="0"/>
            <a:r>
              <a:rPr lang="it-IT" sz="800" b="1">
                <a:latin typeface="Verdana" pitchFamily="-112" charset="0"/>
              </a:rPr>
              <a:t>DELESTAGE</a:t>
            </a:r>
          </a:p>
        </p:txBody>
      </p:sp>
      <p:sp>
        <p:nvSpPr>
          <p:cNvPr id="45072" name="Text Box 16"/>
          <p:cNvSpPr txBox="1">
            <a:spLocks noChangeArrowheads="1"/>
          </p:cNvSpPr>
          <p:nvPr/>
        </p:nvSpPr>
        <p:spPr bwMode="auto">
          <a:xfrm>
            <a:off x="228600" y="66135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72A44DB5-F466-C648-AB6C-93A2B93823FE}" type="slidenum">
              <a:rPr lang="it-IT" sz="1000" b="1">
                <a:solidFill>
                  <a:srgbClr val="80060D"/>
                </a:solidFill>
                <a:latin typeface="Verdana" pitchFamily="-112" charset="0"/>
              </a:rPr>
              <a:pPr eaLnBrk="0" hangingPunct="0">
                <a:spcBef>
                  <a:spcPct val="50000"/>
                </a:spcBef>
              </a:pPr>
              <a:t>16</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icture 2" descr="/Users/Alberto/Desktop/Presentazioni 2012/Video Pwp/Filmato 2.mpg">
            <a:hlinkClick r:id="" action="ppaction://media"/>
          </p:cNvPr>
          <p:cNvPicPr/>
          <p:nvPr>
            <a:videoFile r:link="rId1"/>
          </p:nvPr>
        </p:nvPicPr>
        <p:blipFill>
          <a:blip r:embed="rId4"/>
          <a:srcRect/>
          <a:stretch>
            <a:fillRect/>
          </a:stretch>
        </p:blipFill>
        <p:spPr bwMode="auto">
          <a:xfrm>
            <a:off x="3873500" y="4432300"/>
            <a:ext cx="2641600" cy="1981200"/>
          </a:xfrm>
          <a:prstGeom prst="rect">
            <a:avLst/>
          </a:prstGeom>
          <a:noFill/>
          <a:ln w="9525">
            <a:noFill/>
            <a:miter lim="800000"/>
            <a:headEnd/>
            <a:tailEnd/>
          </a:ln>
        </p:spPr>
      </p:pic>
      <p:pic>
        <p:nvPicPr>
          <p:cNvPr id="47107" name="Picture 2"/>
          <p:cNvPicPr>
            <a:picLocks noChangeAspect="1" noChangeArrowheads="1"/>
          </p:cNvPicPr>
          <p:nvPr/>
        </p:nvPicPr>
        <p:blipFill>
          <a:blip r:embed="rId5"/>
          <a:srcRect/>
          <a:stretch>
            <a:fillRect/>
          </a:stretch>
        </p:blipFill>
        <p:spPr bwMode="auto">
          <a:xfrm>
            <a:off x="152400" y="2200275"/>
            <a:ext cx="2044700" cy="4324350"/>
          </a:xfrm>
          <a:prstGeom prst="rect">
            <a:avLst/>
          </a:prstGeom>
          <a:noFill/>
          <a:ln w="9525">
            <a:noFill/>
            <a:miter lim="800000"/>
            <a:headEnd/>
            <a:tailEnd/>
          </a:ln>
        </p:spPr>
      </p:pic>
      <p:sp>
        <p:nvSpPr>
          <p:cNvPr id="47108"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47109" name="Text Box 4"/>
          <p:cNvSpPr txBox="1">
            <a:spLocks noChangeArrowheads="1"/>
          </p:cNvSpPr>
          <p:nvPr/>
        </p:nvSpPr>
        <p:spPr bwMode="auto">
          <a:xfrm>
            <a:off x="304800" y="1020763"/>
            <a:ext cx="6248400" cy="1389062"/>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Esclusione dei vinaccioli dal processo di vinificazione. Un’esclusiva </a:t>
            </a:r>
            <a:r>
              <a:rPr lang="it-IT" sz="1600" b="1">
                <a:latin typeface="Verdana" pitchFamily="-112" charset="0"/>
              </a:rPr>
              <a:t>Ganimede</a:t>
            </a:r>
            <a:r>
              <a:rPr lang="it-IT" sz="1600" b="1" baseline="30000">
                <a:latin typeface="Verdana" pitchFamily="-112" charset="0"/>
              </a:rPr>
              <a:t>®</a:t>
            </a:r>
            <a:r>
              <a:rPr lang="it-IT" sz="1600" b="1">
                <a:latin typeface="Verdana" pitchFamily="-112" charset="0"/>
              </a:rPr>
              <a:t>.</a:t>
            </a:r>
          </a:p>
          <a:p>
            <a:pPr eaLnBrk="0" hangingPunct="0">
              <a:lnSpc>
                <a:spcPts val="1800"/>
              </a:lnSpc>
              <a:spcBef>
                <a:spcPct val="50000"/>
              </a:spcBef>
            </a:pPr>
            <a:r>
              <a:rPr lang="it-IT" sz="1200" b="1">
                <a:latin typeface="Verdana" pitchFamily="-112" charset="0"/>
              </a:rPr>
              <a:t>Ganimede®</a:t>
            </a:r>
            <a:r>
              <a:rPr lang="it-IT" sz="1200">
                <a:latin typeface="Verdana" pitchFamily="-112" charset="0"/>
              </a:rPr>
              <a:t> </a:t>
            </a:r>
            <a:r>
              <a:rPr lang="it-IT" sz="1200" b="1">
                <a:latin typeface="Verdana" pitchFamily="-112" charset="0"/>
              </a:rPr>
              <a:t>conferma la propria attitudine ad agevolare l’ESTRAZIONE SELETTIVA delle sole sostanze nobili presenti nelle bucce.</a:t>
            </a:r>
          </a:p>
          <a:p>
            <a:pPr eaLnBrk="0" hangingPunct="0">
              <a:lnSpc>
                <a:spcPts val="1800"/>
              </a:lnSpc>
              <a:spcBef>
                <a:spcPct val="50000"/>
              </a:spcBef>
            </a:pPr>
            <a:endParaRPr lang="it-IT" sz="1200" b="1" baseline="26000">
              <a:solidFill>
                <a:srgbClr val="80060D"/>
              </a:solidFill>
              <a:latin typeface="Verdana" pitchFamily="-112" charset="0"/>
            </a:endParaRPr>
          </a:p>
        </p:txBody>
      </p:sp>
      <p:sp>
        <p:nvSpPr>
          <p:cNvPr id="47110" name="Rectangle 5"/>
          <p:cNvSpPr>
            <a:spLocks noChangeArrowheads="1"/>
          </p:cNvSpPr>
          <p:nvPr/>
        </p:nvSpPr>
        <p:spPr bwMode="auto">
          <a:xfrm>
            <a:off x="58738" y="294005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47111" name="Text Box 6"/>
          <p:cNvSpPr>
            <a:spLocks noGrp="1" noChangeArrowheads="1"/>
          </p:cNvSpPr>
          <p:nvPr>
            <p:ph type="ctrTitle"/>
          </p:nvPr>
        </p:nvSpPr>
        <p:spPr>
          <a:xfrm>
            <a:off x="6553200" y="1066800"/>
            <a:ext cx="2590800" cy="5159375"/>
          </a:xfrm>
        </p:spPr>
        <p:txBody>
          <a:bodyPr anchor="t"/>
          <a:lstStyle/>
          <a:p>
            <a:pPr algn="l">
              <a:lnSpc>
                <a:spcPct val="110000"/>
              </a:lnSpc>
            </a:pP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a:t>
            </a:r>
            <a:r>
              <a:rPr lang="it-IT" sz="1000" b="1">
                <a:solidFill>
                  <a:schemeClr val="bg2"/>
                </a:solidFill>
                <a:latin typeface="Verdana" pitchFamily="-112" charset="0"/>
              </a:rPr>
              <a:t>è l’unico fermentatore al mondo che risolve il problema dei vinaccioli in vinificazione.</a:t>
            </a: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I vinaccioli (3-5% della sostanza secca) sono spesso fonte di tannini amari ed aggressivi e, a seconda delle annate e dei vitigni, sono una variabile da considerare con grande attenzione. Nei fermentatori tradizionali, l’azione meccanica e di dilavamento dei rimontaggi, unita all’azione della temperatura e dell’alcool, sciolgono la cuticola grassa di protezione che avvolge i vinaccioli, determinando il passaggio nel mosto-vino delle sostanze in essi contenute. </a:t>
            </a:r>
            <a:br>
              <a:rPr lang="it-IT" sz="1000">
                <a:solidFill>
                  <a:schemeClr val="bg2"/>
                </a:solidFill>
                <a:latin typeface="Verdana" pitchFamily="-112" charset="0"/>
              </a:rPr>
            </a:br>
            <a:r>
              <a:rPr lang="it-IT" sz="1000">
                <a:solidFill>
                  <a:schemeClr val="bg2"/>
                </a:solidFill>
                <a:latin typeface="Verdana" pitchFamily="-112" charset="0"/>
              </a:rPr>
              <a:t>I vinaccioli immaturi (che in molte annate possono rappresentare quantità significative) cederanno il loro patrimonio tannico, amaro ed aggressivo, al prodotto che porterà a vini poco eleganti, astringenti, con sentori erbacei e soprattutto a vini che richiedono molti più interventi di affinamento, con aggravio di costi e ritardi nella vendita.</a:t>
            </a:r>
          </a:p>
        </p:txBody>
      </p:sp>
      <p:sp>
        <p:nvSpPr>
          <p:cNvPr id="47112" name="Rectangle 7"/>
          <p:cNvSpPr>
            <a:spLocks noChangeArrowheads="1"/>
          </p:cNvSpPr>
          <p:nvPr/>
        </p:nvSpPr>
        <p:spPr bwMode="auto">
          <a:xfrm>
            <a:off x="2438400" y="5486400"/>
            <a:ext cx="1352550"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Estrazione vinaccioli</a:t>
            </a:r>
          </a:p>
        </p:txBody>
      </p:sp>
      <p:pic>
        <p:nvPicPr>
          <p:cNvPr id="47113" name="Picture 8"/>
          <p:cNvPicPr>
            <a:picLocks noChangeAspect="1" noChangeArrowheads="1"/>
          </p:cNvPicPr>
          <p:nvPr/>
        </p:nvPicPr>
        <p:blipFill>
          <a:blip r:embed="rId6"/>
          <a:srcRect/>
          <a:stretch>
            <a:fillRect/>
          </a:stretch>
        </p:blipFill>
        <p:spPr bwMode="auto">
          <a:xfrm>
            <a:off x="3886200" y="2271713"/>
            <a:ext cx="2590800" cy="2071687"/>
          </a:xfrm>
          <a:prstGeom prst="rect">
            <a:avLst/>
          </a:prstGeom>
          <a:noFill/>
          <a:ln w="12700">
            <a:solidFill>
              <a:schemeClr val="tx1"/>
            </a:solidFill>
            <a:miter lim="800000"/>
            <a:headEnd/>
            <a:tailEnd/>
          </a:ln>
        </p:spPr>
      </p:pic>
      <p:sp>
        <p:nvSpPr>
          <p:cNvPr id="47114" name="Text Box 10"/>
          <p:cNvSpPr txBox="1">
            <a:spLocks noChangeArrowheads="1"/>
          </p:cNvSpPr>
          <p:nvPr/>
        </p:nvSpPr>
        <p:spPr bwMode="auto">
          <a:xfrm>
            <a:off x="2286000" y="2205038"/>
            <a:ext cx="1600200" cy="1362075"/>
          </a:xfrm>
          <a:prstGeom prst="rect">
            <a:avLst/>
          </a:prstGeom>
          <a:noFill/>
          <a:ln w="9525">
            <a:noFill/>
            <a:miter lim="800000"/>
            <a:headEnd/>
            <a:tailEnd/>
          </a:ln>
        </p:spPr>
        <p:txBody>
          <a:bodyPr>
            <a:prstTxWarp prst="textNoShape">
              <a:avLst/>
            </a:prstTxWarp>
            <a:spAutoFit/>
          </a:bodyPr>
          <a:lstStyle/>
          <a:p>
            <a:pPr eaLnBrk="0" hangingPunct="0">
              <a:lnSpc>
                <a:spcPct val="120000"/>
              </a:lnSpc>
              <a:spcBef>
                <a:spcPct val="50000"/>
              </a:spcBef>
            </a:pPr>
            <a:r>
              <a:rPr lang="it-IT" sz="700">
                <a:latin typeface="Verdana" pitchFamily="-112" charset="0"/>
              </a:rPr>
              <a:t>La turbolenza tipica del sistema </a:t>
            </a:r>
            <a:r>
              <a:rPr lang="it-IT" sz="700" b="1">
                <a:latin typeface="Verdana" pitchFamily="-112" charset="0"/>
              </a:rPr>
              <a:t>Ganimede</a:t>
            </a:r>
            <a:r>
              <a:rPr lang="it-IT" sz="700" b="1" baseline="30000">
                <a:latin typeface="Verdana" pitchFamily="-112" charset="0"/>
              </a:rPr>
              <a:t>®</a:t>
            </a:r>
            <a:r>
              <a:rPr lang="it-IT" sz="700">
                <a:latin typeface="Verdana" pitchFamily="-112" charset="0"/>
              </a:rPr>
              <a:t> determina la caduta per gravità dei vinaccioli che si raccolgono in grandi quantità sul fondo del fermentatore, da dove, se l’Enologo lo riterrà opportuno, possono essere facilmente estratti attraverso la valvola posta sul fondo.</a:t>
            </a:r>
          </a:p>
        </p:txBody>
      </p:sp>
      <p:sp>
        <p:nvSpPr>
          <p:cNvPr id="47115" name="Oval 11"/>
          <p:cNvSpPr>
            <a:spLocks noChangeArrowheads="1"/>
          </p:cNvSpPr>
          <p:nvPr/>
        </p:nvSpPr>
        <p:spPr bwMode="auto">
          <a:xfrm>
            <a:off x="457200" y="4800600"/>
            <a:ext cx="1828800" cy="1828800"/>
          </a:xfrm>
          <a:prstGeom prst="ellipse">
            <a:avLst/>
          </a:prstGeom>
          <a:noFill/>
          <a:ln w="57150" cap="rnd">
            <a:solidFill>
              <a:schemeClr val="folHlink"/>
            </a:solidFill>
            <a:prstDash val="sysDot"/>
            <a:round/>
            <a:headEnd/>
            <a:tailEnd/>
          </a:ln>
        </p:spPr>
        <p:txBody>
          <a:bodyPr wrap="none" anchor="ctr">
            <a:prstTxWarp prst="textNoShape">
              <a:avLst/>
            </a:prstTxWarp>
          </a:bodyPr>
          <a:lstStyle/>
          <a:p>
            <a:pPr eaLnBrk="0" hangingPunct="0"/>
            <a:endParaRPr lang="it-IT"/>
          </a:p>
        </p:txBody>
      </p:sp>
      <p:sp>
        <p:nvSpPr>
          <p:cNvPr id="47116" name="Line 12"/>
          <p:cNvSpPr>
            <a:spLocks noChangeShapeType="1"/>
          </p:cNvSpPr>
          <p:nvPr/>
        </p:nvSpPr>
        <p:spPr bwMode="auto">
          <a:xfrm>
            <a:off x="2286000" y="5715000"/>
            <a:ext cx="2971800" cy="0"/>
          </a:xfrm>
          <a:prstGeom prst="line">
            <a:avLst/>
          </a:prstGeom>
          <a:noFill/>
          <a:ln w="57150" cap="rnd">
            <a:solidFill>
              <a:schemeClr val="folHlink"/>
            </a:solidFill>
            <a:prstDash val="sysDot"/>
            <a:round/>
            <a:headEnd/>
            <a:tailEnd/>
          </a:ln>
        </p:spPr>
        <p:txBody>
          <a:bodyPr wrap="none" anchor="ctr">
            <a:prstTxWarp prst="textNoShape">
              <a:avLst/>
            </a:prstTxWarp>
          </a:bodyPr>
          <a:lstStyle/>
          <a:p>
            <a:endParaRPr lang="it-IT"/>
          </a:p>
        </p:txBody>
      </p:sp>
      <p:sp>
        <p:nvSpPr>
          <p:cNvPr id="47117" name="Line 13"/>
          <p:cNvSpPr>
            <a:spLocks noChangeShapeType="1"/>
          </p:cNvSpPr>
          <p:nvPr/>
        </p:nvSpPr>
        <p:spPr bwMode="auto">
          <a:xfrm flipV="1">
            <a:off x="4191000" y="3657600"/>
            <a:ext cx="0" cy="2057400"/>
          </a:xfrm>
          <a:prstGeom prst="line">
            <a:avLst/>
          </a:prstGeom>
          <a:noFill/>
          <a:ln w="57150" cap="rnd">
            <a:solidFill>
              <a:schemeClr val="folHlink"/>
            </a:solidFill>
            <a:prstDash val="sysDot"/>
            <a:round/>
            <a:headEnd/>
            <a:tailEnd/>
          </a:ln>
        </p:spPr>
        <p:txBody>
          <a:bodyPr wrap="none" anchor="ctr">
            <a:prstTxWarp prst="textNoShape">
              <a:avLst/>
            </a:prstTxWarp>
          </a:bodyPr>
          <a:lstStyle/>
          <a:p>
            <a:endParaRPr lang="it-IT"/>
          </a:p>
        </p:txBody>
      </p:sp>
      <p:sp>
        <p:nvSpPr>
          <p:cNvPr id="47118" name="Line 14"/>
          <p:cNvSpPr>
            <a:spLocks noChangeShapeType="1"/>
          </p:cNvSpPr>
          <p:nvPr/>
        </p:nvSpPr>
        <p:spPr bwMode="auto">
          <a:xfrm>
            <a:off x="1219200" y="4335463"/>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7119" name="Line 15"/>
          <p:cNvSpPr>
            <a:spLocks noChangeShapeType="1"/>
          </p:cNvSpPr>
          <p:nvPr/>
        </p:nvSpPr>
        <p:spPr bwMode="auto">
          <a:xfrm>
            <a:off x="1371600" y="4343400"/>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7120" name="Line 16"/>
          <p:cNvSpPr>
            <a:spLocks noChangeShapeType="1"/>
          </p:cNvSpPr>
          <p:nvPr/>
        </p:nvSpPr>
        <p:spPr bwMode="auto">
          <a:xfrm>
            <a:off x="1524000" y="4335463"/>
            <a:ext cx="0" cy="914400"/>
          </a:xfrm>
          <a:prstGeom prst="line">
            <a:avLst/>
          </a:prstGeom>
          <a:noFill/>
          <a:ln w="22225" cap="rnd">
            <a:solidFill>
              <a:schemeClr val="folHlink"/>
            </a:solidFill>
            <a:prstDash val="sysDot"/>
            <a:round/>
            <a:headEnd/>
            <a:tailEnd type="triangle" w="med" len="med"/>
          </a:ln>
        </p:spPr>
        <p:txBody>
          <a:bodyPr wrap="none" anchor="ctr">
            <a:prstTxWarp prst="textNoShape">
              <a:avLst/>
            </a:prstTxWarp>
          </a:bodyPr>
          <a:lstStyle/>
          <a:p>
            <a:endParaRPr lang="it-IT"/>
          </a:p>
        </p:txBody>
      </p:sp>
      <p:sp>
        <p:nvSpPr>
          <p:cNvPr id="47121" name="Text Box 19"/>
          <p:cNvSpPr txBox="1">
            <a:spLocks noChangeArrowheads="1"/>
          </p:cNvSpPr>
          <p:nvPr/>
        </p:nvSpPr>
        <p:spPr bwMode="auto">
          <a:xfrm>
            <a:off x="2286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E7011ED7-D368-394C-B001-06CB6812BE8D}" type="slidenum">
              <a:rPr lang="it-IT" sz="1000" b="1">
                <a:solidFill>
                  <a:srgbClr val="80060D"/>
                </a:solidFill>
                <a:latin typeface="Verdana" pitchFamily="-112" charset="0"/>
              </a:rPr>
              <a:pPr eaLnBrk="0" hangingPunct="0">
                <a:spcBef>
                  <a:spcPct val="50000"/>
                </a:spcBef>
              </a:pPr>
              <a:t>17</a:t>
            </a:fld>
            <a:endParaRPr lang="it-IT" sz="1200" b="1">
              <a:solidFill>
                <a:srgbClr val="80060D"/>
              </a:solidFill>
              <a:latin typeface="Verdana" pitchFamily="-112" charset="0"/>
            </a:endParaRPr>
          </a:p>
        </p:txBody>
      </p:sp>
      <p:sp>
        <p:nvSpPr>
          <p:cNvPr id="47122" name="Rectangle 20"/>
          <p:cNvSpPr>
            <a:spLocks noChangeArrowheads="1"/>
          </p:cNvSpPr>
          <p:nvPr/>
        </p:nvSpPr>
        <p:spPr bwMode="auto">
          <a:xfrm>
            <a:off x="3810000" y="6491288"/>
            <a:ext cx="720725" cy="214312"/>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00" fill="hold"/>
                                        <p:tgtEl>
                                          <p:spTgt spid="4710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7106"/>
                </p:tgtEl>
              </p:cMediaNode>
            </p:video>
            <p:seq concurrent="1" nextAc="seek">
              <p:cTn id="8" restart="whenNotActive" fill="hold" evtFilter="cancelBubble" nodeType="interactiveSeq">
                <p:stCondLst>
                  <p:cond evt="onClick" delay="0">
                    <p:tgtEl>
                      <p:spTgt spid="4710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7106"/>
                                        </p:tgtEl>
                                      </p:cBhvr>
                                    </p:cmd>
                                  </p:childTnLst>
                                </p:cTn>
                              </p:par>
                            </p:childTnLst>
                          </p:cTn>
                        </p:par>
                      </p:childTnLst>
                    </p:cTn>
                  </p:par>
                </p:childTnLst>
              </p:cTn>
              <p:nextCondLst>
                <p:cond evt="onClick" delay="0">
                  <p:tgtEl>
                    <p:spTgt spid="47106"/>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49155" name="Text Box 4"/>
          <p:cNvSpPr txBox="1">
            <a:spLocks noChangeArrowheads="1"/>
          </p:cNvSpPr>
          <p:nvPr/>
        </p:nvSpPr>
        <p:spPr bwMode="auto">
          <a:xfrm>
            <a:off x="304800" y="1143000"/>
            <a:ext cx="6248400" cy="520700"/>
          </a:xfrm>
          <a:prstGeom prst="rect">
            <a:avLst/>
          </a:prstGeom>
          <a:noFill/>
          <a:ln w="9525">
            <a:noFill/>
            <a:miter lim="800000"/>
            <a:headEnd/>
            <a:tailEnd/>
          </a:ln>
        </p:spPr>
        <p:txBody>
          <a:bodyPr>
            <a:prstTxWarp prst="textNoShape">
              <a:avLst/>
            </a:prstTxWarp>
            <a:spAutoFit/>
          </a:bodyPr>
          <a:lstStyle/>
          <a:p>
            <a:pPr eaLnBrk="0" hangingPunct="0">
              <a:lnSpc>
                <a:spcPts val="1200"/>
              </a:lnSpc>
              <a:spcBef>
                <a:spcPct val="50000"/>
              </a:spcBef>
            </a:pPr>
            <a:r>
              <a:rPr lang="it-IT" sz="1600" b="1">
                <a:solidFill>
                  <a:srgbClr val="80060D"/>
                </a:solidFill>
                <a:latin typeface="Verdana" pitchFamily="-112" charset="0"/>
              </a:rPr>
              <a:t>Fermentatori </a:t>
            </a:r>
            <a:r>
              <a:rPr lang="it-IT" sz="1600" b="1">
                <a:latin typeface="Verdana" pitchFamily="-112" charset="0"/>
              </a:rPr>
              <a:t>Ganimede</a:t>
            </a:r>
            <a:r>
              <a:rPr lang="it-IT" sz="1600" b="1" baseline="30000">
                <a:latin typeface="Verdana" pitchFamily="-112" charset="0"/>
              </a:rPr>
              <a:t>® </a:t>
            </a:r>
            <a:r>
              <a:rPr lang="it-IT" sz="1600" b="1">
                <a:solidFill>
                  <a:srgbClr val="80060D"/>
                </a:solidFill>
                <a:latin typeface="Verdana" pitchFamily="-112" charset="0"/>
              </a:rPr>
              <a:t>grandi e piccoli:</a:t>
            </a:r>
          </a:p>
          <a:p>
            <a:pPr eaLnBrk="0" hangingPunct="0">
              <a:lnSpc>
                <a:spcPts val="1200"/>
              </a:lnSpc>
              <a:spcBef>
                <a:spcPct val="50000"/>
              </a:spcBef>
            </a:pPr>
            <a:r>
              <a:rPr lang="it-IT" sz="1600" b="1">
                <a:solidFill>
                  <a:srgbClr val="80060D"/>
                </a:solidFill>
                <a:latin typeface="Verdana" pitchFamily="-112" charset="0"/>
              </a:rPr>
              <a:t>Il vino buono nella botte grande!</a:t>
            </a:r>
          </a:p>
        </p:txBody>
      </p:sp>
      <p:sp>
        <p:nvSpPr>
          <p:cNvPr id="49156" name="Text Box 6"/>
          <p:cNvSpPr>
            <a:spLocks noGrp="1" noChangeArrowheads="1"/>
          </p:cNvSpPr>
          <p:nvPr>
            <p:ph type="ctrTitle"/>
          </p:nvPr>
        </p:nvSpPr>
        <p:spPr>
          <a:xfrm>
            <a:off x="5791200" y="1066800"/>
            <a:ext cx="3352800" cy="5159375"/>
          </a:xfrm>
        </p:spPr>
        <p:txBody>
          <a:bodyPr anchor="t"/>
          <a:lstStyle/>
          <a:p>
            <a:pPr algn="l">
              <a:lnSpc>
                <a:spcPct val="110000"/>
              </a:lnSpc>
            </a:pPr>
            <a:r>
              <a:rPr lang="it-IT" sz="1000" b="1">
                <a:solidFill>
                  <a:schemeClr val="bg2"/>
                </a:solidFill>
                <a:latin typeface="Verdana" pitchFamily="-112" charset="0"/>
              </a:rPr>
              <a:t>I grandi risultati ottenuti dalla serie Ganimede</a:t>
            </a:r>
            <a:r>
              <a:rPr lang="it-IT" sz="1000" b="1" baseline="30000">
                <a:solidFill>
                  <a:schemeClr val="bg2"/>
                </a:solidFill>
                <a:latin typeface="Verdana" pitchFamily="-112" charset="0"/>
              </a:rPr>
              <a:t>®</a:t>
            </a:r>
            <a:r>
              <a:rPr lang="it-IT" sz="1000" b="1">
                <a:solidFill>
                  <a:schemeClr val="bg2"/>
                </a:solidFill>
                <a:latin typeface="Verdana" pitchFamily="-112" charset="0"/>
              </a:rPr>
              <a:t> Small (da 35 a 600 ettolitri) sono ampiamente confermati anche per la serie Big (da 600 a 2.000 ettolitri).</a:t>
            </a:r>
            <a:br>
              <a:rPr lang="it-IT" sz="1000" b="1">
                <a:solidFill>
                  <a:schemeClr val="bg2"/>
                </a:solidFill>
                <a:latin typeface="Verdana" pitchFamily="-112" charset="0"/>
              </a:rPr>
            </a:br>
            <a:r>
              <a:rPr lang="it-IT" sz="1000">
                <a:solidFill>
                  <a:schemeClr val="bg2"/>
                </a:solidFill>
                <a:latin typeface="Verdana" pitchFamily="-112" charset="0"/>
              </a:rPr>
              <a:t>A differenza dei sistemi tradizionali,</a:t>
            </a:r>
            <a:r>
              <a:rPr lang="it-IT" sz="1000" b="1">
                <a:solidFill>
                  <a:schemeClr val="bg2"/>
                </a:solidFill>
                <a:latin typeface="Verdana" pitchFamily="-112" charset="0"/>
              </a:rPr>
              <a:t> </a:t>
            </a:r>
            <a:r>
              <a:rPr lang="it-IT" sz="1000">
                <a:solidFill>
                  <a:schemeClr val="bg2"/>
                </a:solidFill>
                <a:latin typeface="Verdana" pitchFamily="-112" charset="0"/>
              </a:rPr>
              <a:t>con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b="1">
                <a:solidFill>
                  <a:schemeClr val="bg2"/>
                </a:solidFill>
                <a:latin typeface="Verdana" pitchFamily="-112" charset="0"/>
              </a:rPr>
              <a:t> </a:t>
            </a:r>
            <a:r>
              <a:rPr lang="it-IT" sz="1000">
                <a:solidFill>
                  <a:schemeClr val="bg2"/>
                </a:solidFill>
                <a:latin typeface="Verdana" pitchFamily="-112" charset="0"/>
              </a:rPr>
              <a:t>la dimensione del fermentatore non influisce sulla qualità del prodotto finale, in quanto l’efficacia della tipica turbolenza del sistema è proporzionale alla dimensione del fermentatore e alla massa in lavorazione: fermentatore più grande, intercapedine più grande, maggiore quantità di CO</a:t>
            </a:r>
            <a:r>
              <a:rPr lang="it-IT" sz="1000" baseline="-25000">
                <a:solidFill>
                  <a:schemeClr val="bg2"/>
                </a:solidFill>
                <a:latin typeface="Verdana" pitchFamily="-112" charset="0"/>
              </a:rPr>
              <a:t>2</a:t>
            </a:r>
            <a:r>
              <a:rPr lang="it-IT" sz="1000">
                <a:solidFill>
                  <a:schemeClr val="bg2"/>
                </a:solidFill>
                <a:latin typeface="Verdana" pitchFamily="-112" charset="0"/>
              </a:rPr>
              <a:t> di fermentazione etc etc.</a:t>
            </a:r>
            <a:br>
              <a:rPr lang="it-IT" sz="1000">
                <a:solidFill>
                  <a:schemeClr val="bg2"/>
                </a:solidFill>
                <a:latin typeface="Verdana" pitchFamily="-112" charset="0"/>
              </a:rPr>
            </a:br>
            <a:r>
              <a:rPr lang="it-IT" sz="1000" b="1">
                <a:solidFill>
                  <a:schemeClr val="bg2"/>
                </a:solidFill>
                <a:latin typeface="Verdana" pitchFamily="-112" charset="0"/>
              </a:rPr>
              <a:t>È perciò possibile ottenere sorprendenti risultati con un Ganimede</a:t>
            </a:r>
            <a:r>
              <a:rPr lang="it-IT" sz="1000" b="1" baseline="30000">
                <a:solidFill>
                  <a:schemeClr val="bg2"/>
                </a:solidFill>
                <a:latin typeface="Verdana" pitchFamily="-112" charset="0"/>
              </a:rPr>
              <a:t>®</a:t>
            </a:r>
            <a:r>
              <a:rPr lang="it-IT" sz="1000" b="1">
                <a:solidFill>
                  <a:schemeClr val="bg2"/>
                </a:solidFill>
                <a:latin typeface="Verdana" pitchFamily="-112" charset="0"/>
              </a:rPr>
              <a:t> da 1.800 ettolitri invece che utilizzare tre fermentatori tradizionali da 600 ettolitri.</a:t>
            </a:r>
            <a:br>
              <a:rPr lang="it-IT" sz="1000" b="1">
                <a:solidFill>
                  <a:schemeClr val="bg2"/>
                </a:solidFill>
                <a:latin typeface="Verdana" pitchFamily="-112" charset="0"/>
              </a:rPr>
            </a:br>
            <a:r>
              <a:rPr lang="it-IT" sz="1000" b="1">
                <a:solidFill>
                  <a:schemeClr val="bg2"/>
                </a:solidFill>
                <a:latin typeface="Verdana" pitchFamily="-112" charset="0"/>
              </a:rPr>
              <a:t/>
            </a:r>
            <a:br>
              <a:rPr lang="it-IT" sz="1000" b="1">
                <a:solidFill>
                  <a:schemeClr val="bg2"/>
                </a:solidFill>
                <a:latin typeface="Verdana" pitchFamily="-112" charset="0"/>
              </a:rPr>
            </a:br>
            <a:r>
              <a:rPr lang="it-IT" sz="1000" b="1">
                <a:solidFill>
                  <a:schemeClr val="bg2"/>
                </a:solidFill>
                <a:latin typeface="Verdana" pitchFamily="-112" charset="0"/>
              </a:rPr>
              <a:t>Metodo Ganimede</a:t>
            </a:r>
            <a:r>
              <a:rPr lang="it-IT" sz="1000" b="1" baseline="30000">
                <a:solidFill>
                  <a:schemeClr val="bg2"/>
                </a:solidFill>
                <a:latin typeface="Verdana" pitchFamily="-112" charset="0"/>
              </a:rPr>
              <a:t>®</a:t>
            </a:r>
            <a:r>
              <a:rPr lang="it-IT" sz="1000">
                <a:solidFill>
                  <a:schemeClr val="bg2"/>
                </a:solidFill>
                <a:latin typeface="Verdana" pitchFamily="-112" charset="0"/>
              </a:rPr>
              <a:t> è in grado di movimentare in modo omogeneo ed efficace anche masse di vinaccia imponenti, fino ai 2,5 metri di spessore, sfruttando al 100% tutti gli acini presenti.</a:t>
            </a:r>
            <a:br>
              <a:rPr lang="it-IT" sz="1000">
                <a:solidFill>
                  <a:schemeClr val="bg2"/>
                </a:solidFill>
                <a:latin typeface="Verdana" pitchFamily="-112" charset="0"/>
              </a:rPr>
            </a:br>
            <a:r>
              <a:rPr lang="it-IT" sz="1000">
                <a:solidFill>
                  <a:schemeClr val="bg2"/>
                </a:solidFill>
                <a:latin typeface="Verdana" pitchFamily="-112" charset="0"/>
              </a:rPr>
              <a:t>Ciò comporta, a parità di materia prima in lavorazione, un sensibile aumento di qualità dei vini prodotti con grandi fermentatori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b="1">
                <a:solidFill>
                  <a:schemeClr val="bg2"/>
                </a:solidFill>
                <a:latin typeface="Verdana" pitchFamily="-112" charset="0"/>
              </a:rPr>
              <a:t> </a:t>
            </a:r>
            <a:r>
              <a:rPr lang="it-IT" sz="1000">
                <a:solidFill>
                  <a:schemeClr val="bg2"/>
                </a:solidFill>
                <a:latin typeface="Verdana" pitchFamily="-112" charset="0"/>
              </a:rPr>
              <a:t>rispetto a quelli prodotti con grandi fermentatori tradizionali.</a:t>
            </a:r>
            <a:br>
              <a:rPr lang="it-IT" sz="1000">
                <a:solidFill>
                  <a:schemeClr val="bg2"/>
                </a:solidFill>
                <a:latin typeface="Verdana" pitchFamily="-112" charset="0"/>
              </a:rPr>
            </a:br>
            <a:endParaRPr lang="it-IT" sz="1000">
              <a:solidFill>
                <a:schemeClr val="bg2"/>
              </a:solidFill>
              <a:latin typeface="Verdana" pitchFamily="-112" charset="0"/>
            </a:endParaRPr>
          </a:p>
        </p:txBody>
      </p:sp>
      <p:pic>
        <p:nvPicPr>
          <p:cNvPr id="49157" name="Picture 9"/>
          <p:cNvPicPr>
            <a:picLocks noChangeAspect="1" noChangeArrowheads="1"/>
          </p:cNvPicPr>
          <p:nvPr/>
        </p:nvPicPr>
        <p:blipFill>
          <a:blip r:embed="rId3"/>
          <a:srcRect/>
          <a:stretch>
            <a:fillRect/>
          </a:stretch>
        </p:blipFill>
        <p:spPr bwMode="auto">
          <a:xfrm>
            <a:off x="304800" y="2286000"/>
            <a:ext cx="4800600" cy="3825875"/>
          </a:xfrm>
          <a:prstGeom prst="rect">
            <a:avLst/>
          </a:prstGeom>
          <a:noFill/>
          <a:ln w="9525">
            <a:noFill/>
            <a:miter lim="800000"/>
            <a:headEnd/>
            <a:tailEnd/>
          </a:ln>
        </p:spPr>
      </p:pic>
      <p:pic>
        <p:nvPicPr>
          <p:cNvPr id="49158" name="Picture 11"/>
          <p:cNvPicPr>
            <a:picLocks noChangeAspect="1" noChangeArrowheads="1"/>
          </p:cNvPicPr>
          <p:nvPr/>
        </p:nvPicPr>
        <p:blipFill>
          <a:blip r:embed="rId4"/>
          <a:srcRect/>
          <a:stretch>
            <a:fillRect/>
          </a:stretch>
        </p:blipFill>
        <p:spPr bwMode="auto">
          <a:xfrm>
            <a:off x="381000" y="1905000"/>
            <a:ext cx="1447800" cy="1373188"/>
          </a:xfrm>
          <a:prstGeom prst="rect">
            <a:avLst/>
          </a:prstGeom>
          <a:noFill/>
          <a:ln w="9525">
            <a:noFill/>
            <a:miter lim="800000"/>
            <a:headEnd/>
            <a:tailEnd/>
          </a:ln>
        </p:spPr>
      </p:pic>
      <p:sp>
        <p:nvSpPr>
          <p:cNvPr id="49159" name="Text Box 12"/>
          <p:cNvSpPr txBox="1">
            <a:spLocks noChangeArrowheads="1"/>
          </p:cNvSpPr>
          <p:nvPr/>
        </p:nvSpPr>
        <p:spPr bwMode="auto">
          <a:xfrm>
            <a:off x="228600" y="6248400"/>
            <a:ext cx="2514600" cy="4016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2000" b="1">
                <a:latin typeface="Verdana" pitchFamily="-112" charset="0"/>
              </a:rPr>
              <a:t>Da 30 hl…</a:t>
            </a:r>
            <a:endParaRPr lang="it-IT" sz="2000"/>
          </a:p>
        </p:txBody>
      </p:sp>
      <p:sp>
        <p:nvSpPr>
          <p:cNvPr id="49160" name="Text Box 13"/>
          <p:cNvSpPr txBox="1">
            <a:spLocks noChangeArrowheads="1"/>
          </p:cNvSpPr>
          <p:nvPr/>
        </p:nvSpPr>
        <p:spPr bwMode="auto">
          <a:xfrm>
            <a:off x="3048000" y="6248400"/>
            <a:ext cx="2209800" cy="40163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2000" b="1">
                <a:latin typeface="Verdana" pitchFamily="-112" charset="0"/>
              </a:rPr>
              <a:t>…a 2.000 hl!</a:t>
            </a:r>
          </a:p>
        </p:txBody>
      </p:sp>
      <p:sp>
        <p:nvSpPr>
          <p:cNvPr id="49161" name="Line 16"/>
          <p:cNvSpPr>
            <a:spLocks noChangeShapeType="1"/>
          </p:cNvSpPr>
          <p:nvPr/>
        </p:nvSpPr>
        <p:spPr bwMode="auto">
          <a:xfrm flipV="1">
            <a:off x="1066800" y="3581400"/>
            <a:ext cx="2743200" cy="1582738"/>
          </a:xfrm>
          <a:prstGeom prst="line">
            <a:avLst/>
          </a:prstGeom>
          <a:noFill/>
          <a:ln w="101600">
            <a:solidFill>
              <a:srgbClr val="2394FF"/>
            </a:solidFill>
            <a:round/>
            <a:headEnd/>
            <a:tailEnd type="triangle" w="med" len="med"/>
          </a:ln>
        </p:spPr>
        <p:txBody>
          <a:bodyPr wrap="none" anchor="ctr">
            <a:prstTxWarp prst="textNoShape">
              <a:avLst/>
            </a:prstTxWarp>
          </a:bodyPr>
          <a:lstStyle/>
          <a:p>
            <a:endParaRPr lang="it-IT"/>
          </a:p>
        </p:txBody>
      </p:sp>
      <p:sp>
        <p:nvSpPr>
          <p:cNvPr id="49162" name="Text Box 18"/>
          <p:cNvSpPr txBox="1">
            <a:spLocks noChangeArrowheads="1"/>
          </p:cNvSpPr>
          <p:nvPr/>
        </p:nvSpPr>
        <p:spPr bwMode="auto">
          <a:xfrm>
            <a:off x="1905000" y="1828800"/>
            <a:ext cx="1676400" cy="5778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700">
                <a:latin typeface="Verdana" pitchFamily="-112" charset="0"/>
              </a:rPr>
              <a:t>Il fermentatore </a:t>
            </a:r>
            <a:r>
              <a:rPr lang="it-IT" sz="700" b="1">
                <a:latin typeface="Verdana" pitchFamily="-112" charset="0"/>
              </a:rPr>
              <a:t>Ganimede</a:t>
            </a:r>
            <a:r>
              <a:rPr lang="it-IT" sz="700" b="1" baseline="30000">
                <a:latin typeface="Verdana" pitchFamily="-112" charset="0"/>
              </a:rPr>
              <a:t>®</a:t>
            </a:r>
            <a:r>
              <a:rPr lang="it-IT" sz="700">
                <a:latin typeface="Verdana" pitchFamily="-112" charset="0"/>
              </a:rPr>
              <a:t> più grande del mondo:</a:t>
            </a:r>
          </a:p>
          <a:p>
            <a:pPr eaLnBrk="0" hangingPunct="0">
              <a:spcBef>
                <a:spcPct val="50000"/>
              </a:spcBef>
            </a:pPr>
            <a:r>
              <a:rPr lang="it-IT" sz="700">
                <a:latin typeface="Verdana" pitchFamily="-112" charset="0"/>
              </a:rPr>
              <a:t>alto 15 metri, diametro 5 metri, capacità di oltre 2.000 ettolitri.</a:t>
            </a:r>
          </a:p>
        </p:txBody>
      </p:sp>
      <p:sp>
        <p:nvSpPr>
          <p:cNvPr id="49163" name="Text Box 19"/>
          <p:cNvSpPr txBox="1">
            <a:spLocks noChangeArrowheads="1"/>
          </p:cNvSpPr>
          <p:nvPr/>
        </p:nvSpPr>
        <p:spPr bwMode="auto">
          <a:xfrm>
            <a:off x="152400" y="66135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A1807877-CCAE-4143-94C0-F7824C82FEAA}" type="slidenum">
              <a:rPr lang="it-IT" sz="1000" b="1">
                <a:solidFill>
                  <a:srgbClr val="80060D"/>
                </a:solidFill>
                <a:latin typeface="Verdana" pitchFamily="-112" charset="0"/>
              </a:rPr>
              <a:pPr eaLnBrk="0" hangingPunct="0">
                <a:spcBef>
                  <a:spcPct val="50000"/>
                </a:spcBef>
              </a:pPr>
              <a:t>18</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ext Box 2"/>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4.Délestage secondo Ganimede</a:t>
            </a:r>
            <a:r>
              <a:rPr lang="it-IT" sz="2400" b="1" baseline="30000">
                <a:solidFill>
                  <a:srgbClr val="80060D"/>
                </a:solidFill>
                <a:latin typeface="Verdana" pitchFamily="-112" charset="0"/>
              </a:rPr>
              <a:t>®</a:t>
            </a:r>
            <a:r>
              <a:rPr lang="it-IT" sz="2400" b="1">
                <a:solidFill>
                  <a:srgbClr val="80060D"/>
                </a:solidFill>
                <a:latin typeface="Verdana" pitchFamily="-112" charset="0"/>
              </a:rPr>
              <a:t/>
            </a:r>
            <a:br>
              <a:rPr lang="it-IT" sz="2400" b="1">
                <a:solidFill>
                  <a:srgbClr val="80060D"/>
                </a:solidFill>
                <a:latin typeface="Verdana" pitchFamily="-112" charset="0"/>
              </a:rPr>
            </a:br>
            <a:r>
              <a:rPr lang="it-IT" sz="1800">
                <a:solidFill>
                  <a:schemeClr val="tx1"/>
                </a:solidFill>
                <a:latin typeface="Verdana" pitchFamily="-112" charset="0"/>
              </a:rPr>
              <a:t>Dalla tradizione all’innovazione.</a:t>
            </a:r>
            <a:endParaRPr lang="it-IT" sz="2200">
              <a:solidFill>
                <a:schemeClr val="tx1"/>
              </a:solidFill>
              <a:latin typeface="Verdana" pitchFamily="-112" charset="0"/>
            </a:endParaRPr>
          </a:p>
        </p:txBody>
      </p:sp>
      <p:sp>
        <p:nvSpPr>
          <p:cNvPr id="51203" name="Text Box 4"/>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A3CD5FCC-34C8-6146-902B-A231CD697E4E}" type="slidenum">
              <a:rPr lang="it-IT" sz="1000" b="1">
                <a:solidFill>
                  <a:srgbClr val="80060D"/>
                </a:solidFill>
                <a:latin typeface="Verdana" pitchFamily="-112" charset="0"/>
              </a:rPr>
              <a:pPr eaLnBrk="0" hangingPunct="0">
                <a:spcBef>
                  <a:spcPct val="50000"/>
                </a:spcBef>
              </a:pPr>
              <a:t>19</a:t>
            </a:fld>
            <a:endParaRPr lang="it-IT" sz="1200" b="1">
              <a:solidFill>
                <a:srgbClr val="80060D"/>
              </a:solidFill>
              <a:latin typeface="Verdana" pitchFamily="-112"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Text Box 1026"/>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1.Dall’uva al vino con criterio.</a:t>
            </a:r>
            <a:br>
              <a:rPr lang="it-IT" sz="2400" b="1">
                <a:solidFill>
                  <a:srgbClr val="80060D"/>
                </a:solidFill>
                <a:latin typeface="Verdana" pitchFamily="-112" charset="0"/>
              </a:rPr>
            </a:br>
            <a:r>
              <a:rPr lang="it-IT" sz="1800">
                <a:solidFill>
                  <a:schemeClr val="tx1"/>
                </a:solidFill>
                <a:latin typeface="Verdana" pitchFamily="-112" charset="0"/>
              </a:rPr>
              <a:t>Efficacia e versatilità dei processi.</a:t>
            </a:r>
            <a:endParaRPr lang="it-IT" sz="2200">
              <a:solidFill>
                <a:schemeClr val="tx1"/>
              </a:solidFill>
              <a:latin typeface="Verdana" pitchFamily="-112" charset="0"/>
            </a:endParaRPr>
          </a:p>
        </p:txBody>
      </p:sp>
      <p:sp>
        <p:nvSpPr>
          <p:cNvPr id="18435" name="Text Box 1027"/>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B8A97C9-F1B5-7C43-BBA1-2876013C3335}" type="slidenum">
              <a:rPr lang="it-IT" sz="1000" b="1">
                <a:solidFill>
                  <a:srgbClr val="80060D"/>
                </a:solidFill>
                <a:latin typeface="Verdana" pitchFamily="-112" charset="0"/>
              </a:rPr>
              <a:pPr eaLnBrk="0" hangingPunct="0">
                <a:spcBef>
                  <a:spcPct val="50000"/>
                </a:spcBef>
              </a:pPr>
              <a:t>2</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47"/>
          <p:cNvSpPr>
            <a:spLocks noChangeArrowheads="1"/>
          </p:cNvSpPr>
          <p:nvPr/>
        </p:nvSpPr>
        <p:spPr bwMode="auto">
          <a:xfrm>
            <a:off x="152400" y="2057400"/>
            <a:ext cx="2133600" cy="3305175"/>
          </a:xfrm>
          <a:prstGeom prst="rect">
            <a:avLst/>
          </a:prstGeom>
          <a:noFill/>
          <a:ln w="9525">
            <a:noFill/>
            <a:miter lim="800000"/>
            <a:headEnd/>
            <a:tailEnd/>
          </a:ln>
        </p:spPr>
        <p:txBody>
          <a:bodyPr>
            <a:prstTxWarp prst="textNoShape">
              <a:avLst/>
            </a:prstTxWarp>
            <a:spAutoFit/>
          </a:bodyPr>
          <a:lstStyle/>
          <a:p>
            <a:pPr eaLnBrk="0" hangingPunct="0">
              <a:lnSpc>
                <a:spcPts val="1100"/>
              </a:lnSpc>
            </a:pPr>
            <a:r>
              <a:rPr lang="it-IT" sz="700" b="1">
                <a:latin typeface="Verdana" pitchFamily="-112" charset="0"/>
              </a:rPr>
              <a:t>Délestage e ossigenazione del mosto.</a:t>
            </a:r>
            <a:endParaRPr lang="it-IT" sz="700">
              <a:latin typeface="Verdana" pitchFamily="-112" charset="0"/>
            </a:endParaRPr>
          </a:p>
          <a:p>
            <a:pPr eaLnBrk="0" hangingPunct="0">
              <a:lnSpc>
                <a:spcPts val="1100"/>
              </a:lnSpc>
            </a:pPr>
            <a:endParaRPr lang="it-IT" sz="700">
              <a:latin typeface="Verdana" pitchFamily="-112" charset="0"/>
            </a:endParaRPr>
          </a:p>
          <a:p>
            <a:pPr eaLnBrk="0" hangingPunct="0">
              <a:lnSpc>
                <a:spcPts val="1100"/>
              </a:lnSpc>
            </a:pPr>
            <a:r>
              <a:rPr lang="it-IT" sz="700">
                <a:latin typeface="Verdana" pitchFamily="-112" charset="0"/>
              </a:rPr>
              <a:t>L’ossigenazione della massa liquida auspicata dal protocollo dell’ICV di Montpellier sulla tecnica del délestage, con </a:t>
            </a:r>
            <a:r>
              <a:rPr lang="it-IT" sz="700" b="1">
                <a:latin typeface="Verdana" pitchFamily="-112" charset="0"/>
              </a:rPr>
              <a:t>Ganimede</a:t>
            </a:r>
            <a:r>
              <a:rPr lang="it-IT" sz="700" b="1" baseline="30000">
                <a:latin typeface="Verdana" pitchFamily="-112" charset="0"/>
              </a:rPr>
              <a:t>®</a:t>
            </a:r>
            <a:r>
              <a:rPr lang="it-IT" sz="700">
                <a:latin typeface="Verdana" pitchFamily="-112" charset="0"/>
              </a:rPr>
              <a:t> può essere effettuata, secondo la discrezionalità dell’Enologo, in modo controllato e scientifico attraverso l’immissione di O</a:t>
            </a:r>
            <a:r>
              <a:rPr lang="it-IT" sz="700" baseline="-25000">
                <a:latin typeface="Verdana" pitchFamily="-112" charset="0"/>
              </a:rPr>
              <a:t>2</a:t>
            </a:r>
            <a:r>
              <a:rPr lang="it-IT" sz="700">
                <a:latin typeface="Verdana" pitchFamily="-112" charset="0"/>
              </a:rPr>
              <a:t> attraverso l’apposita valvola per l’inserimento di gas tecnici.</a:t>
            </a:r>
          </a:p>
          <a:p>
            <a:pPr eaLnBrk="0" hangingPunct="0">
              <a:lnSpc>
                <a:spcPts val="1100"/>
              </a:lnSpc>
            </a:pPr>
            <a:endParaRPr lang="it-IT" sz="700">
              <a:latin typeface="Verdana" pitchFamily="-112" charset="0"/>
            </a:endParaRPr>
          </a:p>
          <a:p>
            <a:pPr eaLnBrk="0" hangingPunct="0">
              <a:lnSpc>
                <a:spcPts val="1100"/>
              </a:lnSpc>
            </a:pPr>
            <a:r>
              <a:rPr lang="it-IT" sz="700">
                <a:latin typeface="Verdana" pitchFamily="-112" charset="0"/>
              </a:rPr>
              <a:t>Solo in questo modo il gas introdotto permarrà, imprigionato nell’intercapedine, a contatto del liquido nelle quantità e per</a:t>
            </a:r>
          </a:p>
          <a:p>
            <a:pPr eaLnBrk="0" hangingPunct="0">
              <a:lnSpc>
                <a:spcPts val="1100"/>
              </a:lnSpc>
            </a:pPr>
            <a:r>
              <a:rPr lang="it-IT" sz="700">
                <a:latin typeface="Verdana" pitchFamily="-112" charset="0"/>
              </a:rPr>
              <a:t>il tempo desiderato, secondo precise modalità predeterminate dall’Enologo.</a:t>
            </a:r>
          </a:p>
          <a:p>
            <a:pPr eaLnBrk="0" hangingPunct="0">
              <a:lnSpc>
                <a:spcPts val="1100"/>
              </a:lnSpc>
            </a:pPr>
            <a:endParaRPr lang="it-IT" sz="700">
              <a:latin typeface="Verdana" pitchFamily="-112" charset="0"/>
            </a:endParaRPr>
          </a:p>
          <a:p>
            <a:pPr eaLnBrk="0" hangingPunct="0">
              <a:lnSpc>
                <a:spcPts val="1100"/>
              </a:lnSpc>
            </a:pPr>
            <a:endParaRPr lang="it-IT" sz="700">
              <a:latin typeface="Verdana" pitchFamily="-112" charset="0"/>
            </a:endParaRPr>
          </a:p>
          <a:p>
            <a:pPr eaLnBrk="0" hangingPunct="0">
              <a:lnSpc>
                <a:spcPts val="1100"/>
              </a:lnSpc>
            </a:pPr>
            <a:endParaRPr lang="it-IT" sz="700">
              <a:latin typeface="Verdana" pitchFamily="-112" charset="0"/>
            </a:endParaRPr>
          </a:p>
          <a:p>
            <a:pPr eaLnBrk="0" hangingPunct="0">
              <a:lnSpc>
                <a:spcPts val="1100"/>
              </a:lnSpc>
            </a:pPr>
            <a:r>
              <a:rPr lang="it-IT" sz="2000" b="1">
                <a:solidFill>
                  <a:schemeClr val="accent1"/>
                </a:solidFill>
                <a:latin typeface="Verdana" pitchFamily="-112" charset="0"/>
              </a:rPr>
              <a:t>O</a:t>
            </a:r>
            <a:r>
              <a:rPr lang="it-IT" sz="2000" b="1" baseline="-25000">
                <a:solidFill>
                  <a:schemeClr val="accent1"/>
                </a:solidFill>
                <a:latin typeface="Verdana" pitchFamily="-112" charset="0"/>
              </a:rPr>
              <a:t>2</a:t>
            </a:r>
            <a:endParaRPr lang="it-IT" sz="700">
              <a:latin typeface="Verdana" pitchFamily="-112" charset="0"/>
            </a:endParaRPr>
          </a:p>
          <a:p>
            <a:pPr eaLnBrk="0" hangingPunct="0">
              <a:lnSpc>
                <a:spcPts val="1100"/>
              </a:lnSpc>
            </a:pPr>
            <a:endParaRPr lang="it-IT" sz="700">
              <a:latin typeface="Verdana" pitchFamily="-112" charset="0"/>
            </a:endParaRPr>
          </a:p>
          <a:p>
            <a:pPr eaLnBrk="0" hangingPunct="0">
              <a:lnSpc>
                <a:spcPts val="1100"/>
              </a:lnSpc>
            </a:pPr>
            <a:endParaRPr lang="it-IT" sz="700">
              <a:latin typeface="Verdana" pitchFamily="-112" charset="0"/>
            </a:endParaRPr>
          </a:p>
          <a:p>
            <a:pPr eaLnBrk="0" hangingPunct="0">
              <a:lnSpc>
                <a:spcPts val="1100"/>
              </a:lnSpc>
            </a:pPr>
            <a:r>
              <a:rPr lang="it-IT" sz="700">
                <a:latin typeface="Verdana" pitchFamily="-112" charset="0"/>
              </a:rPr>
              <a:t>(Vedi capitolo </a:t>
            </a:r>
            <a:r>
              <a:rPr lang="it-IT" sz="700" b="1">
                <a:latin typeface="Verdana" pitchFamily="-112" charset="0"/>
              </a:rPr>
              <a:t>UTILIZZO GAS TECNICI</a:t>
            </a:r>
            <a:r>
              <a:rPr lang="it-IT" sz="700">
                <a:latin typeface="Verdana" pitchFamily="-112" charset="0"/>
              </a:rPr>
              <a:t>)</a:t>
            </a:r>
          </a:p>
        </p:txBody>
      </p:sp>
      <p:pic>
        <p:nvPicPr>
          <p:cNvPr id="53251" name="Picture 18"/>
          <p:cNvPicPr>
            <a:picLocks noChangeAspect="1" noChangeArrowheads="1"/>
          </p:cNvPicPr>
          <p:nvPr/>
        </p:nvPicPr>
        <p:blipFill>
          <a:blip r:embed="rId4"/>
          <a:srcRect/>
          <a:stretch>
            <a:fillRect/>
          </a:stretch>
        </p:blipFill>
        <p:spPr bwMode="auto">
          <a:xfrm>
            <a:off x="2222500" y="1981200"/>
            <a:ext cx="2044700" cy="4324350"/>
          </a:xfrm>
          <a:prstGeom prst="rect">
            <a:avLst/>
          </a:prstGeom>
          <a:noFill/>
          <a:ln w="9525">
            <a:noFill/>
            <a:miter lim="800000"/>
            <a:headEnd/>
            <a:tailEnd/>
          </a:ln>
        </p:spPr>
      </p:pic>
      <p:sp>
        <p:nvSpPr>
          <p:cNvPr id="53252" name="Text Box 7"/>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4.Délestage secondo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53253" name="Text Box 8"/>
          <p:cNvSpPr txBox="1">
            <a:spLocks noChangeArrowheads="1"/>
          </p:cNvSpPr>
          <p:nvPr/>
        </p:nvSpPr>
        <p:spPr bwMode="auto">
          <a:xfrm>
            <a:off x="304800" y="1143000"/>
            <a:ext cx="62484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Vantaggi del “Délestage” con </a:t>
            </a:r>
            <a:r>
              <a:rPr lang="it-IT" sz="1600" b="1">
                <a:latin typeface="Verdana" pitchFamily="-112" charset="0"/>
              </a:rPr>
              <a:t>Metodo Ganimede</a:t>
            </a:r>
            <a:r>
              <a:rPr lang="it-IT" sz="1600" b="1" baseline="30000">
                <a:latin typeface="Verdana" pitchFamily="-112" charset="0"/>
              </a:rPr>
              <a:t>®</a:t>
            </a:r>
            <a:endParaRPr lang="it-IT" sz="1600" b="1" baseline="26000">
              <a:solidFill>
                <a:srgbClr val="80060D"/>
              </a:solidFill>
              <a:latin typeface="Verdana" pitchFamily="-112" charset="0"/>
            </a:endParaRPr>
          </a:p>
        </p:txBody>
      </p:sp>
      <p:sp>
        <p:nvSpPr>
          <p:cNvPr id="53254" name="Rectangle 19"/>
          <p:cNvSpPr>
            <a:spLocks noChangeArrowheads="1"/>
          </p:cNvSpPr>
          <p:nvPr/>
        </p:nvSpPr>
        <p:spPr bwMode="auto">
          <a:xfrm>
            <a:off x="2133600" y="289560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53255" name="Rectangle 20"/>
          <p:cNvSpPr>
            <a:spLocks noChangeArrowheads="1"/>
          </p:cNvSpPr>
          <p:nvPr/>
        </p:nvSpPr>
        <p:spPr bwMode="auto">
          <a:xfrm>
            <a:off x="3101975" y="6096000"/>
            <a:ext cx="78422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Estrazione</a:t>
            </a:r>
          </a:p>
          <a:p>
            <a:pPr eaLnBrk="0" hangingPunct="0"/>
            <a:r>
              <a:rPr lang="it-IT" sz="800" b="1">
                <a:latin typeface="Verdana" pitchFamily="-112" charset="0"/>
              </a:rPr>
              <a:t>vinaccioli</a:t>
            </a:r>
          </a:p>
        </p:txBody>
      </p:sp>
      <p:sp>
        <p:nvSpPr>
          <p:cNvPr id="53256" name="Oval 22"/>
          <p:cNvSpPr>
            <a:spLocks noChangeArrowheads="1"/>
          </p:cNvSpPr>
          <p:nvPr/>
        </p:nvSpPr>
        <p:spPr bwMode="auto">
          <a:xfrm>
            <a:off x="2873375" y="46482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57" name="Oval 23"/>
          <p:cNvSpPr>
            <a:spLocks noChangeArrowheads="1"/>
          </p:cNvSpPr>
          <p:nvPr/>
        </p:nvSpPr>
        <p:spPr bwMode="auto">
          <a:xfrm>
            <a:off x="2895600" y="38862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58" name="Oval 24"/>
          <p:cNvSpPr>
            <a:spLocks noChangeArrowheads="1"/>
          </p:cNvSpPr>
          <p:nvPr/>
        </p:nvSpPr>
        <p:spPr bwMode="auto">
          <a:xfrm>
            <a:off x="3025775" y="39624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59" name="Oval 25"/>
          <p:cNvSpPr>
            <a:spLocks noChangeArrowheads="1"/>
          </p:cNvSpPr>
          <p:nvPr/>
        </p:nvSpPr>
        <p:spPr bwMode="auto">
          <a:xfrm>
            <a:off x="2797175" y="3657600"/>
            <a:ext cx="71438" cy="71438"/>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0" name="Oval 26"/>
          <p:cNvSpPr>
            <a:spLocks noChangeArrowheads="1"/>
          </p:cNvSpPr>
          <p:nvPr/>
        </p:nvSpPr>
        <p:spPr bwMode="auto">
          <a:xfrm>
            <a:off x="3787775" y="38100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1" name="Oval 27"/>
          <p:cNvSpPr>
            <a:spLocks noChangeArrowheads="1"/>
          </p:cNvSpPr>
          <p:nvPr/>
        </p:nvSpPr>
        <p:spPr bwMode="auto">
          <a:xfrm>
            <a:off x="3940175" y="35814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2" name="Oval 29"/>
          <p:cNvSpPr>
            <a:spLocks noChangeArrowheads="1"/>
          </p:cNvSpPr>
          <p:nvPr/>
        </p:nvSpPr>
        <p:spPr bwMode="auto">
          <a:xfrm>
            <a:off x="2859088" y="4572000"/>
            <a:ext cx="36512"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3" name="Oval 31"/>
          <p:cNvSpPr>
            <a:spLocks noChangeArrowheads="1"/>
          </p:cNvSpPr>
          <p:nvPr/>
        </p:nvSpPr>
        <p:spPr bwMode="auto">
          <a:xfrm>
            <a:off x="2949575" y="43434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4" name="Oval 32"/>
          <p:cNvSpPr>
            <a:spLocks noChangeArrowheads="1"/>
          </p:cNvSpPr>
          <p:nvPr/>
        </p:nvSpPr>
        <p:spPr bwMode="auto">
          <a:xfrm>
            <a:off x="2873375" y="4114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5" name="Oval 34"/>
          <p:cNvSpPr>
            <a:spLocks noChangeArrowheads="1"/>
          </p:cNvSpPr>
          <p:nvPr/>
        </p:nvSpPr>
        <p:spPr bwMode="auto">
          <a:xfrm>
            <a:off x="3025775" y="38100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6" name="Oval 35"/>
          <p:cNvSpPr>
            <a:spLocks noChangeArrowheads="1"/>
          </p:cNvSpPr>
          <p:nvPr/>
        </p:nvSpPr>
        <p:spPr bwMode="auto">
          <a:xfrm>
            <a:off x="2797175" y="38100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7" name="Oval 36"/>
          <p:cNvSpPr>
            <a:spLocks noChangeArrowheads="1"/>
          </p:cNvSpPr>
          <p:nvPr/>
        </p:nvSpPr>
        <p:spPr bwMode="auto">
          <a:xfrm>
            <a:off x="3787775" y="39624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8" name="Oval 37"/>
          <p:cNvSpPr>
            <a:spLocks noChangeArrowheads="1"/>
          </p:cNvSpPr>
          <p:nvPr/>
        </p:nvSpPr>
        <p:spPr bwMode="auto">
          <a:xfrm>
            <a:off x="3940175" y="39624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69" name="Oval 38"/>
          <p:cNvSpPr>
            <a:spLocks noChangeArrowheads="1"/>
          </p:cNvSpPr>
          <p:nvPr/>
        </p:nvSpPr>
        <p:spPr bwMode="auto">
          <a:xfrm>
            <a:off x="3940175" y="37338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0" name="Oval 39"/>
          <p:cNvSpPr>
            <a:spLocks noChangeArrowheads="1"/>
          </p:cNvSpPr>
          <p:nvPr/>
        </p:nvSpPr>
        <p:spPr bwMode="auto">
          <a:xfrm>
            <a:off x="2873375" y="44196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1" name="Oval 40"/>
          <p:cNvSpPr>
            <a:spLocks noChangeArrowheads="1"/>
          </p:cNvSpPr>
          <p:nvPr/>
        </p:nvSpPr>
        <p:spPr bwMode="auto">
          <a:xfrm>
            <a:off x="2873375" y="4876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2" name="Oval 41"/>
          <p:cNvSpPr>
            <a:spLocks noChangeArrowheads="1"/>
          </p:cNvSpPr>
          <p:nvPr/>
        </p:nvSpPr>
        <p:spPr bwMode="auto">
          <a:xfrm>
            <a:off x="2949575" y="41910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3" name="Oval 42"/>
          <p:cNvSpPr>
            <a:spLocks noChangeArrowheads="1"/>
          </p:cNvSpPr>
          <p:nvPr/>
        </p:nvSpPr>
        <p:spPr bwMode="auto">
          <a:xfrm>
            <a:off x="2797175" y="38862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4" name="Oval 43"/>
          <p:cNvSpPr>
            <a:spLocks noChangeArrowheads="1"/>
          </p:cNvSpPr>
          <p:nvPr/>
        </p:nvSpPr>
        <p:spPr bwMode="auto">
          <a:xfrm>
            <a:off x="2873375" y="3733800"/>
            <a:ext cx="76200" cy="76200"/>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5" name="Line 44"/>
          <p:cNvSpPr>
            <a:spLocks noChangeShapeType="1"/>
          </p:cNvSpPr>
          <p:nvPr/>
        </p:nvSpPr>
        <p:spPr bwMode="auto">
          <a:xfrm>
            <a:off x="228600" y="5105400"/>
            <a:ext cx="2362200" cy="0"/>
          </a:xfrm>
          <a:prstGeom prst="line">
            <a:avLst/>
          </a:prstGeom>
          <a:noFill/>
          <a:ln w="63500">
            <a:solidFill>
              <a:schemeClr val="accent1"/>
            </a:solidFill>
            <a:round/>
            <a:headEnd/>
            <a:tailEnd type="triangle" w="med" len="med"/>
          </a:ln>
        </p:spPr>
        <p:txBody>
          <a:bodyPr wrap="none" anchor="ctr">
            <a:prstTxWarp prst="textNoShape">
              <a:avLst/>
            </a:prstTxWarp>
          </a:bodyPr>
          <a:lstStyle/>
          <a:p>
            <a:endParaRPr lang="it-IT"/>
          </a:p>
        </p:txBody>
      </p:sp>
      <p:sp>
        <p:nvSpPr>
          <p:cNvPr id="53276" name="Oval 45"/>
          <p:cNvSpPr>
            <a:spLocks noChangeArrowheads="1"/>
          </p:cNvSpPr>
          <p:nvPr/>
        </p:nvSpPr>
        <p:spPr bwMode="auto">
          <a:xfrm>
            <a:off x="2873375" y="4267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7" name="Oval 46"/>
          <p:cNvSpPr>
            <a:spLocks noChangeArrowheads="1"/>
          </p:cNvSpPr>
          <p:nvPr/>
        </p:nvSpPr>
        <p:spPr bwMode="auto">
          <a:xfrm>
            <a:off x="3711575" y="3886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8" name="Oval 48"/>
          <p:cNvSpPr>
            <a:spLocks noChangeArrowheads="1"/>
          </p:cNvSpPr>
          <p:nvPr/>
        </p:nvSpPr>
        <p:spPr bwMode="auto">
          <a:xfrm>
            <a:off x="2819400" y="51054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79" name="Oval 50"/>
          <p:cNvSpPr>
            <a:spLocks noChangeArrowheads="1"/>
          </p:cNvSpPr>
          <p:nvPr/>
        </p:nvSpPr>
        <p:spPr bwMode="auto">
          <a:xfrm>
            <a:off x="2895600" y="5029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0" name="Oval 51"/>
          <p:cNvSpPr>
            <a:spLocks noChangeArrowheads="1"/>
          </p:cNvSpPr>
          <p:nvPr/>
        </p:nvSpPr>
        <p:spPr bwMode="auto">
          <a:xfrm>
            <a:off x="2971800" y="4876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1" name="Oval 52"/>
          <p:cNvSpPr>
            <a:spLocks noChangeArrowheads="1"/>
          </p:cNvSpPr>
          <p:nvPr/>
        </p:nvSpPr>
        <p:spPr bwMode="auto">
          <a:xfrm>
            <a:off x="2819400" y="48006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2" name="Oval 54"/>
          <p:cNvSpPr>
            <a:spLocks noChangeArrowheads="1"/>
          </p:cNvSpPr>
          <p:nvPr/>
        </p:nvSpPr>
        <p:spPr bwMode="auto">
          <a:xfrm>
            <a:off x="2971800" y="44958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3" name="Oval 55"/>
          <p:cNvSpPr>
            <a:spLocks noChangeArrowheads="1"/>
          </p:cNvSpPr>
          <p:nvPr/>
        </p:nvSpPr>
        <p:spPr bwMode="auto">
          <a:xfrm>
            <a:off x="2895600" y="48006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4" name="Oval 56"/>
          <p:cNvSpPr>
            <a:spLocks noChangeArrowheads="1"/>
          </p:cNvSpPr>
          <p:nvPr/>
        </p:nvSpPr>
        <p:spPr bwMode="auto">
          <a:xfrm>
            <a:off x="2819400" y="5029200"/>
            <a:ext cx="36513" cy="36513"/>
          </a:xfrm>
          <a:prstGeom prst="ellipse">
            <a:avLst/>
          </a:prstGeom>
          <a:solidFill>
            <a:schemeClr val="accent1"/>
          </a:solidFill>
          <a:ln w="9525">
            <a:noFill/>
            <a:round/>
            <a:headEnd/>
            <a:tailEnd/>
          </a:ln>
        </p:spPr>
        <p:txBody>
          <a:bodyPr wrap="none" anchor="ctr">
            <a:prstTxWarp prst="textNoShape">
              <a:avLst/>
            </a:prstTxWarp>
          </a:bodyPr>
          <a:lstStyle/>
          <a:p>
            <a:pPr eaLnBrk="0" hangingPunct="0"/>
            <a:endParaRPr lang="it-IT"/>
          </a:p>
        </p:txBody>
      </p:sp>
      <p:sp>
        <p:nvSpPr>
          <p:cNvPr id="53285" name="Rectangle 57"/>
          <p:cNvSpPr>
            <a:spLocks noChangeArrowheads="1"/>
          </p:cNvSpPr>
          <p:nvPr/>
        </p:nvSpPr>
        <p:spPr bwMode="auto">
          <a:xfrm>
            <a:off x="2819400" y="3200400"/>
            <a:ext cx="1219200" cy="214313"/>
          </a:xfrm>
          <a:prstGeom prst="rect">
            <a:avLst/>
          </a:prstGeom>
          <a:noFill/>
          <a:ln w="9525">
            <a:noFill/>
            <a:miter lim="800000"/>
            <a:headEnd/>
            <a:tailEnd/>
          </a:ln>
        </p:spPr>
        <p:txBody>
          <a:bodyPr>
            <a:prstTxWarp prst="textNoShape">
              <a:avLst/>
            </a:prstTxWarp>
            <a:spAutoFit/>
          </a:bodyPr>
          <a:lstStyle/>
          <a:p>
            <a:pPr algn="ctr" eaLnBrk="0" hangingPunct="0"/>
            <a:r>
              <a:rPr lang="it-IT" sz="800" b="1">
                <a:latin typeface="Verdana" pitchFamily="-112" charset="0"/>
              </a:rPr>
              <a:t>DELESTAGE</a:t>
            </a:r>
          </a:p>
        </p:txBody>
      </p:sp>
      <p:sp>
        <p:nvSpPr>
          <p:cNvPr id="53286" name="Text Box 59"/>
          <p:cNvSpPr txBox="1">
            <a:spLocks noChangeArrowheads="1"/>
          </p:cNvSpPr>
          <p:nvPr/>
        </p:nvSpPr>
        <p:spPr bwMode="auto">
          <a:xfrm>
            <a:off x="4495800" y="4953000"/>
            <a:ext cx="4572000" cy="1752600"/>
          </a:xfrm>
          <a:prstGeom prst="rect">
            <a:avLst/>
          </a:prstGeom>
          <a:solidFill>
            <a:schemeClr val="bg1"/>
          </a:solidFill>
          <a:ln w="9525">
            <a:noFill/>
            <a:miter lim="800000"/>
            <a:headEnd/>
            <a:tailEnd/>
          </a:ln>
        </p:spPr>
        <p:txBody>
          <a:bodyPr>
            <a:prstTxWarp prst="textNoShape">
              <a:avLst/>
            </a:prstTxWarp>
            <a:spAutoFit/>
          </a:bodyPr>
          <a:lstStyle/>
          <a:p>
            <a:pPr eaLnBrk="0" hangingPunct="0">
              <a:lnSpc>
                <a:spcPts val="1200"/>
              </a:lnSpc>
              <a:spcBef>
                <a:spcPct val="50000"/>
              </a:spcBef>
              <a:buFontTx/>
              <a:buChar char="•"/>
            </a:pPr>
            <a:r>
              <a:rPr lang="it-IT" sz="900" b="1">
                <a:latin typeface="Verdana" pitchFamily="-112" charset="0"/>
              </a:rPr>
              <a:t>L’intera operazione può essere impostata in modo AUTOMATICO attraverso un pannello di controllo e ripetuta dalle 3 alle 12 volte al giorno senza impiego di personale!</a:t>
            </a:r>
            <a:endParaRPr lang="it-IT" sz="900">
              <a:latin typeface="Verdana" pitchFamily="-112" charset="0"/>
            </a:endParaRPr>
          </a:p>
          <a:p>
            <a:pPr eaLnBrk="0" hangingPunct="0">
              <a:lnSpc>
                <a:spcPts val="1200"/>
              </a:lnSpc>
              <a:spcBef>
                <a:spcPct val="50000"/>
              </a:spcBef>
              <a:buFontTx/>
              <a:buChar char="•"/>
            </a:pPr>
            <a:r>
              <a:rPr lang="it-IT" sz="900">
                <a:latin typeface="Verdana" pitchFamily="-112" charset="0"/>
              </a:rPr>
              <a:t>La stessa turbolenza ha permesso </a:t>
            </a:r>
            <a:r>
              <a:rPr lang="it-IT" sz="900" b="1">
                <a:latin typeface="Verdana" pitchFamily="-112" charset="0"/>
              </a:rPr>
              <a:t>la caduta per gravità dei vinaccioli che si sono raccolti sul fondo del fermentatore da dove possono essere facilmente estratti per essere esclusi dai processi estrattivi oppure, nel caso di vinaccioli maturi, facilmente rimessi in gioco.</a:t>
            </a:r>
          </a:p>
          <a:p>
            <a:pPr eaLnBrk="0" hangingPunct="0">
              <a:lnSpc>
                <a:spcPts val="1200"/>
              </a:lnSpc>
              <a:spcBef>
                <a:spcPct val="50000"/>
              </a:spcBef>
              <a:buFontTx/>
              <a:buChar char="•"/>
            </a:pPr>
            <a:r>
              <a:rPr lang="it-IT" sz="900">
                <a:solidFill>
                  <a:srgbClr val="80060D"/>
                </a:solidFill>
                <a:latin typeface="Verdana" pitchFamily="-112" charset="0"/>
              </a:rPr>
              <a:t> </a:t>
            </a:r>
            <a:r>
              <a:rPr lang="it-IT" sz="900">
                <a:latin typeface="Verdana" pitchFamily="-112" charset="0"/>
              </a:rPr>
              <a:t>Inoltre, con </a:t>
            </a:r>
            <a:r>
              <a:rPr lang="it-IT" sz="900" b="1">
                <a:latin typeface="Verdana" pitchFamily="-112" charset="0"/>
              </a:rPr>
              <a:t>Ganimede</a:t>
            </a:r>
            <a:r>
              <a:rPr lang="it-IT" sz="900" b="1" baseline="30000">
                <a:latin typeface="Verdana" pitchFamily="-112" charset="0"/>
              </a:rPr>
              <a:t>®</a:t>
            </a:r>
            <a:r>
              <a:rPr lang="it-IT" sz="900">
                <a:latin typeface="Verdana" pitchFamily="-112" charset="0"/>
              </a:rPr>
              <a:t> è possibile un </a:t>
            </a:r>
            <a:r>
              <a:rPr lang="it-IT" sz="900" b="1">
                <a:latin typeface="Verdana" pitchFamily="-112" charset="0"/>
              </a:rPr>
              <a:t>controllo scientifico e non empirico dell’ossigenazione della massa</a:t>
            </a:r>
            <a:r>
              <a:rPr lang="it-IT" sz="900">
                <a:latin typeface="Verdana" pitchFamily="-112" charset="0"/>
              </a:rPr>
              <a:t>, fase affidata alla sensibilità dell’Enologo e alle sue reali esigenze produttive.</a:t>
            </a:r>
          </a:p>
        </p:txBody>
      </p:sp>
      <p:sp>
        <p:nvSpPr>
          <p:cNvPr id="53287" name="Text Box 60"/>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0C249B8C-539E-2542-8B92-FF6E1FE1E8B9}" type="slidenum">
              <a:rPr lang="it-IT" sz="1000" b="1">
                <a:solidFill>
                  <a:srgbClr val="80060D"/>
                </a:solidFill>
                <a:latin typeface="Verdana" pitchFamily="-112" charset="0"/>
              </a:rPr>
              <a:pPr eaLnBrk="0" hangingPunct="0">
                <a:spcBef>
                  <a:spcPct val="50000"/>
                </a:spcBef>
              </a:pPr>
              <a:t>20</a:t>
            </a:fld>
            <a:endParaRPr lang="it-IT" sz="1200" b="1">
              <a:solidFill>
                <a:srgbClr val="80060D"/>
              </a:solidFill>
              <a:latin typeface="Verdana" pitchFamily="-112" charset="0"/>
            </a:endParaRPr>
          </a:p>
        </p:txBody>
      </p:sp>
      <p:sp>
        <p:nvSpPr>
          <p:cNvPr id="53288" name="Rectangle 61"/>
          <p:cNvSpPr>
            <a:spLocks noChangeArrowheads="1"/>
          </p:cNvSpPr>
          <p:nvPr/>
        </p:nvSpPr>
        <p:spPr bwMode="auto">
          <a:xfrm>
            <a:off x="4572000" y="4648200"/>
            <a:ext cx="72072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6</a:t>
            </a:r>
          </a:p>
        </p:txBody>
      </p:sp>
      <p:pic>
        <p:nvPicPr>
          <p:cNvPr id="53289" name="Picture 41" descr="/Users/Alberto/Desktop/Presentazioni 2012/Video Pwp/Filmato 3.mpg">
            <a:hlinkClick r:id="" action="ppaction://media"/>
          </p:cNvPr>
          <p:cNvPicPr/>
          <p:nvPr>
            <a:videoFile r:link="rId1"/>
          </p:nvPr>
        </p:nvPicPr>
        <p:blipFill>
          <a:blip r:embed="rId5"/>
          <a:srcRect/>
          <a:stretch>
            <a:fillRect/>
          </a:stretch>
        </p:blipFill>
        <p:spPr bwMode="auto">
          <a:xfrm>
            <a:off x="4584700" y="1498600"/>
            <a:ext cx="4267200" cy="3200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80" fill="hold"/>
                                        <p:tgtEl>
                                          <p:spTgt spid="5328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3289"/>
                </p:tgtEl>
              </p:cMediaNode>
            </p:video>
            <p:seq concurrent="1" nextAc="seek">
              <p:cTn id="8" restart="whenNotActive" fill="hold" evtFilter="cancelBubble" nodeType="interactiveSeq">
                <p:stCondLst>
                  <p:cond evt="onClick" delay="0">
                    <p:tgtEl>
                      <p:spTgt spid="5328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3289"/>
                                        </p:tgtEl>
                                      </p:cBhvr>
                                    </p:cmd>
                                  </p:childTnLst>
                                </p:cTn>
                              </p:par>
                            </p:childTnLst>
                          </p:cTn>
                        </p:par>
                      </p:childTnLst>
                    </p:cTn>
                  </p:par>
                </p:childTnLst>
              </p:cTn>
              <p:nextCondLst>
                <p:cond evt="onClick" delay="0">
                  <p:tgtEl>
                    <p:spTgt spid="53289"/>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5298" name="Picture 1026"/>
          <p:cNvPicPr>
            <a:picLocks noChangeAspect="1" noChangeArrowheads="1"/>
          </p:cNvPicPr>
          <p:nvPr/>
        </p:nvPicPr>
        <p:blipFill>
          <a:blip r:embed="rId3"/>
          <a:srcRect/>
          <a:stretch>
            <a:fillRect/>
          </a:stretch>
        </p:blipFill>
        <p:spPr bwMode="auto">
          <a:xfrm>
            <a:off x="990600" y="1752600"/>
            <a:ext cx="2144713" cy="4678363"/>
          </a:xfrm>
          <a:prstGeom prst="rect">
            <a:avLst/>
          </a:prstGeom>
          <a:noFill/>
          <a:ln w="9525">
            <a:noFill/>
            <a:miter lim="800000"/>
            <a:headEnd/>
            <a:tailEnd/>
          </a:ln>
        </p:spPr>
      </p:pic>
      <p:sp>
        <p:nvSpPr>
          <p:cNvPr id="55299" name="Line 1027"/>
          <p:cNvSpPr>
            <a:spLocks noChangeShapeType="1"/>
          </p:cNvSpPr>
          <p:nvPr/>
        </p:nvSpPr>
        <p:spPr bwMode="auto">
          <a:xfrm>
            <a:off x="914400" y="2971800"/>
            <a:ext cx="609600" cy="0"/>
          </a:xfrm>
          <a:prstGeom prst="line">
            <a:avLst/>
          </a:prstGeom>
          <a:noFill/>
          <a:ln w="63500">
            <a:solidFill>
              <a:schemeClr val="accent2">
                <a:alpha val="70979"/>
              </a:schemeClr>
            </a:solidFill>
            <a:round/>
            <a:headEnd/>
            <a:tailEnd type="triangle" w="med" len="med"/>
          </a:ln>
        </p:spPr>
        <p:txBody>
          <a:bodyPr wrap="none" anchor="ctr">
            <a:prstTxWarp prst="textNoShape">
              <a:avLst/>
            </a:prstTxWarp>
          </a:bodyPr>
          <a:lstStyle/>
          <a:p>
            <a:endParaRPr lang="it-IT"/>
          </a:p>
        </p:txBody>
      </p:sp>
      <p:sp>
        <p:nvSpPr>
          <p:cNvPr id="55300" name="Line 1028"/>
          <p:cNvSpPr>
            <a:spLocks noChangeShapeType="1"/>
          </p:cNvSpPr>
          <p:nvPr/>
        </p:nvSpPr>
        <p:spPr bwMode="auto">
          <a:xfrm>
            <a:off x="914400" y="4343400"/>
            <a:ext cx="609600" cy="0"/>
          </a:xfrm>
          <a:prstGeom prst="line">
            <a:avLst/>
          </a:prstGeom>
          <a:noFill/>
          <a:ln w="63500">
            <a:solidFill>
              <a:schemeClr val="accent2">
                <a:alpha val="70979"/>
              </a:schemeClr>
            </a:solidFill>
            <a:round/>
            <a:headEnd/>
            <a:tailEnd type="triangle" w="med" len="med"/>
          </a:ln>
        </p:spPr>
        <p:txBody>
          <a:bodyPr wrap="none" anchor="ctr">
            <a:prstTxWarp prst="textNoShape">
              <a:avLst/>
            </a:prstTxWarp>
          </a:bodyPr>
          <a:lstStyle/>
          <a:p>
            <a:endParaRPr lang="it-IT"/>
          </a:p>
        </p:txBody>
      </p:sp>
      <p:sp>
        <p:nvSpPr>
          <p:cNvPr id="55301"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p>
        </p:txBody>
      </p:sp>
      <p:sp>
        <p:nvSpPr>
          <p:cNvPr id="55302" name="Text Box 1030"/>
          <p:cNvSpPr txBox="1">
            <a:spLocks noChangeArrowheads="1"/>
          </p:cNvSpPr>
          <p:nvPr/>
        </p:nvSpPr>
        <p:spPr bwMode="auto">
          <a:xfrm>
            <a:off x="304800" y="1279525"/>
            <a:ext cx="62484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Gestione della temperatura con Metodo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sp>
        <p:nvSpPr>
          <p:cNvPr id="55303" name="Text Box 1031"/>
          <p:cNvSpPr>
            <a:spLocks noGrp="1" noChangeArrowheads="1"/>
          </p:cNvSpPr>
          <p:nvPr>
            <p:ph type="ctrTitle"/>
          </p:nvPr>
        </p:nvSpPr>
        <p:spPr>
          <a:xfrm>
            <a:off x="3505200" y="1828800"/>
            <a:ext cx="5638800" cy="4343400"/>
          </a:xfrm>
        </p:spPr>
        <p:txBody>
          <a:bodyPr anchor="t"/>
          <a:lstStyle/>
          <a:p>
            <a:pPr algn="l">
              <a:lnSpc>
                <a:spcPct val="110000"/>
              </a:lnSpc>
            </a:pPr>
            <a:r>
              <a:rPr lang="it-IT" sz="900" b="1">
                <a:solidFill>
                  <a:schemeClr val="bg2"/>
                </a:solidFill>
                <a:latin typeface="Verdana" pitchFamily="-112" charset="0"/>
              </a:rPr>
              <a:t>Nei fermentatori tradizionali la gestione della temperatura avviene in modo empirico e non omogeneo.</a:t>
            </a:r>
            <a:r>
              <a:rPr lang="it-IT" sz="900">
                <a:solidFill>
                  <a:schemeClr val="bg2"/>
                </a:solidFill>
                <a:latin typeface="Verdana" pitchFamily="-112" charset="0"/>
              </a:rPr>
              <a:t/>
            </a:r>
            <a:br>
              <a:rPr lang="it-IT" sz="900">
                <a:solidFill>
                  <a:schemeClr val="bg2"/>
                </a:solidFill>
                <a:latin typeface="Verdana" pitchFamily="-112" charset="0"/>
              </a:rPr>
            </a:br>
            <a:r>
              <a:rPr lang="it-IT" sz="900">
                <a:solidFill>
                  <a:schemeClr val="bg2"/>
                </a:solidFill>
                <a:latin typeface="Verdana" pitchFamily="-112" charset="0"/>
              </a:rPr>
              <a:t>Le fasce di raffreddamento abbassano la temperatura del liquido più vicino ai bordi del serbatoio, trascurando la massa centrale più lontana dal perimetro in quanto il liquido freddo, più pesante, scende verso il basso secondo le ben conosciute leggi della fisica.</a:t>
            </a:r>
            <a:br>
              <a:rPr lang="it-IT" sz="900">
                <a:solidFill>
                  <a:schemeClr val="bg2"/>
                </a:solidFill>
                <a:latin typeface="Verdana" pitchFamily="-112" charset="0"/>
              </a:rPr>
            </a:br>
            <a:r>
              <a:rPr lang="it-IT" sz="900">
                <a:solidFill>
                  <a:schemeClr val="bg2"/>
                </a:solidFill>
                <a:latin typeface="Verdana" pitchFamily="-112" charset="0"/>
              </a:rPr>
              <a:t>Ne risulta che la massa centrale (più distante dal perimetro) e quella superiore dove è presente il cappello, non riescono ad essere raffreddate adeguatamente.</a:t>
            </a:r>
            <a:br>
              <a:rPr lang="it-IT" sz="900">
                <a:solidFill>
                  <a:schemeClr val="bg2"/>
                </a:solidFill>
                <a:latin typeface="Verdana" pitchFamily="-112" charset="0"/>
              </a:rPr>
            </a:br>
            <a:r>
              <a:rPr lang="it-IT" sz="900">
                <a:solidFill>
                  <a:schemeClr val="bg2"/>
                </a:solidFill>
                <a:latin typeface="Verdana" pitchFamily="-112" charset="0"/>
              </a:rPr>
              <a:t>A questo punto, con i sistemi tradizionali, si è costretti ad utilizzare la tecnica del rimontaggio, pompando ad intervalli di alcune ore il liquido più freddo accumulatosi sul fondo (anche 10° in meno rispetto alla temperatura del cappello) direttamente sul cappello di vinaccia, provocando bruschi sbalzi di temperatura che di fatto creano stress ai lieviti con rischio di rallentamenti fermentativi e di produzione più elevata di acetaldeide.</a:t>
            </a:r>
            <a:br>
              <a:rPr lang="it-IT" sz="900">
                <a:solidFill>
                  <a:schemeClr val="bg2"/>
                </a:solidFill>
                <a:latin typeface="Verdana" pitchFamily="-112" charset="0"/>
              </a:rPr>
            </a:br>
            <a:r>
              <a:rPr lang="it-IT" sz="900">
                <a:solidFill>
                  <a:schemeClr val="bg2"/>
                </a:solidFill>
                <a:latin typeface="Verdana" pitchFamily="-112" charset="0"/>
              </a:rPr>
              <a:t/>
            </a:r>
            <a:br>
              <a:rPr lang="it-IT" sz="900">
                <a:solidFill>
                  <a:schemeClr val="bg2"/>
                </a:solidFill>
                <a:latin typeface="Verdana" pitchFamily="-112" charset="0"/>
              </a:rPr>
            </a:br>
            <a:r>
              <a:rPr lang="it-IT" sz="900" b="1">
                <a:solidFill>
                  <a:schemeClr val="bg2"/>
                </a:solidFill>
                <a:latin typeface="Verdana" pitchFamily="-112" charset="0"/>
              </a:rPr>
              <a:t>Invece, la turbolenza tipica del sistema e la particolare conformazione interna dei fermentatori Ganimede</a:t>
            </a:r>
            <a:r>
              <a:rPr lang="it-IT" sz="900" b="1" baseline="30000">
                <a:solidFill>
                  <a:schemeClr val="bg2"/>
                </a:solidFill>
                <a:latin typeface="Verdana" pitchFamily="-112" charset="0"/>
              </a:rPr>
              <a:t>®</a:t>
            </a:r>
            <a:r>
              <a:rPr lang="it-IT" sz="900" b="1">
                <a:solidFill>
                  <a:schemeClr val="bg2"/>
                </a:solidFill>
                <a:latin typeface="Verdana" pitchFamily="-112" charset="0"/>
              </a:rPr>
              <a:t>, consentono una gestione OMOGENEA e CONTROLLATA della temperatura dell’intera massa in lavorazione.</a:t>
            </a:r>
            <a:r>
              <a:rPr lang="it-IT" sz="900">
                <a:solidFill>
                  <a:schemeClr val="bg2"/>
                </a:solidFill>
                <a:latin typeface="Verdana" pitchFamily="-112" charset="0"/>
              </a:rPr>
              <a:t> </a:t>
            </a:r>
            <a:br>
              <a:rPr lang="it-IT" sz="900">
                <a:solidFill>
                  <a:schemeClr val="bg2"/>
                </a:solidFill>
                <a:latin typeface="Verdana" pitchFamily="-112" charset="0"/>
              </a:rPr>
            </a:br>
            <a:r>
              <a:rPr lang="it-IT" sz="900">
                <a:solidFill>
                  <a:schemeClr val="bg2"/>
                </a:solidFill>
                <a:latin typeface="Verdana" pitchFamily="-112" charset="0"/>
              </a:rPr>
              <a:t>Il liquido a contatto delle pareti di </a:t>
            </a:r>
            <a:r>
              <a:rPr lang="it-IT" sz="900" b="1">
                <a:solidFill>
                  <a:schemeClr val="bg2"/>
                </a:solidFill>
                <a:latin typeface="Verdana" pitchFamily="-112" charset="0"/>
              </a:rPr>
              <a:t>Ganimede</a:t>
            </a:r>
            <a:r>
              <a:rPr lang="it-IT" sz="900" b="1" baseline="30000">
                <a:solidFill>
                  <a:schemeClr val="bg2"/>
                </a:solidFill>
                <a:latin typeface="Verdana" pitchFamily="-112" charset="0"/>
              </a:rPr>
              <a:t>®</a:t>
            </a:r>
            <a:r>
              <a:rPr lang="it-IT" sz="900">
                <a:solidFill>
                  <a:schemeClr val="bg2"/>
                </a:solidFill>
                <a:latin typeface="Verdana" pitchFamily="-112" charset="0"/>
              </a:rPr>
              <a:t>, si raffredda scendendo verso il basso dove, incontrando il diaframma ad imbuto, </a:t>
            </a:r>
            <a:r>
              <a:rPr lang="it-IT" sz="900" b="1">
                <a:solidFill>
                  <a:schemeClr val="bg2"/>
                </a:solidFill>
                <a:latin typeface="Verdana" pitchFamily="-112" charset="0"/>
              </a:rPr>
              <a:t>si sposta verso il centro della massa</a:t>
            </a:r>
            <a:r>
              <a:rPr lang="it-IT" sz="900">
                <a:solidFill>
                  <a:schemeClr val="bg2"/>
                </a:solidFill>
                <a:latin typeface="Verdana" pitchFamily="-112" charset="0"/>
              </a:rPr>
              <a:t>.</a:t>
            </a:r>
            <a:br>
              <a:rPr lang="it-IT" sz="900">
                <a:solidFill>
                  <a:schemeClr val="bg2"/>
                </a:solidFill>
                <a:latin typeface="Verdana" pitchFamily="-112" charset="0"/>
              </a:rPr>
            </a:br>
            <a:r>
              <a:rPr lang="it-IT" sz="900">
                <a:solidFill>
                  <a:schemeClr val="bg2"/>
                </a:solidFill>
                <a:latin typeface="Verdana" pitchFamily="-112" charset="0"/>
              </a:rPr>
              <a:t>In questo punto, parte del liquido freddo scende a raffreddare la massa centrale sottostante (completando l’azione di raffreddamento della tasca più bassa) mentre le bolle di gas che fuoriescono per saturazione dall’intercapedine, trascinano parte del liquido freddo verso l’alto a raffreddare la massa superiore che interessa il cappello, in modo costante e senza sbalzi.</a:t>
            </a:r>
            <a:br>
              <a:rPr lang="it-IT" sz="900">
                <a:solidFill>
                  <a:schemeClr val="bg2"/>
                </a:solidFill>
                <a:latin typeface="Verdana" pitchFamily="-112" charset="0"/>
              </a:rPr>
            </a:br>
            <a:r>
              <a:rPr lang="it-IT" sz="900">
                <a:solidFill>
                  <a:schemeClr val="bg2"/>
                </a:solidFill>
                <a:latin typeface="Verdana" pitchFamily="-112" charset="0"/>
              </a:rPr>
              <a:t/>
            </a:r>
            <a:br>
              <a:rPr lang="it-IT" sz="900">
                <a:solidFill>
                  <a:schemeClr val="bg2"/>
                </a:solidFill>
                <a:latin typeface="Verdana" pitchFamily="-112" charset="0"/>
              </a:rPr>
            </a:br>
            <a:r>
              <a:rPr lang="it-IT" sz="900" b="1">
                <a:solidFill>
                  <a:schemeClr val="bg2"/>
                </a:solidFill>
                <a:latin typeface="Verdana" pitchFamily="-112" charset="0"/>
              </a:rPr>
              <a:t>Tenere sotto controllo la temperatura della massa in lavorazione è certamente un vantaggio che facilita anche la solubilità dei gas tecnici nel mosto/vino.</a:t>
            </a:r>
            <a:r>
              <a:rPr lang="it-IT" sz="900">
                <a:solidFill>
                  <a:schemeClr val="bg2"/>
                </a:solidFill>
                <a:latin typeface="Verdana" pitchFamily="-112" charset="0"/>
              </a:rPr>
              <a:t/>
            </a:r>
            <a:br>
              <a:rPr lang="it-IT" sz="900">
                <a:solidFill>
                  <a:schemeClr val="bg2"/>
                </a:solidFill>
                <a:latin typeface="Verdana" pitchFamily="-112" charset="0"/>
              </a:rPr>
            </a:br>
            <a:r>
              <a:rPr lang="it-IT" sz="900">
                <a:solidFill>
                  <a:schemeClr val="bg2"/>
                </a:solidFill>
                <a:latin typeface="Verdana" pitchFamily="-112" charset="0"/>
              </a:rPr>
              <a:t>Le innovative caratteristiche del </a:t>
            </a:r>
            <a:r>
              <a:rPr lang="it-IT" sz="900" b="1">
                <a:solidFill>
                  <a:schemeClr val="bg2"/>
                </a:solidFill>
                <a:latin typeface="Verdana" pitchFamily="-112" charset="0"/>
              </a:rPr>
              <a:t>Metodo Ganimede</a:t>
            </a:r>
            <a:r>
              <a:rPr lang="it-IT" sz="900" b="1" baseline="30000">
                <a:solidFill>
                  <a:schemeClr val="bg2"/>
                </a:solidFill>
                <a:latin typeface="Verdana" pitchFamily="-112" charset="0"/>
              </a:rPr>
              <a:t>® </a:t>
            </a:r>
            <a:r>
              <a:rPr lang="it-IT" sz="900">
                <a:solidFill>
                  <a:schemeClr val="bg2"/>
                </a:solidFill>
                <a:latin typeface="Verdana" pitchFamily="-112" charset="0"/>
              </a:rPr>
              <a:t>ci aiutano anche in questo frangente.</a:t>
            </a:r>
          </a:p>
        </p:txBody>
      </p:sp>
      <p:sp>
        <p:nvSpPr>
          <p:cNvPr id="55304" name="Text Box 1032"/>
          <p:cNvSpPr txBox="1">
            <a:spLocks noChangeArrowheads="1"/>
          </p:cNvSpPr>
          <p:nvPr/>
        </p:nvSpPr>
        <p:spPr bwMode="auto">
          <a:xfrm>
            <a:off x="304800" y="3886200"/>
            <a:ext cx="1981200" cy="336550"/>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rPr>
              <a:t>Tasca</a:t>
            </a:r>
          </a:p>
          <a:p>
            <a:pPr eaLnBrk="0" hangingPunct="0"/>
            <a:r>
              <a:rPr lang="it-IT" sz="800" b="1">
                <a:latin typeface="Verdana" pitchFamily="-112" charset="0"/>
              </a:rPr>
              <a:t>di raffreddamento</a:t>
            </a:r>
          </a:p>
        </p:txBody>
      </p:sp>
      <p:sp>
        <p:nvSpPr>
          <p:cNvPr id="55305" name="Text Box 1033"/>
          <p:cNvSpPr txBox="1">
            <a:spLocks noChangeArrowheads="1"/>
          </p:cNvSpPr>
          <p:nvPr/>
        </p:nvSpPr>
        <p:spPr bwMode="auto">
          <a:xfrm>
            <a:off x="304800" y="2514600"/>
            <a:ext cx="1981200" cy="336550"/>
          </a:xfrm>
          <a:prstGeom prst="rect">
            <a:avLst/>
          </a:prstGeom>
          <a:noFill/>
          <a:ln w="9525">
            <a:noFill/>
            <a:miter lim="800000"/>
            <a:headEnd/>
            <a:tailEnd/>
          </a:ln>
        </p:spPr>
        <p:txBody>
          <a:bodyPr>
            <a:prstTxWarp prst="textNoShape">
              <a:avLst/>
            </a:prstTxWarp>
            <a:spAutoFit/>
          </a:bodyPr>
          <a:lstStyle/>
          <a:p>
            <a:pPr eaLnBrk="0" hangingPunct="0"/>
            <a:r>
              <a:rPr lang="it-IT" sz="800" b="1">
                <a:latin typeface="Verdana" pitchFamily="-112" charset="0"/>
              </a:rPr>
              <a:t>Tasca</a:t>
            </a:r>
          </a:p>
          <a:p>
            <a:pPr eaLnBrk="0" hangingPunct="0"/>
            <a:r>
              <a:rPr lang="it-IT" sz="800" b="1">
                <a:latin typeface="Verdana" pitchFamily="-112" charset="0"/>
              </a:rPr>
              <a:t>di raffreddamento</a:t>
            </a:r>
            <a:endParaRPr lang="it-IT" sz="800" b="1">
              <a:solidFill>
                <a:srgbClr val="800000"/>
              </a:solidFill>
            </a:endParaRPr>
          </a:p>
        </p:txBody>
      </p:sp>
      <p:sp>
        <p:nvSpPr>
          <p:cNvPr id="55306"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F0043E7-8B97-A444-B71E-CC5D26750598}" type="slidenum">
              <a:rPr lang="it-IT" sz="1000" b="1">
                <a:solidFill>
                  <a:srgbClr val="80060D"/>
                </a:solidFill>
                <a:latin typeface="Verdana" pitchFamily="-112" charset="0"/>
              </a:rPr>
              <a:pPr eaLnBrk="0" hangingPunct="0">
                <a:spcBef>
                  <a:spcPct val="50000"/>
                </a:spcBef>
              </a:pPr>
              <a:t>21</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57347"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Sonda di sicurezza “Top Level”</a:t>
            </a:r>
          </a:p>
        </p:txBody>
      </p:sp>
      <p:sp>
        <p:nvSpPr>
          <p:cNvPr id="57348" name="Text Box 1031"/>
          <p:cNvSpPr>
            <a:spLocks noGrp="1" noChangeArrowheads="1"/>
          </p:cNvSpPr>
          <p:nvPr>
            <p:ph type="ctrTitle"/>
          </p:nvPr>
        </p:nvSpPr>
        <p:spPr>
          <a:xfrm>
            <a:off x="304800" y="4800600"/>
            <a:ext cx="8686800" cy="1066800"/>
          </a:xfrm>
        </p:spPr>
        <p:txBody>
          <a:bodyPr anchor="t"/>
          <a:lstStyle/>
          <a:p>
            <a:pPr algn="l" eaLnBrk="1" hangingPunct="1">
              <a:lnSpc>
                <a:spcPct val="150000"/>
              </a:lnSpc>
            </a:pPr>
            <a:r>
              <a:rPr lang="it-IT" sz="1000" smtClean="0">
                <a:solidFill>
                  <a:schemeClr val="bg2"/>
                </a:solidFill>
                <a:latin typeface="Verdana" pitchFamily="-112" charset="0"/>
              </a:rPr>
              <a:t>I fermentatori Ganimede possono disporre della sonda Top Level che svolge la duplice funzione di segnalare il livello massimo in fase di riempimento e di evitare tracimazioni indesiderate durante la fase di fermentazione. Nel primo caso l’intervento della sonda funge da livello di carico, nel secondo interviene aprendo istantaneamente i bypass e determinando un immediato abbassamento di circa 1 metro del livello qualora esso superi quello stabilito, permettendo così di sfruttare al massimo il livello di riempimento.</a:t>
            </a:r>
          </a:p>
        </p:txBody>
      </p:sp>
      <p:sp>
        <p:nvSpPr>
          <p:cNvPr id="57349"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B92DAFE-0629-F34F-AB48-024F83CEF577}" type="slidenum">
              <a:rPr lang="it-IT" sz="1000" b="1">
                <a:solidFill>
                  <a:srgbClr val="80060D"/>
                </a:solidFill>
                <a:latin typeface="Verdana" pitchFamily="-112" charset="0"/>
              </a:rPr>
              <a:pPr eaLnBrk="0" hangingPunct="0">
                <a:spcBef>
                  <a:spcPct val="50000"/>
                </a:spcBef>
              </a:pPr>
              <a:t>22</a:t>
            </a:fld>
            <a:endParaRPr lang="it-IT" sz="1200" b="1">
              <a:solidFill>
                <a:srgbClr val="80060D"/>
              </a:solidFill>
              <a:latin typeface="Verdana" pitchFamily="-112" charset="0"/>
            </a:endParaRPr>
          </a:p>
        </p:txBody>
      </p:sp>
      <p:pic>
        <p:nvPicPr>
          <p:cNvPr id="57350" name="Immagine 10" descr="GANIMEDEbrochure2011-10.jpg"/>
          <p:cNvPicPr>
            <a:picLocks noChangeAspect="1"/>
          </p:cNvPicPr>
          <p:nvPr/>
        </p:nvPicPr>
        <p:blipFill>
          <a:blip r:embed="rId3"/>
          <a:srcRect/>
          <a:stretch>
            <a:fillRect/>
          </a:stretch>
        </p:blipFill>
        <p:spPr bwMode="auto">
          <a:xfrm>
            <a:off x="0" y="1844675"/>
            <a:ext cx="9144000" cy="2727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59395" name="Text Box 1030"/>
          <p:cNvSpPr txBox="1">
            <a:spLocks noChangeArrowheads="1"/>
          </p:cNvSpPr>
          <p:nvPr/>
        </p:nvSpPr>
        <p:spPr bwMode="auto">
          <a:xfrm>
            <a:off x="304800" y="1279525"/>
            <a:ext cx="74676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Stoccaggio flessibile del vino con opzione“sempre pieno”</a:t>
            </a:r>
          </a:p>
        </p:txBody>
      </p:sp>
      <p:sp>
        <p:nvSpPr>
          <p:cNvPr id="59396" name="Text Box 1031"/>
          <p:cNvSpPr>
            <a:spLocks noGrp="1" noChangeArrowheads="1"/>
          </p:cNvSpPr>
          <p:nvPr>
            <p:ph type="ctrTitle"/>
          </p:nvPr>
        </p:nvSpPr>
        <p:spPr>
          <a:xfrm>
            <a:off x="304800" y="2057400"/>
            <a:ext cx="2209800" cy="3657600"/>
          </a:xfrm>
        </p:spPr>
        <p:txBody>
          <a:bodyPr anchor="t"/>
          <a:lstStyle/>
          <a:p>
            <a:pPr algn="l" eaLnBrk="1" hangingPunct="1"/>
            <a:r>
              <a:rPr lang="it-IT" sz="1000" smtClean="0">
                <a:solidFill>
                  <a:schemeClr val="bg2"/>
                </a:solidFill>
                <a:latin typeface="Verdana" pitchFamily="-112" charset="0"/>
              </a:rPr>
              <a:t>L’opzione sempre pieno consente di sfruttare il volume disponibile sotto il diaframma, con la tecnica dello spostamento del liquido con iniezione di gas inerte. Terminato il riempimento di Ganimede® per lo stoccaggio, si chiudono i bypass e si inietta sotto il diaframma il gas neutro, attraverso l’apposita valvola. Il gas introdotto farà innalzare il livello del vino fino a che, spingendo fuori tutta l’aria presente, avrà raggiunto il livello prestabilito nel chiusino superiore. In questo modo potrete proteggere e salvaguardare il vostro vino in modo variabile a seconda delle vostre necessità. </a:t>
            </a:r>
          </a:p>
        </p:txBody>
      </p:sp>
      <p:sp>
        <p:nvSpPr>
          <p:cNvPr id="59397"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E6F1E5B-9FC6-E04D-8375-E5FDA4ADB45B}" type="slidenum">
              <a:rPr lang="it-IT" sz="1000" b="1">
                <a:solidFill>
                  <a:srgbClr val="80060D"/>
                </a:solidFill>
                <a:latin typeface="Verdana" pitchFamily="-112" charset="0"/>
              </a:rPr>
              <a:pPr eaLnBrk="0" hangingPunct="0">
                <a:spcBef>
                  <a:spcPct val="50000"/>
                </a:spcBef>
              </a:pPr>
              <a:t>23</a:t>
            </a:fld>
            <a:endParaRPr lang="it-IT" sz="1200" b="1">
              <a:solidFill>
                <a:srgbClr val="80060D"/>
              </a:solidFill>
              <a:latin typeface="Verdana" pitchFamily="-112" charset="0"/>
            </a:endParaRPr>
          </a:p>
        </p:txBody>
      </p:sp>
      <p:pic>
        <p:nvPicPr>
          <p:cNvPr id="59398" name="Immagine 10" descr="GANIMEDEbrochure2011-10b.jpg"/>
          <p:cNvPicPr>
            <a:picLocks noChangeAspect="1"/>
          </p:cNvPicPr>
          <p:nvPr/>
        </p:nvPicPr>
        <p:blipFill>
          <a:blip r:embed="rId3"/>
          <a:srcRect/>
          <a:stretch>
            <a:fillRect/>
          </a:stretch>
        </p:blipFill>
        <p:spPr bwMode="auto">
          <a:xfrm>
            <a:off x="2895600" y="1676400"/>
            <a:ext cx="6073775"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61443" name="Text Box 4"/>
          <p:cNvSpPr txBox="1">
            <a:spLocks noChangeArrowheads="1"/>
          </p:cNvSpPr>
          <p:nvPr/>
        </p:nvSpPr>
        <p:spPr bwMode="auto">
          <a:xfrm>
            <a:off x="304800" y="1279525"/>
            <a:ext cx="6705600" cy="325438"/>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Lavaggio</a:t>
            </a:r>
            <a:endParaRPr lang="it-IT" sz="1600" b="1" baseline="26000">
              <a:solidFill>
                <a:srgbClr val="80060D"/>
              </a:solidFill>
              <a:latin typeface="Verdana" pitchFamily="-112" charset="0"/>
            </a:endParaRPr>
          </a:p>
        </p:txBody>
      </p:sp>
      <p:sp>
        <p:nvSpPr>
          <p:cNvPr id="61444" name="Text Box 7"/>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61C68658-9C23-2240-AA64-69882AE643CF}" type="slidenum">
              <a:rPr lang="it-IT" sz="1000" b="1">
                <a:solidFill>
                  <a:srgbClr val="80060D"/>
                </a:solidFill>
                <a:latin typeface="Verdana" pitchFamily="-112" charset="0"/>
              </a:rPr>
              <a:pPr eaLnBrk="0" hangingPunct="0">
                <a:spcBef>
                  <a:spcPct val="50000"/>
                </a:spcBef>
              </a:pPr>
              <a:t>24</a:t>
            </a:fld>
            <a:endParaRPr lang="it-IT" sz="1200" b="1">
              <a:solidFill>
                <a:srgbClr val="80060D"/>
              </a:solidFill>
              <a:latin typeface="Verdana" pitchFamily="-112" charset="0"/>
            </a:endParaRPr>
          </a:p>
        </p:txBody>
      </p:sp>
      <p:sp>
        <p:nvSpPr>
          <p:cNvPr id="61445"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pic>
        <p:nvPicPr>
          <p:cNvPr id="61446" name="Picture 2" descr="Washing"/>
          <p:cNvPicPr>
            <a:picLocks noChangeAspect="1" noChangeArrowheads="1"/>
          </p:cNvPicPr>
          <p:nvPr/>
        </p:nvPicPr>
        <p:blipFill>
          <a:blip r:embed="rId3"/>
          <a:srcRect/>
          <a:stretch>
            <a:fillRect/>
          </a:stretch>
        </p:blipFill>
        <p:spPr bwMode="auto">
          <a:xfrm>
            <a:off x="304800" y="1905000"/>
            <a:ext cx="8418513" cy="3200400"/>
          </a:xfrm>
          <a:prstGeom prst="rect">
            <a:avLst/>
          </a:prstGeom>
          <a:noFill/>
          <a:ln w="9525">
            <a:noFill/>
            <a:miter lim="800000"/>
            <a:headEnd/>
            <a:tailEnd/>
          </a:ln>
        </p:spPr>
      </p:pic>
      <p:sp>
        <p:nvSpPr>
          <p:cNvPr id="61447" name="Text Box 6"/>
          <p:cNvSpPr>
            <a:spLocks noGrp="1" noChangeArrowheads="1"/>
          </p:cNvSpPr>
          <p:nvPr>
            <p:ph type="ctrTitle"/>
          </p:nvPr>
        </p:nvSpPr>
        <p:spPr>
          <a:xfrm>
            <a:off x="609600" y="5029200"/>
            <a:ext cx="7924800" cy="1371600"/>
          </a:xfrm>
        </p:spPr>
        <p:txBody>
          <a:bodyPr anchor="t"/>
          <a:lstStyle/>
          <a:p>
            <a:pPr algn="l" eaLnBrk="1" hangingPunct="1"/>
            <a:r>
              <a:rPr lang="it-IT" sz="1000" smtClean="0">
                <a:solidFill>
                  <a:schemeClr val="bg2"/>
                </a:solidFill>
                <a:latin typeface="Verdana" pitchFamily="-112" charset="0"/>
              </a:rPr>
              <a:t>Il </a:t>
            </a:r>
            <a:r>
              <a:rPr lang="it-IT" sz="1000" b="1" smtClean="0">
                <a:solidFill>
                  <a:schemeClr val="bg2"/>
                </a:solidFill>
                <a:latin typeface="Verdana" pitchFamily="-112" charset="0"/>
              </a:rPr>
              <a:t>lavaggio </a:t>
            </a:r>
            <a:r>
              <a:rPr lang="it-IT" sz="1000" smtClean="0">
                <a:solidFill>
                  <a:schemeClr val="bg2"/>
                </a:solidFill>
                <a:latin typeface="Verdana" pitchFamily="-112" charset="0"/>
              </a:rPr>
              <a:t>del fermentatore avviene nel seguente modo:</a:t>
            </a:r>
            <a:br>
              <a:rPr lang="it-IT" sz="1000" smtClean="0">
                <a:solidFill>
                  <a:schemeClr val="bg2"/>
                </a:solidFill>
                <a:latin typeface="Verdana" pitchFamily="-112" charset="0"/>
              </a:rPr>
            </a:br>
            <a:r>
              <a:rPr lang="it-IT" sz="1000" smtClean="0">
                <a:solidFill>
                  <a:schemeClr val="bg2"/>
                </a:solidFill>
                <a:latin typeface="Verdana" pitchFamily="-112" charset="0"/>
              </a:rPr>
              <a:t>- </a:t>
            </a:r>
            <a:r>
              <a:rPr lang="it-IT" sz="1000" b="1" smtClean="0">
                <a:solidFill>
                  <a:schemeClr val="bg2"/>
                </a:solidFill>
                <a:latin typeface="Verdana" pitchFamily="-112" charset="0"/>
              </a:rPr>
              <a:t>DIVOSFERA</a:t>
            </a:r>
            <a:r>
              <a:rPr lang="it-IT" sz="1000" smtClean="0">
                <a:solidFill>
                  <a:schemeClr val="bg2"/>
                </a:solidFill>
                <a:latin typeface="Verdana" pitchFamily="-112" charset="0"/>
              </a:rPr>
              <a:t>: utilizzare una divosfera e procedere al lavaggio del fermentatore come indicato nei disegni riportati di seguito.</a:t>
            </a:r>
            <a:br>
              <a:rPr lang="it-IT" sz="1000" smtClean="0">
                <a:solidFill>
                  <a:schemeClr val="bg2"/>
                </a:solidFill>
                <a:latin typeface="Verdana" pitchFamily="-112" charset="0"/>
              </a:rPr>
            </a:br>
            <a:r>
              <a:rPr lang="it-IT" sz="1000" smtClean="0">
                <a:solidFill>
                  <a:schemeClr val="bg2"/>
                </a:solidFill>
                <a:latin typeface="Verdana" pitchFamily="-112" charset="0"/>
              </a:rPr>
              <a:t>- </a:t>
            </a:r>
            <a:r>
              <a:rPr lang="it-IT" sz="1000" b="1" smtClean="0">
                <a:solidFill>
                  <a:schemeClr val="bg2"/>
                </a:solidFill>
                <a:latin typeface="Verdana" pitchFamily="-112" charset="0"/>
              </a:rPr>
              <a:t>LANCIA DI LAVAGGIO</a:t>
            </a:r>
            <a:r>
              <a:rPr lang="it-IT" sz="1000" smtClean="0">
                <a:solidFill>
                  <a:schemeClr val="bg2"/>
                </a:solidFill>
                <a:latin typeface="Verdana" pitchFamily="-112" charset="0"/>
              </a:rPr>
              <a:t>: introducendo la lancia di lavaggio attraverso la valvola di scarico parziale, si procedere al lavaggio del fermentatore.</a:t>
            </a:r>
            <a:br>
              <a:rPr lang="it-IT" sz="1000" smtClean="0">
                <a:solidFill>
                  <a:schemeClr val="bg2"/>
                </a:solidFill>
                <a:latin typeface="Verdana" pitchFamily="-112" charset="0"/>
              </a:rPr>
            </a:br>
            <a:r>
              <a:rPr lang="it-IT" sz="1000" smtClean="0">
                <a:solidFill>
                  <a:schemeClr val="bg2"/>
                </a:solidFill>
                <a:latin typeface="Verdana" pitchFamily="-112" charset="0"/>
              </a:rPr>
              <a:t> </a:t>
            </a:r>
            <a:br>
              <a:rPr lang="it-IT" sz="1000" smtClean="0">
                <a:solidFill>
                  <a:schemeClr val="bg2"/>
                </a:solidFill>
                <a:latin typeface="Verdana" pitchFamily="-112" charset="0"/>
              </a:rPr>
            </a:br>
            <a:r>
              <a:rPr lang="it-IT" sz="1000" smtClean="0">
                <a:solidFill>
                  <a:schemeClr val="bg2"/>
                </a:solidFill>
                <a:latin typeface="Verdana" pitchFamily="-112" charset="0"/>
              </a:rPr>
              <a:t>A questo punto Ganimede® è pronto per essere utilizzato quale </a:t>
            </a:r>
            <a:r>
              <a:rPr lang="it-IT" sz="1000" b="1" smtClean="0">
                <a:solidFill>
                  <a:schemeClr val="bg2"/>
                </a:solidFill>
                <a:latin typeface="Verdana" pitchFamily="-112" charset="0"/>
              </a:rPr>
              <a:t>serbatoio di stoccaggio.</a:t>
            </a:r>
            <a:br>
              <a:rPr lang="it-IT" sz="1000" b="1" smtClean="0">
                <a:solidFill>
                  <a:schemeClr val="bg2"/>
                </a:solidFill>
                <a:latin typeface="Verdana" pitchFamily="-112" charset="0"/>
              </a:rPr>
            </a:br>
            <a:r>
              <a:rPr lang="it-IT" sz="1000" b="1" smtClean="0">
                <a:solidFill>
                  <a:schemeClr val="bg2"/>
                </a:solidFill>
                <a:latin typeface="Verdana" pitchFamily="-112" charset="0"/>
              </a:rPr>
              <a:t> </a:t>
            </a:r>
            <a:r>
              <a:rPr lang="it-IT" sz="1000" smtClean="0">
                <a:solidFill>
                  <a:schemeClr val="bg2"/>
                </a:solidFill>
                <a:latin typeface="Verdana" pitchFamily="-112" charset="0"/>
              </a:rPr>
              <a:t/>
            </a:r>
            <a:br>
              <a:rPr lang="it-IT" sz="1000" smtClean="0">
                <a:solidFill>
                  <a:schemeClr val="bg2"/>
                </a:solidFill>
                <a:latin typeface="Verdana" pitchFamily="-112" charset="0"/>
              </a:rPr>
            </a:br>
            <a:endParaRPr lang="it-IT" sz="1000" smtClean="0">
              <a:solidFill>
                <a:schemeClr val="bg2"/>
              </a:solidFill>
              <a:latin typeface="Verdana" pitchFamily="-112"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Text Box 2"/>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5.Utilizzo di Ossigeno e altri</a:t>
            </a:r>
            <a:br>
              <a:rPr lang="it-IT" sz="2400" b="1">
                <a:solidFill>
                  <a:srgbClr val="80060D"/>
                </a:solidFill>
                <a:latin typeface="Verdana" pitchFamily="-112" charset="0"/>
              </a:rPr>
            </a:br>
            <a:r>
              <a:rPr lang="it-IT" sz="2400" b="1">
                <a:solidFill>
                  <a:srgbClr val="80060D"/>
                </a:solidFill>
                <a:latin typeface="Verdana" pitchFamily="-112" charset="0"/>
              </a:rPr>
              <a:t>Gas Tecnici in vinificazione.</a:t>
            </a:r>
            <a:br>
              <a:rPr lang="it-IT" sz="2400" b="1">
                <a:solidFill>
                  <a:srgbClr val="80060D"/>
                </a:solidFill>
                <a:latin typeface="Verdana" pitchFamily="-112" charset="0"/>
              </a:rPr>
            </a:br>
            <a:r>
              <a:rPr lang="it-IT" sz="1800">
                <a:solidFill>
                  <a:schemeClr val="tx1"/>
                </a:solidFill>
                <a:latin typeface="Verdana" pitchFamily="-112" charset="0"/>
              </a:rPr>
              <a:t>Dalle teorie empiriche alla pratica scientifica.</a:t>
            </a:r>
            <a:endParaRPr lang="it-IT" sz="2200">
              <a:solidFill>
                <a:schemeClr val="tx1"/>
              </a:solidFill>
              <a:latin typeface="Verdana" pitchFamily="-112" charset="0"/>
            </a:endParaRPr>
          </a:p>
        </p:txBody>
      </p:sp>
      <p:sp>
        <p:nvSpPr>
          <p:cNvPr id="63491" name="Text Box 3"/>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26783FB3-5AFF-A74D-865E-B9543A86FB52}" type="slidenum">
              <a:rPr lang="it-IT" sz="1000" b="1">
                <a:solidFill>
                  <a:srgbClr val="80060D"/>
                </a:solidFill>
                <a:latin typeface="Verdana" pitchFamily="-112" charset="0"/>
              </a:rPr>
              <a:pPr eaLnBrk="0" hangingPunct="0">
                <a:spcBef>
                  <a:spcPct val="50000"/>
                </a:spcBef>
              </a:pPr>
              <a:t>25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Text Box 3"/>
          <p:cNvSpPr txBox="1">
            <a:spLocks noChangeArrowheads="1"/>
          </p:cNvSpPr>
          <p:nvPr/>
        </p:nvSpPr>
        <p:spPr bwMode="auto">
          <a:xfrm>
            <a:off x="304800" y="1279525"/>
            <a:ext cx="62484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Utilizzo di gas tecnici in vinificazione.</a:t>
            </a:r>
            <a:endParaRPr lang="it-IT" sz="1600" b="1" baseline="26000">
              <a:solidFill>
                <a:srgbClr val="80060D"/>
              </a:solidFill>
              <a:latin typeface="Verdana" pitchFamily="-112" charset="0"/>
            </a:endParaRPr>
          </a:p>
        </p:txBody>
      </p:sp>
      <p:sp>
        <p:nvSpPr>
          <p:cNvPr id="65539" name="Text Box 4"/>
          <p:cNvSpPr txBox="1">
            <a:spLocks noChangeArrowheads="1"/>
          </p:cNvSpPr>
          <p:nvPr/>
        </p:nvSpPr>
        <p:spPr bwMode="auto">
          <a:xfrm>
            <a:off x="1143000" y="2133600"/>
            <a:ext cx="7696200" cy="3495675"/>
          </a:xfrm>
          <a:prstGeom prst="rect">
            <a:avLst/>
          </a:prstGeom>
          <a:noFill/>
          <a:ln w="9525">
            <a:noFill/>
            <a:miter lim="800000"/>
            <a:headEnd/>
            <a:tailEnd/>
          </a:ln>
        </p:spPr>
        <p:txBody>
          <a:bodyPr>
            <a:prstTxWarp prst="textNoShape">
              <a:avLst/>
            </a:prstTxWarp>
            <a:spAutoFit/>
          </a:bodyPr>
          <a:lstStyle/>
          <a:p>
            <a:pPr eaLnBrk="0" hangingPunct="0"/>
            <a:r>
              <a:rPr lang="it-IT" sz="1400" b="1">
                <a:solidFill>
                  <a:srgbClr val="800000"/>
                </a:solidFill>
                <a:latin typeface="Verdana" pitchFamily="-112" charset="0"/>
              </a:rPr>
              <a:t>Tale pratica è stata molto rivalutata negli ultimi anni in quanto favorisce la moltiplicazione dei lieviti e la fissazione e stabilizzazione del colore.</a:t>
            </a:r>
            <a:endParaRPr lang="it-IT" sz="1400">
              <a:solidFill>
                <a:srgbClr val="800000"/>
              </a:solidFill>
              <a:latin typeface="Verdana" pitchFamily="-112" charset="0"/>
            </a:endParaRPr>
          </a:p>
          <a:p>
            <a:pPr eaLnBrk="0" hangingPunct="0"/>
            <a:endParaRPr lang="it-IT" sz="1400">
              <a:solidFill>
                <a:srgbClr val="800000"/>
              </a:solidFill>
              <a:latin typeface="Verdana" pitchFamily="-112" charset="0"/>
            </a:endParaRPr>
          </a:p>
          <a:p>
            <a:pPr eaLnBrk="0" hangingPunct="0"/>
            <a:r>
              <a:rPr lang="it-IT" sz="1400">
                <a:solidFill>
                  <a:srgbClr val="800000"/>
                </a:solidFill>
                <a:latin typeface="Verdana" pitchFamily="-112" charset="0"/>
              </a:rPr>
              <a:t>Spesso però si tratta questo argomento in modo approssimativo ed empirico come, ad esempio, nel caso in cui si parla di “ossigenazione del mosto/vino”.</a:t>
            </a:r>
          </a:p>
          <a:p>
            <a:pPr eaLnBrk="0" hangingPunct="0"/>
            <a:r>
              <a:rPr lang="it-IT" sz="1400">
                <a:solidFill>
                  <a:srgbClr val="800000"/>
                </a:solidFill>
                <a:latin typeface="Verdana" pitchFamily="-112" charset="0"/>
              </a:rPr>
              <a:t>L’uso dell’ossigeno, che può realmente rivelarsi utile, deve sempre essere valutato molto attentamente circa la quantità, i tempi, il periodo più adatto per l’introduzione, tenendo conto della materia prima di origine, del prodotto finale che si vuole ottenere e delle condizioni in cui si opera: il risultato finale dovrà essere l’</a:t>
            </a:r>
            <a:r>
              <a:rPr lang="it-IT" sz="1400" b="1">
                <a:solidFill>
                  <a:srgbClr val="800000"/>
                </a:solidFill>
                <a:latin typeface="Verdana" pitchFamily="-112" charset="0"/>
              </a:rPr>
              <a:t>OSSIGENAZIONE</a:t>
            </a:r>
            <a:r>
              <a:rPr lang="it-IT" sz="1400">
                <a:solidFill>
                  <a:srgbClr val="800000"/>
                </a:solidFill>
                <a:latin typeface="Verdana" pitchFamily="-112" charset="0"/>
              </a:rPr>
              <a:t> del prodotto e </a:t>
            </a:r>
            <a:r>
              <a:rPr lang="it-IT" sz="1400" b="1">
                <a:solidFill>
                  <a:srgbClr val="800000"/>
                </a:solidFill>
                <a:latin typeface="Verdana" pitchFamily="-112" charset="0"/>
              </a:rPr>
              <a:t>NON L’OSSIDAZIONE</a:t>
            </a:r>
            <a:r>
              <a:rPr lang="it-IT" sz="1400">
                <a:solidFill>
                  <a:srgbClr val="800000"/>
                </a:solidFill>
                <a:latin typeface="Verdana" pitchFamily="-112" charset="0"/>
              </a:rPr>
              <a:t>!</a:t>
            </a:r>
          </a:p>
          <a:p>
            <a:pPr eaLnBrk="0" hangingPunct="0"/>
            <a:endParaRPr lang="it-IT" sz="1400">
              <a:solidFill>
                <a:srgbClr val="800000"/>
              </a:solidFill>
              <a:latin typeface="Verdana" pitchFamily="-112" charset="0"/>
            </a:endParaRPr>
          </a:p>
          <a:p>
            <a:pPr eaLnBrk="0" hangingPunct="0"/>
            <a:r>
              <a:rPr lang="it-IT" sz="1400" b="1">
                <a:solidFill>
                  <a:srgbClr val="800000"/>
                </a:solidFill>
                <a:latin typeface="Verdana" pitchFamily="-112" charset="0"/>
              </a:rPr>
              <a:t>Dunque, l’utilizzo di ossigeno o altri gas tecnici deve SEMPRE avvenire in modo CONTROLLATO e non approssimativo (non basta esporre la massa all’aria per parlare di “ossigenazione”!) ed essere decisa dall’Enologo che deve poter disporre di strumenti efficaci che gli permettano l’utilizzo di tali gas secondo criteri SCIENTIFICI, certi, ripetibili e riproducibili.</a:t>
            </a:r>
            <a:endParaRPr lang="it-IT">
              <a:solidFill>
                <a:srgbClr val="800000"/>
              </a:solidFill>
              <a:latin typeface="Arial" pitchFamily="-112" charset="0"/>
            </a:endParaRPr>
          </a:p>
        </p:txBody>
      </p:sp>
      <p:sp>
        <p:nvSpPr>
          <p:cNvPr id="65540"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sp>
        <p:nvSpPr>
          <p:cNvPr id="65541" name="Text Box 6"/>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E21A068-DAC4-4B42-8BFC-AD88A02EB50D}" type="slidenum">
              <a:rPr lang="it-IT" sz="1000" b="1">
                <a:solidFill>
                  <a:srgbClr val="80060D"/>
                </a:solidFill>
                <a:latin typeface="Verdana" pitchFamily="-112" charset="0"/>
              </a:rPr>
              <a:pPr eaLnBrk="0" hangingPunct="0">
                <a:spcBef>
                  <a:spcPct val="50000"/>
                </a:spcBef>
              </a:pPr>
              <a:t>26</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Text Box 3"/>
          <p:cNvSpPr txBox="1">
            <a:spLocks noChangeArrowheads="1"/>
          </p:cNvSpPr>
          <p:nvPr/>
        </p:nvSpPr>
        <p:spPr bwMode="auto">
          <a:xfrm>
            <a:off x="304800" y="1279525"/>
            <a:ext cx="62484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Utilizzo di ossigeno durante la fermentazione.</a:t>
            </a:r>
            <a:endParaRPr lang="it-IT" sz="1600" b="1" baseline="26000">
              <a:solidFill>
                <a:srgbClr val="80060D"/>
              </a:solidFill>
              <a:latin typeface="Verdana" pitchFamily="-112" charset="0"/>
            </a:endParaRPr>
          </a:p>
        </p:txBody>
      </p:sp>
      <p:sp>
        <p:nvSpPr>
          <p:cNvPr id="67587" name="Text Box 4"/>
          <p:cNvSpPr txBox="1">
            <a:spLocks noChangeArrowheads="1"/>
          </p:cNvSpPr>
          <p:nvPr/>
        </p:nvSpPr>
        <p:spPr bwMode="auto">
          <a:xfrm>
            <a:off x="1143000" y="1860550"/>
            <a:ext cx="7696200" cy="4006850"/>
          </a:xfrm>
          <a:prstGeom prst="rect">
            <a:avLst/>
          </a:prstGeom>
          <a:noFill/>
          <a:ln w="9525">
            <a:noFill/>
            <a:miter lim="800000"/>
            <a:headEnd/>
            <a:tailEnd/>
          </a:ln>
        </p:spPr>
        <p:txBody>
          <a:bodyPr>
            <a:prstTxWarp prst="textNoShape">
              <a:avLst/>
            </a:prstTxWarp>
            <a:spAutoFit/>
          </a:bodyPr>
          <a:lstStyle/>
          <a:p>
            <a:pPr eaLnBrk="0" hangingPunct="0"/>
            <a:r>
              <a:rPr lang="it-IT" sz="1400" b="1">
                <a:solidFill>
                  <a:srgbClr val="700D13"/>
                </a:solidFill>
                <a:latin typeface="Verdana" pitchFamily="-112" charset="0"/>
              </a:rPr>
              <a:t>• MOLTIPLICAZIONE DEI LIEVITI</a:t>
            </a:r>
          </a:p>
          <a:p>
            <a:pPr lvl="1" eaLnBrk="0" hangingPunct="0"/>
            <a:endParaRPr lang="it-IT" sz="1400" b="1">
              <a:solidFill>
                <a:srgbClr val="700D13"/>
              </a:solidFill>
              <a:latin typeface="Verdana" pitchFamily="-112" charset="0"/>
            </a:endParaRPr>
          </a:p>
          <a:p>
            <a:pPr lvl="1" eaLnBrk="0" hangingPunct="0"/>
            <a:r>
              <a:rPr lang="it-IT" sz="1400" b="1">
                <a:solidFill>
                  <a:srgbClr val="700D13"/>
                </a:solidFill>
                <a:latin typeface="Verdana" pitchFamily="-112" charset="0"/>
              </a:rPr>
              <a:t>Metodo Ganimede</a:t>
            </a:r>
            <a:r>
              <a:rPr lang="it-IT" sz="1400" b="1" baseline="30000">
                <a:solidFill>
                  <a:srgbClr val="700D13"/>
                </a:solidFill>
                <a:latin typeface="Verdana" pitchFamily="-112" charset="0"/>
              </a:rPr>
              <a:t>®</a:t>
            </a:r>
            <a:r>
              <a:rPr lang="it-IT" sz="1400">
                <a:solidFill>
                  <a:srgbClr val="700D13"/>
                </a:solidFill>
                <a:latin typeface="Verdana" pitchFamily="-112" charset="0"/>
              </a:rPr>
              <a:t> offre all’enologo la possibilità di immettere aria filtrata all’inizio della fermentazione, creando le condizioni ottimali di moltiplicazione dei lieviti.</a:t>
            </a:r>
          </a:p>
          <a:p>
            <a:pPr eaLnBrk="0" hangingPunct="0"/>
            <a:endParaRPr lang="it-IT" sz="1400">
              <a:solidFill>
                <a:srgbClr val="700D13"/>
              </a:solidFill>
              <a:latin typeface="Verdana" pitchFamily="-112" charset="0"/>
            </a:endParaRPr>
          </a:p>
          <a:p>
            <a:pPr eaLnBrk="0" hangingPunct="0"/>
            <a:r>
              <a:rPr lang="it-IT" sz="1400" b="1">
                <a:solidFill>
                  <a:srgbClr val="700D13"/>
                </a:solidFill>
                <a:latin typeface="Verdana" pitchFamily="-112" charset="0"/>
              </a:rPr>
              <a:t>• POLIMERIZZAZIONE DEI TANNINI</a:t>
            </a:r>
            <a:endParaRPr lang="it-IT" sz="1400">
              <a:solidFill>
                <a:srgbClr val="700D13"/>
              </a:solidFill>
              <a:latin typeface="Verdana" pitchFamily="-112" charset="0"/>
            </a:endParaRPr>
          </a:p>
          <a:p>
            <a:pPr lvl="1" eaLnBrk="0" hangingPunct="0"/>
            <a:endParaRPr lang="it-IT" sz="1400">
              <a:solidFill>
                <a:srgbClr val="700D13"/>
              </a:solidFill>
              <a:latin typeface="Verdana" pitchFamily="-112" charset="0"/>
            </a:endParaRPr>
          </a:p>
          <a:p>
            <a:pPr lvl="1" eaLnBrk="0" hangingPunct="0"/>
            <a:r>
              <a:rPr lang="it-IT" sz="1400" b="1">
                <a:solidFill>
                  <a:srgbClr val="700D13"/>
                </a:solidFill>
                <a:latin typeface="Verdana" pitchFamily="-112" charset="0"/>
              </a:rPr>
              <a:t>Metodo Ganimede</a:t>
            </a:r>
            <a:r>
              <a:rPr lang="it-IT" sz="1400" b="1" baseline="30000">
                <a:solidFill>
                  <a:srgbClr val="700D13"/>
                </a:solidFill>
                <a:latin typeface="Verdana" pitchFamily="-112" charset="0"/>
              </a:rPr>
              <a:t>® </a:t>
            </a:r>
            <a:r>
              <a:rPr lang="it-IT" sz="1400">
                <a:solidFill>
                  <a:srgbClr val="700D13"/>
                </a:solidFill>
                <a:latin typeface="Verdana" pitchFamily="-112" charset="0"/>
              </a:rPr>
              <a:t>permette l’utilizzo controllato dell’ossigeno che può essere interessante, durante le fasi centrali e finali della fermentazione, per favorire la polimerizzazione dei tannini e quindi rendere i vini ancora più morbidi e gradevoli al palato, riducendo i tempi di affinamento.</a:t>
            </a:r>
          </a:p>
          <a:p>
            <a:pPr lvl="1" eaLnBrk="0" hangingPunct="0"/>
            <a:endParaRPr lang="it-IT" sz="1400">
              <a:solidFill>
                <a:srgbClr val="700D13"/>
              </a:solidFill>
              <a:latin typeface="Verdana" pitchFamily="-112" charset="0"/>
            </a:endParaRPr>
          </a:p>
          <a:p>
            <a:pPr eaLnBrk="0" hangingPunct="0"/>
            <a:r>
              <a:rPr lang="it-IT" sz="1400" b="1">
                <a:solidFill>
                  <a:srgbClr val="700D13"/>
                </a:solidFill>
                <a:latin typeface="Verdana" pitchFamily="-112" charset="0"/>
              </a:rPr>
              <a:t>• STABILIZZAZIONE DEL COLORE</a:t>
            </a:r>
            <a:endParaRPr lang="it-IT" sz="1400">
              <a:solidFill>
                <a:srgbClr val="700D13"/>
              </a:solidFill>
              <a:latin typeface="Verdana" pitchFamily="-112" charset="0"/>
            </a:endParaRPr>
          </a:p>
          <a:p>
            <a:pPr lvl="1" eaLnBrk="0" hangingPunct="0"/>
            <a:endParaRPr lang="it-IT" sz="1400">
              <a:solidFill>
                <a:srgbClr val="700D13"/>
              </a:solidFill>
              <a:latin typeface="Verdana" pitchFamily="-112" charset="0"/>
            </a:endParaRPr>
          </a:p>
          <a:p>
            <a:pPr lvl="1" eaLnBrk="0" hangingPunct="0"/>
            <a:r>
              <a:rPr lang="it-IT" sz="1400">
                <a:solidFill>
                  <a:srgbClr val="700D13"/>
                </a:solidFill>
                <a:latin typeface="Verdana" pitchFamily="-112" charset="0"/>
              </a:rPr>
              <a:t>La gestione scientifica e non empirica dell’utilizzo di ossigeno in fermentazione con </a:t>
            </a:r>
            <a:r>
              <a:rPr lang="it-IT" sz="1400" b="1">
                <a:solidFill>
                  <a:srgbClr val="700D13"/>
                </a:solidFill>
                <a:latin typeface="Verdana" pitchFamily="-112" charset="0"/>
              </a:rPr>
              <a:t>Metodo Ganimede</a:t>
            </a:r>
            <a:r>
              <a:rPr lang="it-IT" sz="1400" b="1" baseline="30000">
                <a:solidFill>
                  <a:srgbClr val="700D13"/>
                </a:solidFill>
                <a:latin typeface="Verdana" pitchFamily="-112" charset="0"/>
              </a:rPr>
              <a:t>®</a:t>
            </a:r>
            <a:r>
              <a:rPr lang="it-IT" sz="1400">
                <a:solidFill>
                  <a:srgbClr val="700D13"/>
                </a:solidFill>
                <a:latin typeface="Verdana" pitchFamily="-112" charset="0"/>
              </a:rPr>
              <a:t> consente la fissazione e la stabilizzazione delle sostanze coloranti estratte.</a:t>
            </a:r>
          </a:p>
        </p:txBody>
      </p:sp>
      <p:sp>
        <p:nvSpPr>
          <p:cNvPr id="67588" name="Text Box 5"/>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sp>
        <p:nvSpPr>
          <p:cNvPr id="67589" name="Text Box 6"/>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8156B24-BC68-2B42-BBC7-B7F6371673DD}" type="slidenum">
              <a:rPr lang="it-IT" sz="1000" b="1">
                <a:solidFill>
                  <a:srgbClr val="80060D"/>
                </a:solidFill>
                <a:latin typeface="Verdana" pitchFamily="-112" charset="0"/>
              </a:rPr>
              <a:pPr eaLnBrk="0" hangingPunct="0">
                <a:spcBef>
                  <a:spcPct val="50000"/>
                </a:spcBef>
              </a:pPr>
              <a:t>27</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Text Box 4"/>
          <p:cNvSpPr txBox="1">
            <a:spLocks noChangeArrowheads="1"/>
          </p:cNvSpPr>
          <p:nvPr/>
        </p:nvSpPr>
        <p:spPr bwMode="auto">
          <a:xfrm>
            <a:off x="304800" y="1279525"/>
            <a:ext cx="62484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Parametri di interazione fra gas e mosto/vino.</a:t>
            </a:r>
            <a:endParaRPr lang="it-IT" sz="1600" b="1" baseline="26000">
              <a:solidFill>
                <a:srgbClr val="80060D"/>
              </a:solidFill>
              <a:latin typeface="Verdana" pitchFamily="-112" charset="0"/>
            </a:endParaRPr>
          </a:p>
        </p:txBody>
      </p:sp>
      <p:sp>
        <p:nvSpPr>
          <p:cNvPr id="69635" name="Text Box 17"/>
          <p:cNvSpPr txBox="1">
            <a:spLocks noChangeArrowheads="1"/>
          </p:cNvSpPr>
          <p:nvPr/>
        </p:nvSpPr>
        <p:spPr bwMode="auto">
          <a:xfrm>
            <a:off x="1143000" y="1881188"/>
            <a:ext cx="7696200" cy="3708400"/>
          </a:xfrm>
          <a:prstGeom prst="rect">
            <a:avLst/>
          </a:prstGeom>
          <a:noFill/>
          <a:ln w="9525">
            <a:noFill/>
            <a:miter lim="800000"/>
            <a:headEnd/>
            <a:tailEnd/>
          </a:ln>
        </p:spPr>
        <p:txBody>
          <a:bodyPr>
            <a:prstTxWarp prst="textNoShape">
              <a:avLst/>
            </a:prstTxWarp>
            <a:spAutoFit/>
          </a:bodyPr>
          <a:lstStyle/>
          <a:p>
            <a:pPr eaLnBrk="0" hangingPunct="0"/>
            <a:r>
              <a:rPr lang="it-IT" sz="1400">
                <a:solidFill>
                  <a:srgbClr val="800000"/>
                </a:solidFill>
                <a:latin typeface="Verdana" pitchFamily="-112" charset="0"/>
              </a:rPr>
              <a:t>Le </a:t>
            </a:r>
            <a:r>
              <a:rPr lang="it-IT" sz="1400" b="1">
                <a:solidFill>
                  <a:srgbClr val="800000"/>
                </a:solidFill>
                <a:latin typeface="Verdana" pitchFamily="-112" charset="0"/>
              </a:rPr>
              <a:t>condizioni FISICO-CHIMICHE ottimali per far interagire il gas introdotto nel mosto-vino</a:t>
            </a:r>
            <a:r>
              <a:rPr lang="it-IT" sz="1400">
                <a:solidFill>
                  <a:srgbClr val="800000"/>
                </a:solidFill>
                <a:latin typeface="Verdana" pitchFamily="-112" charset="0"/>
              </a:rPr>
              <a:t> e quindi garantire l’efficacia reale del suo utilizzo in vinificazione, sono:</a:t>
            </a:r>
          </a:p>
          <a:p>
            <a:pPr eaLnBrk="0" hangingPunct="0"/>
            <a:endParaRPr lang="it-IT" sz="1400">
              <a:solidFill>
                <a:srgbClr val="800000"/>
              </a:solidFill>
              <a:latin typeface="Verdana" pitchFamily="-112" charset="0"/>
            </a:endParaRPr>
          </a:p>
          <a:p>
            <a:pPr eaLnBrk="0" hangingPunct="0"/>
            <a:endParaRPr lang="it-IT" sz="1400" b="1">
              <a:solidFill>
                <a:srgbClr val="800000"/>
              </a:solidFill>
              <a:latin typeface="Verdana" pitchFamily="-112" charset="0"/>
            </a:endParaRPr>
          </a:p>
          <a:p>
            <a:pPr eaLnBrk="0" hangingPunct="0"/>
            <a:r>
              <a:rPr lang="it-IT" sz="1400" b="1">
                <a:solidFill>
                  <a:srgbClr val="800000"/>
                </a:solidFill>
                <a:latin typeface="Verdana" pitchFamily="-112" charset="0"/>
              </a:rPr>
              <a:t>1- Pressione adeguata che permetta e garantisca la solubilità del gas</a:t>
            </a:r>
          </a:p>
          <a:p>
            <a:pPr eaLnBrk="0" hangingPunct="0"/>
            <a:r>
              <a:rPr lang="it-IT" sz="1400" b="1">
                <a:solidFill>
                  <a:srgbClr val="800000"/>
                </a:solidFill>
                <a:latin typeface="Verdana" pitchFamily="-112" charset="0"/>
              </a:rPr>
              <a:t>    </a:t>
            </a:r>
            <a:r>
              <a:rPr lang="it-IT" sz="1400">
                <a:solidFill>
                  <a:srgbClr val="800000"/>
                </a:solidFill>
                <a:latin typeface="Verdana" pitchFamily="-112" charset="0"/>
              </a:rPr>
              <a:t>(Legge di Henry)</a:t>
            </a:r>
          </a:p>
          <a:p>
            <a:pPr eaLnBrk="0" hangingPunct="0"/>
            <a:endParaRPr lang="it-IT" sz="1400" b="1">
              <a:solidFill>
                <a:srgbClr val="800000"/>
              </a:solidFill>
              <a:latin typeface="Verdana" pitchFamily="-112" charset="0"/>
            </a:endParaRPr>
          </a:p>
          <a:p>
            <a:pPr eaLnBrk="0" hangingPunct="0"/>
            <a:endParaRPr lang="it-IT" sz="1400" b="1">
              <a:solidFill>
                <a:srgbClr val="800000"/>
              </a:solidFill>
              <a:latin typeface="Verdana" pitchFamily="-112" charset="0"/>
            </a:endParaRPr>
          </a:p>
          <a:p>
            <a:pPr eaLnBrk="0" hangingPunct="0"/>
            <a:r>
              <a:rPr lang="it-IT" sz="1400" b="1">
                <a:solidFill>
                  <a:srgbClr val="800000"/>
                </a:solidFill>
                <a:latin typeface="Verdana" pitchFamily="-112" charset="0"/>
              </a:rPr>
              <a:t>2- Tempo di contatto sufficiente a garantire l’interazione gas/mosto-vino</a:t>
            </a:r>
          </a:p>
          <a:p>
            <a:pPr eaLnBrk="0" hangingPunct="0"/>
            <a:endParaRPr lang="it-IT" sz="1400" b="1">
              <a:solidFill>
                <a:srgbClr val="800000"/>
              </a:solidFill>
              <a:latin typeface="Verdana" pitchFamily="-112" charset="0"/>
            </a:endParaRPr>
          </a:p>
          <a:p>
            <a:pPr eaLnBrk="0" hangingPunct="0"/>
            <a:endParaRPr lang="it-IT" sz="1400" b="1">
              <a:solidFill>
                <a:srgbClr val="800000"/>
              </a:solidFill>
              <a:latin typeface="Verdana" pitchFamily="-112" charset="0"/>
            </a:endParaRPr>
          </a:p>
          <a:p>
            <a:pPr eaLnBrk="0" hangingPunct="0"/>
            <a:r>
              <a:rPr lang="it-IT" sz="1400" b="1">
                <a:solidFill>
                  <a:srgbClr val="800000"/>
                </a:solidFill>
                <a:latin typeface="Verdana" pitchFamily="-112" charset="0"/>
              </a:rPr>
              <a:t>3- Superficie di contatto vasta per interessare tutto il prodotto</a:t>
            </a:r>
          </a:p>
          <a:p>
            <a:pPr eaLnBrk="0" hangingPunct="0"/>
            <a:endParaRPr lang="it-IT" sz="1400" b="1">
              <a:solidFill>
                <a:srgbClr val="800000"/>
              </a:solidFill>
              <a:latin typeface="Verdana" pitchFamily="-112" charset="0"/>
            </a:endParaRPr>
          </a:p>
          <a:p>
            <a:pPr eaLnBrk="0" hangingPunct="0"/>
            <a:endParaRPr lang="it-IT" sz="1400" b="1">
              <a:solidFill>
                <a:srgbClr val="800000"/>
              </a:solidFill>
              <a:latin typeface="Verdana" pitchFamily="-112" charset="0"/>
            </a:endParaRPr>
          </a:p>
          <a:p>
            <a:pPr eaLnBrk="0" hangingPunct="0"/>
            <a:r>
              <a:rPr lang="it-IT" sz="1400" b="1">
                <a:solidFill>
                  <a:srgbClr val="800000"/>
                </a:solidFill>
                <a:latin typeface="Verdana" pitchFamily="-112" charset="0"/>
              </a:rPr>
              <a:t>4- Temperatura ideale</a:t>
            </a:r>
          </a:p>
          <a:p>
            <a:pPr eaLnBrk="0" hangingPunct="0"/>
            <a:r>
              <a:rPr lang="it-IT" sz="1400" b="1">
                <a:solidFill>
                  <a:srgbClr val="800000"/>
                </a:solidFill>
                <a:latin typeface="Verdana" pitchFamily="-112" charset="0"/>
              </a:rPr>
              <a:t>    </a:t>
            </a:r>
            <a:r>
              <a:rPr lang="it-IT" sz="1400">
                <a:solidFill>
                  <a:srgbClr val="800000"/>
                </a:solidFill>
                <a:latin typeface="Verdana" pitchFamily="-112" charset="0"/>
              </a:rPr>
              <a:t>(la bassa temperatura facilita la solubilità del gas).</a:t>
            </a:r>
          </a:p>
        </p:txBody>
      </p:sp>
      <p:sp>
        <p:nvSpPr>
          <p:cNvPr id="69636" name="Text Box 1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sp>
        <p:nvSpPr>
          <p:cNvPr id="69637" name="Text Box 20"/>
          <p:cNvSpPr txBox="1">
            <a:spLocks noChangeArrowheads="1"/>
          </p:cNvSpPr>
          <p:nvPr/>
        </p:nvSpPr>
        <p:spPr bwMode="auto">
          <a:xfrm>
            <a:off x="381000" y="63087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042104E6-A873-5248-A436-F953FDAD3653}" type="slidenum">
              <a:rPr lang="it-IT" sz="1000" b="1">
                <a:solidFill>
                  <a:srgbClr val="80060D"/>
                </a:solidFill>
                <a:latin typeface="Verdana" pitchFamily="-112" charset="0"/>
              </a:rPr>
              <a:pPr eaLnBrk="0" hangingPunct="0">
                <a:spcBef>
                  <a:spcPct val="50000"/>
                </a:spcBef>
              </a:pPr>
              <a:t>28</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682" name="Picture 1039"/>
          <p:cNvPicPr>
            <a:picLocks noChangeAspect="1" noChangeArrowheads="1"/>
          </p:cNvPicPr>
          <p:nvPr/>
        </p:nvPicPr>
        <p:blipFill>
          <a:blip r:embed="rId3"/>
          <a:srcRect/>
          <a:stretch>
            <a:fillRect/>
          </a:stretch>
        </p:blipFill>
        <p:spPr bwMode="auto">
          <a:xfrm>
            <a:off x="1295400" y="1981200"/>
            <a:ext cx="4772025" cy="4319588"/>
          </a:xfrm>
          <a:prstGeom prst="rect">
            <a:avLst/>
          </a:prstGeom>
          <a:noFill/>
          <a:ln w="9525">
            <a:noFill/>
            <a:miter lim="800000"/>
            <a:headEnd/>
            <a:tailEnd/>
          </a:ln>
        </p:spPr>
      </p:pic>
      <p:sp>
        <p:nvSpPr>
          <p:cNvPr id="71683" name="Text Box 1027"/>
          <p:cNvSpPr txBox="1">
            <a:spLocks noChangeArrowheads="1"/>
          </p:cNvSpPr>
          <p:nvPr/>
        </p:nvSpPr>
        <p:spPr bwMode="auto">
          <a:xfrm>
            <a:off x="304800" y="1279525"/>
            <a:ext cx="62484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LEGGE DI HENRY e Metodo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sp>
        <p:nvSpPr>
          <p:cNvPr id="71684" name="Text Box 1030"/>
          <p:cNvSpPr>
            <a:spLocks noGrp="1" noChangeArrowheads="1"/>
          </p:cNvSpPr>
          <p:nvPr>
            <p:ph type="ctrTitle"/>
          </p:nvPr>
        </p:nvSpPr>
        <p:spPr>
          <a:xfrm>
            <a:off x="6477000" y="1089025"/>
            <a:ext cx="2667000" cy="5159375"/>
          </a:xfrm>
        </p:spPr>
        <p:txBody>
          <a:bodyPr anchor="t"/>
          <a:lstStyle/>
          <a:p>
            <a:pPr algn="l">
              <a:lnSpc>
                <a:spcPct val="110000"/>
              </a:lnSpc>
            </a:pP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Con i fermentatori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la gestione dei gas tecnici può essere condotta in modo </a:t>
            </a:r>
            <a:r>
              <a:rPr lang="it-IT" sz="1000" b="1">
                <a:solidFill>
                  <a:schemeClr val="bg2"/>
                </a:solidFill>
                <a:latin typeface="Verdana" pitchFamily="-112" charset="0"/>
              </a:rPr>
              <a:t>SCIENTIFICO</a:t>
            </a:r>
            <a:r>
              <a:rPr lang="it-IT" sz="1000">
                <a:solidFill>
                  <a:schemeClr val="bg2"/>
                </a:solidFill>
                <a:latin typeface="Verdana" pitchFamily="-112" charset="0"/>
              </a:rPr>
              <a:t>, grazie al principio fisico noto come </a:t>
            </a:r>
            <a:r>
              <a:rPr lang="it-IT" sz="1000" b="1">
                <a:solidFill>
                  <a:schemeClr val="bg2"/>
                </a:solidFill>
                <a:latin typeface="Verdana" pitchFamily="-112" charset="0"/>
              </a:rPr>
              <a:t>“LEGGE DI HENRY”</a:t>
            </a:r>
            <a:r>
              <a:rPr lang="it-IT" sz="1000">
                <a:solidFill>
                  <a:schemeClr val="bg2"/>
                </a:solidFill>
                <a:latin typeface="Verdana" pitchFamily="-112" charset="0"/>
              </a:rPr>
              <a:t>.</a:t>
            </a:r>
            <a:br>
              <a:rPr lang="it-IT" sz="1000">
                <a:solidFill>
                  <a:schemeClr val="bg2"/>
                </a:solidFill>
                <a:latin typeface="Verdana" pitchFamily="-112" charset="0"/>
              </a:rPr>
            </a:br>
            <a:r>
              <a:rPr lang="it-IT" sz="1000">
                <a:solidFill>
                  <a:schemeClr val="bg2"/>
                </a:solidFill>
                <a:latin typeface="Verdana" pitchFamily="-112" charset="0"/>
              </a:rPr>
              <a:t>Infatti, il gas tecnico introdotto sotto il diaframma, subendo la pressione del liquido sovrastante, eserciterà sul liquido stesso una pressione pari a quella ricevuta.</a:t>
            </a:r>
            <a:br>
              <a:rPr lang="it-IT" sz="1000">
                <a:solidFill>
                  <a:schemeClr val="bg2"/>
                </a:solidFill>
                <a:latin typeface="Verdana" pitchFamily="-112" charset="0"/>
              </a:rPr>
            </a:br>
            <a:r>
              <a:rPr lang="it-IT" sz="1000">
                <a:solidFill>
                  <a:schemeClr val="bg2"/>
                </a:solidFill>
                <a:latin typeface="Verdana" pitchFamily="-112" charset="0"/>
              </a:rPr>
              <a:t>Per questo motivo </a:t>
            </a:r>
            <a:r>
              <a:rPr lang="it-IT" sz="1000" b="1">
                <a:solidFill>
                  <a:schemeClr val="bg2"/>
                </a:solidFill>
                <a:latin typeface="Verdana" pitchFamily="-112" charset="0"/>
              </a:rPr>
              <a:t>il gas si discioglierà nel liquido legandosi ad esso intimamente e secondo PARAMETRI CONTROLLABILI E RIPETIBILI</a:t>
            </a:r>
            <a:r>
              <a:rPr lang="it-IT" sz="1000">
                <a:solidFill>
                  <a:schemeClr val="bg2"/>
                </a:solidFill>
                <a:latin typeface="Verdana" pitchFamily="-112" charset="0"/>
              </a:rPr>
              <a:t> che </a:t>
            </a:r>
            <a:r>
              <a:rPr lang="it-IT" sz="1000" b="1">
                <a:solidFill>
                  <a:schemeClr val="bg2"/>
                </a:solidFill>
                <a:latin typeface="Verdana" pitchFamily="-112" charset="0"/>
              </a:rPr>
              <a:t>permettono all’Enologo una REALE gestione del processo</a:t>
            </a:r>
            <a:r>
              <a:rPr lang="it-IT" sz="1000">
                <a:solidFill>
                  <a:schemeClr val="bg2"/>
                </a:solidFill>
                <a:latin typeface="Verdana" pitchFamily="-112" charset="0"/>
              </a:rPr>
              <a:t> che non lasci spazio ad improvvisazione e sorprese.</a:t>
            </a:r>
            <a:br>
              <a:rPr lang="it-IT" sz="1000">
                <a:solidFill>
                  <a:schemeClr val="bg2"/>
                </a:solidFill>
                <a:latin typeface="Verdana" pitchFamily="-112" charset="0"/>
              </a:rPr>
            </a:br>
            <a:r>
              <a:rPr lang="it-IT" sz="1000">
                <a:solidFill>
                  <a:schemeClr val="bg2"/>
                </a:solidFill>
                <a:latin typeface="Verdana" pitchFamily="-112" charset="0"/>
              </a:rPr>
              <a:t>Inoltre, all’atto dell’apertura del by pass, l’intera massa di gas, fino a quel momento sotto pressione, si libera sul cappello di vinaccia con un effetto di rimescolamento amplificato dal </a:t>
            </a:r>
            <a:r>
              <a:rPr lang="it-IT" sz="1000" b="1">
                <a:solidFill>
                  <a:schemeClr val="bg2"/>
                </a:solidFill>
                <a:latin typeface="Verdana" pitchFamily="-112" charset="0"/>
              </a:rPr>
              <a:t>fenomeno di</a:t>
            </a:r>
            <a:r>
              <a:rPr lang="it-IT" sz="1000">
                <a:solidFill>
                  <a:schemeClr val="bg2"/>
                </a:solidFill>
                <a:latin typeface="Verdana" pitchFamily="-112" charset="0"/>
              </a:rPr>
              <a:t> </a:t>
            </a:r>
            <a:r>
              <a:rPr lang="it-IT" sz="1000" b="1">
                <a:solidFill>
                  <a:schemeClr val="bg2"/>
                </a:solidFill>
                <a:latin typeface="Verdana" pitchFamily="-112" charset="0"/>
              </a:rPr>
              <a:t>decompressione</a:t>
            </a:r>
            <a:r>
              <a:rPr lang="it-IT" sz="1000">
                <a:solidFill>
                  <a:schemeClr val="bg2"/>
                </a:solidFill>
                <a:latin typeface="Verdana" pitchFamily="-112" charset="0"/>
              </a:rPr>
              <a:t> che si viene a creare a causa della repentina diminuzione di pressione.(es. stappatura della bottiglia di spumante).</a:t>
            </a:r>
            <a:br>
              <a:rPr lang="it-IT" sz="1000">
                <a:solidFill>
                  <a:schemeClr val="bg2"/>
                </a:solidFill>
                <a:latin typeface="Verdana" pitchFamily="-112" charset="0"/>
              </a:rPr>
            </a:br>
            <a:endParaRPr lang="it-IT" sz="1000">
              <a:solidFill>
                <a:schemeClr val="bg2"/>
              </a:solidFill>
              <a:latin typeface="Verdana" pitchFamily="-112" charset="0"/>
            </a:endParaRPr>
          </a:p>
        </p:txBody>
      </p:sp>
      <p:sp>
        <p:nvSpPr>
          <p:cNvPr id="71685" name="Text Box 1033"/>
          <p:cNvSpPr txBox="1">
            <a:spLocks noChangeArrowheads="1"/>
          </p:cNvSpPr>
          <p:nvPr/>
        </p:nvSpPr>
        <p:spPr bwMode="auto">
          <a:xfrm>
            <a:off x="152400" y="4225925"/>
            <a:ext cx="1981200" cy="1785938"/>
          </a:xfrm>
          <a:prstGeom prst="rect">
            <a:avLst/>
          </a:prstGeom>
          <a:noFill/>
          <a:ln w="9525">
            <a:noFill/>
            <a:miter lim="800000"/>
            <a:headEnd/>
            <a:tailEnd/>
          </a:ln>
        </p:spPr>
        <p:txBody>
          <a:bodyPr>
            <a:prstTxWarp prst="textNoShape">
              <a:avLst/>
            </a:prstTxWarp>
            <a:spAutoFit/>
          </a:bodyPr>
          <a:lstStyle/>
          <a:p>
            <a:pPr eaLnBrk="0" hangingPunct="0"/>
            <a:r>
              <a:rPr lang="it-IT" sz="1000" b="1">
                <a:latin typeface="Verdana" pitchFamily="-112" charset="0"/>
              </a:rPr>
              <a:t>LEGGE DI HENRY</a:t>
            </a:r>
            <a:endParaRPr lang="it-IT" sz="1000">
              <a:latin typeface="Verdana" pitchFamily="-112" charset="0"/>
            </a:endParaRPr>
          </a:p>
          <a:p>
            <a:pPr eaLnBrk="0" hangingPunct="0"/>
            <a:endParaRPr lang="it-IT" sz="1000">
              <a:latin typeface="Verdana" pitchFamily="-112" charset="0"/>
            </a:endParaRPr>
          </a:p>
          <a:p>
            <a:pPr eaLnBrk="0" hangingPunct="0"/>
            <a:endParaRPr lang="it-IT" sz="1000">
              <a:latin typeface="Verdana" pitchFamily="-112" charset="0"/>
            </a:endParaRPr>
          </a:p>
          <a:p>
            <a:pPr eaLnBrk="0" hangingPunct="0"/>
            <a:r>
              <a:rPr lang="it-IT" sz="1000" b="1">
                <a:solidFill>
                  <a:srgbClr val="800000"/>
                </a:solidFill>
                <a:latin typeface="Verdana" pitchFamily="-112" charset="0"/>
              </a:rPr>
              <a:t>“Un gas che esercita una pressione sulla superficie di un liquido, vi entra in soluzione finché avrà raggiunto in quel liquido la stessa pressione che esercita sopra di esso.”</a:t>
            </a:r>
            <a:endParaRPr lang="it-IT" sz="1000" b="1">
              <a:solidFill>
                <a:srgbClr val="800000"/>
              </a:solidFill>
            </a:endParaRPr>
          </a:p>
        </p:txBody>
      </p:sp>
      <p:sp>
        <p:nvSpPr>
          <p:cNvPr id="71686" name="Line 1035"/>
          <p:cNvSpPr>
            <a:spLocks noChangeShapeType="1"/>
          </p:cNvSpPr>
          <p:nvPr/>
        </p:nvSpPr>
        <p:spPr bwMode="auto">
          <a:xfrm>
            <a:off x="228600" y="4495800"/>
            <a:ext cx="19050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1687" name="Line 1040"/>
          <p:cNvSpPr>
            <a:spLocks noChangeShapeType="1"/>
          </p:cNvSpPr>
          <p:nvPr/>
        </p:nvSpPr>
        <p:spPr bwMode="auto">
          <a:xfrm>
            <a:off x="1828800" y="1905000"/>
            <a:ext cx="4495800" cy="0"/>
          </a:xfrm>
          <a:prstGeom prst="line">
            <a:avLst/>
          </a:prstGeom>
          <a:noFill/>
          <a:ln w="38100">
            <a:solidFill>
              <a:schemeClr val="tx1"/>
            </a:solidFill>
            <a:prstDash val="lgDashDot"/>
            <a:round/>
            <a:headEnd/>
            <a:tailEnd/>
          </a:ln>
        </p:spPr>
        <p:txBody>
          <a:bodyPr wrap="none" anchor="ctr">
            <a:prstTxWarp prst="textNoShape">
              <a:avLst/>
            </a:prstTxWarp>
          </a:bodyPr>
          <a:lstStyle/>
          <a:p>
            <a:endParaRPr lang="it-IT"/>
          </a:p>
        </p:txBody>
      </p:sp>
      <p:sp>
        <p:nvSpPr>
          <p:cNvPr id="71688" name="Line 1041"/>
          <p:cNvSpPr>
            <a:spLocks noChangeShapeType="1"/>
          </p:cNvSpPr>
          <p:nvPr/>
        </p:nvSpPr>
        <p:spPr bwMode="auto">
          <a:xfrm>
            <a:off x="1828800" y="6400800"/>
            <a:ext cx="4495800" cy="0"/>
          </a:xfrm>
          <a:prstGeom prst="line">
            <a:avLst/>
          </a:prstGeom>
          <a:noFill/>
          <a:ln w="38100">
            <a:solidFill>
              <a:schemeClr val="tx1"/>
            </a:solidFill>
            <a:prstDash val="lgDashDot"/>
            <a:round/>
            <a:headEnd/>
            <a:tailEnd/>
          </a:ln>
        </p:spPr>
        <p:txBody>
          <a:bodyPr wrap="none" anchor="ctr">
            <a:prstTxWarp prst="textNoShape">
              <a:avLst/>
            </a:prstTxWarp>
          </a:bodyPr>
          <a:lstStyle/>
          <a:p>
            <a:endParaRPr lang="it-IT"/>
          </a:p>
        </p:txBody>
      </p:sp>
      <p:sp>
        <p:nvSpPr>
          <p:cNvPr id="71689" name="Text Box 104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sp>
        <p:nvSpPr>
          <p:cNvPr id="71690" name="Line 1044"/>
          <p:cNvSpPr>
            <a:spLocks noChangeShapeType="1"/>
          </p:cNvSpPr>
          <p:nvPr/>
        </p:nvSpPr>
        <p:spPr bwMode="auto">
          <a:xfrm>
            <a:off x="233363" y="2244725"/>
            <a:ext cx="1905000" cy="0"/>
          </a:xfrm>
          <a:prstGeom prst="line">
            <a:avLst/>
          </a:prstGeom>
          <a:noFill/>
          <a:ln w="63500">
            <a:solidFill>
              <a:srgbClr val="FF6699"/>
            </a:solidFill>
            <a:round/>
            <a:headEnd/>
            <a:tailEnd type="triangle" w="med" len="med"/>
          </a:ln>
        </p:spPr>
        <p:txBody>
          <a:bodyPr wrap="none" anchor="ctr">
            <a:prstTxWarp prst="textNoShape">
              <a:avLst/>
            </a:prstTxWarp>
          </a:bodyPr>
          <a:lstStyle/>
          <a:p>
            <a:endParaRPr lang="it-IT"/>
          </a:p>
        </p:txBody>
      </p:sp>
      <p:sp>
        <p:nvSpPr>
          <p:cNvPr id="71691" name="Text Box 1045"/>
          <p:cNvSpPr txBox="1">
            <a:spLocks noChangeArrowheads="1"/>
          </p:cNvSpPr>
          <p:nvPr/>
        </p:nvSpPr>
        <p:spPr bwMode="auto">
          <a:xfrm>
            <a:off x="179388" y="1838325"/>
            <a:ext cx="1981200" cy="396875"/>
          </a:xfrm>
          <a:prstGeom prst="rect">
            <a:avLst/>
          </a:prstGeom>
          <a:noFill/>
          <a:ln w="9525">
            <a:noFill/>
            <a:miter lim="800000"/>
            <a:headEnd/>
            <a:tailEnd/>
          </a:ln>
        </p:spPr>
        <p:txBody>
          <a:bodyPr>
            <a:prstTxWarp prst="textNoShape">
              <a:avLst/>
            </a:prstTxWarp>
            <a:spAutoFit/>
          </a:bodyPr>
          <a:lstStyle/>
          <a:p>
            <a:pPr eaLnBrk="0" hangingPunct="0"/>
            <a:r>
              <a:rPr lang="it-IT" sz="1000" b="1">
                <a:latin typeface="Verdana" pitchFamily="-112" charset="0"/>
              </a:rPr>
              <a:t>Il liquido esercita una pressione sul gas.</a:t>
            </a:r>
            <a:endParaRPr lang="it-IT" sz="1000">
              <a:latin typeface="Verdana" pitchFamily="-112" charset="0"/>
            </a:endParaRPr>
          </a:p>
        </p:txBody>
      </p:sp>
      <p:sp>
        <p:nvSpPr>
          <p:cNvPr id="71692" name="Text Box 1046"/>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E9D1748-A3F7-C646-8AEE-985E07391B6C}" type="slidenum">
              <a:rPr lang="it-IT" sz="1000" b="1">
                <a:solidFill>
                  <a:srgbClr val="80060D"/>
                </a:solidFill>
                <a:latin typeface="Verdana" pitchFamily="-112" charset="0"/>
              </a:rPr>
              <a:pPr eaLnBrk="0" hangingPunct="0">
                <a:spcBef>
                  <a:spcPct val="50000"/>
                </a:spcBef>
              </a:pPr>
              <a:t>29</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AutoShape 1026"/>
          <p:cNvSpPr>
            <a:spLocks noChangeArrowheads="1"/>
          </p:cNvSpPr>
          <p:nvPr/>
        </p:nvSpPr>
        <p:spPr bwMode="auto">
          <a:xfrm>
            <a:off x="2057400" y="1676400"/>
            <a:ext cx="2667000" cy="4572000"/>
          </a:xfrm>
          <a:prstGeom prst="downArrow">
            <a:avLst>
              <a:gd name="adj1" fmla="val 45361"/>
              <a:gd name="adj2" fmla="val 38929"/>
            </a:avLst>
          </a:prstGeom>
          <a:solidFill>
            <a:srgbClr val="C0C0C0">
              <a:alpha val="89803"/>
            </a:srgbClr>
          </a:solidFill>
          <a:ln w="9525">
            <a:noFill/>
            <a:miter lim="800000"/>
            <a:headEnd/>
            <a:tailEnd/>
          </a:ln>
        </p:spPr>
        <p:txBody>
          <a:bodyPr wrap="none" anchor="ctr">
            <a:prstTxWarp prst="textNoShape">
              <a:avLst/>
            </a:prstTxWarp>
          </a:bodyPr>
          <a:lstStyle/>
          <a:p>
            <a:pPr algn="r" eaLnBrk="0" hangingPunct="0"/>
            <a:endParaRPr lang="it-IT">
              <a:solidFill>
                <a:srgbClr val="797979"/>
              </a:solidFill>
            </a:endParaRPr>
          </a:p>
        </p:txBody>
      </p:sp>
      <p:sp>
        <p:nvSpPr>
          <p:cNvPr id="20483" name="Text Box 1027"/>
          <p:cNvSpPr>
            <a:spLocks noGrp="1" noChangeArrowheads="1"/>
          </p:cNvSpPr>
          <p:nvPr>
            <p:ph type="ctrTitle"/>
          </p:nvPr>
        </p:nvSpPr>
        <p:spPr>
          <a:xfrm>
            <a:off x="6629400" y="1676400"/>
            <a:ext cx="2438400" cy="3962400"/>
          </a:xfrm>
        </p:spPr>
        <p:txBody>
          <a:bodyPr anchor="t"/>
          <a:lstStyle/>
          <a:p>
            <a:pPr algn="l">
              <a:lnSpc>
                <a:spcPct val="110000"/>
              </a:lnSpc>
            </a:pPr>
            <a:r>
              <a:rPr lang="it-IT" sz="1200">
                <a:solidFill>
                  <a:srgbClr val="797979"/>
                </a:solidFill>
                <a:latin typeface="Verdana" pitchFamily="-112" charset="0"/>
              </a:rPr>
              <a:t>Il processo di vinificazione ha come protagonista la materia prima e la figura del</a:t>
            </a:r>
            <a:r>
              <a:rPr lang="it-IT" sz="1200">
                <a:solidFill>
                  <a:srgbClr val="80060D"/>
                </a:solidFill>
                <a:latin typeface="Verdana" pitchFamily="-112" charset="0"/>
              </a:rPr>
              <a:t>l’Enologo</a:t>
            </a:r>
            <a:r>
              <a:rPr lang="it-IT" sz="1200">
                <a:solidFill>
                  <a:srgbClr val="797979"/>
                </a:solidFill>
                <a:latin typeface="Verdana" pitchFamily="-112" charset="0"/>
              </a:rPr>
              <a:t>.</a:t>
            </a:r>
            <a:br>
              <a:rPr lang="it-IT" sz="1200">
                <a:solidFill>
                  <a:srgbClr val="797979"/>
                </a:solidFill>
                <a:latin typeface="Verdana" pitchFamily="-112" charset="0"/>
              </a:rPr>
            </a:br>
            <a:r>
              <a:rPr lang="it-IT" sz="1200">
                <a:solidFill>
                  <a:srgbClr val="797979"/>
                </a:solidFill>
                <a:latin typeface="Verdana" pitchFamily="-112" charset="0"/>
              </a:rPr>
              <a:t>Quest’ultimo </a:t>
            </a:r>
            <a:r>
              <a:rPr lang="it-IT" sz="1200">
                <a:solidFill>
                  <a:srgbClr val="80060D"/>
                </a:solidFill>
                <a:latin typeface="Verdana" pitchFamily="-112" charset="0"/>
              </a:rPr>
              <a:t>deve poter disporre di strumenti versatili che gli permettano</a:t>
            </a:r>
            <a:r>
              <a:rPr lang="it-IT" sz="1200">
                <a:solidFill>
                  <a:srgbClr val="797979"/>
                </a:solidFill>
                <a:latin typeface="Verdana" pitchFamily="-112" charset="0"/>
              </a:rPr>
              <a:t> di gestire a proprio vantaggio tutte le variabili secondo la propria sensibilità ed esigenza, dalla vigna alla bottiglia.</a:t>
            </a:r>
            <a:br>
              <a:rPr lang="it-IT" sz="1200">
                <a:solidFill>
                  <a:srgbClr val="797979"/>
                </a:solidFill>
                <a:latin typeface="Verdana" pitchFamily="-112" charset="0"/>
              </a:rPr>
            </a:br>
            <a:r>
              <a:rPr lang="it-IT" sz="1200">
                <a:solidFill>
                  <a:srgbClr val="797979"/>
                </a:solidFill>
                <a:latin typeface="Verdana" pitchFamily="-112" charset="0"/>
              </a:rPr>
              <a:t>La gestione delle variabili consente processi efficaci che portino, in modo mirato e razionale, al </a:t>
            </a:r>
            <a:r>
              <a:rPr lang="it-IT" sz="1200">
                <a:solidFill>
                  <a:srgbClr val="80060D"/>
                </a:solidFill>
                <a:latin typeface="Verdana" pitchFamily="-112" charset="0"/>
              </a:rPr>
              <a:t>massimo risultato ottenibile dalla materia prima di partenza.</a:t>
            </a:r>
            <a:endParaRPr lang="it-IT" sz="2200">
              <a:solidFill>
                <a:srgbClr val="80060D"/>
              </a:solidFill>
              <a:latin typeface="Verdana" pitchFamily="-112" charset="0"/>
            </a:endParaRPr>
          </a:p>
        </p:txBody>
      </p:sp>
      <p:sp>
        <p:nvSpPr>
          <p:cNvPr id="20484" name="Text Box 1028"/>
          <p:cNvSpPr txBox="1">
            <a:spLocks noChangeArrowheads="1"/>
          </p:cNvSpPr>
          <p:nvPr/>
        </p:nvSpPr>
        <p:spPr bwMode="auto">
          <a:xfrm>
            <a:off x="2362200" y="2362200"/>
            <a:ext cx="2209800" cy="461963"/>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it-IT" b="1">
                <a:solidFill>
                  <a:srgbClr val="80060D"/>
                </a:solidFill>
                <a:latin typeface="Verdana" pitchFamily="-112" charset="0"/>
              </a:rPr>
              <a:t>ENOLOGO</a:t>
            </a:r>
            <a:endParaRPr lang="it-IT"/>
          </a:p>
        </p:txBody>
      </p:sp>
      <p:sp>
        <p:nvSpPr>
          <p:cNvPr id="20485" name="Text Box 1029"/>
          <p:cNvSpPr txBox="1">
            <a:spLocks noChangeArrowheads="1"/>
          </p:cNvSpPr>
          <p:nvPr/>
        </p:nvSpPr>
        <p:spPr bwMode="auto">
          <a:xfrm>
            <a:off x="838200" y="4419600"/>
            <a:ext cx="1447800" cy="531813"/>
          </a:xfrm>
          <a:prstGeom prst="rect">
            <a:avLst/>
          </a:prstGeom>
          <a:noFill/>
          <a:ln w="9525">
            <a:noFill/>
            <a:miter lim="800000"/>
            <a:headEnd/>
            <a:tailEnd/>
          </a:ln>
        </p:spPr>
        <p:txBody>
          <a:bodyPr>
            <a:prstTxWarp prst="textNoShape">
              <a:avLst/>
            </a:prstTxWarp>
            <a:spAutoFit/>
          </a:bodyPr>
          <a:lstStyle/>
          <a:p>
            <a:pPr algn="ctr" eaLnBrk="0" hangingPunct="0">
              <a:lnSpc>
                <a:spcPct val="70000"/>
              </a:lnSpc>
              <a:spcBef>
                <a:spcPct val="50000"/>
              </a:spcBef>
            </a:pPr>
            <a:r>
              <a:rPr lang="it-IT" sz="1500" b="1">
                <a:solidFill>
                  <a:srgbClr val="80060D"/>
                </a:solidFill>
                <a:latin typeface="Verdana" pitchFamily="-112" charset="0"/>
              </a:rPr>
              <a:t>Efficace</a:t>
            </a:r>
          </a:p>
          <a:p>
            <a:pPr algn="ctr" eaLnBrk="0" hangingPunct="0">
              <a:lnSpc>
                <a:spcPct val="70000"/>
              </a:lnSpc>
              <a:spcBef>
                <a:spcPct val="50000"/>
              </a:spcBef>
            </a:pPr>
            <a:r>
              <a:rPr lang="it-IT" sz="1500" b="1">
                <a:solidFill>
                  <a:srgbClr val="80060D"/>
                </a:solidFill>
                <a:latin typeface="Verdana" pitchFamily="-112" charset="0"/>
              </a:rPr>
              <a:t>Viticoltura</a:t>
            </a:r>
          </a:p>
        </p:txBody>
      </p:sp>
      <p:sp>
        <p:nvSpPr>
          <p:cNvPr id="20486" name="Text Box 1030"/>
          <p:cNvSpPr txBox="1">
            <a:spLocks noChangeArrowheads="1"/>
          </p:cNvSpPr>
          <p:nvPr/>
        </p:nvSpPr>
        <p:spPr bwMode="auto">
          <a:xfrm>
            <a:off x="2514600" y="4343400"/>
            <a:ext cx="1905000" cy="671513"/>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it-IT" sz="1500" b="1">
                <a:solidFill>
                  <a:srgbClr val="80060D"/>
                </a:solidFill>
                <a:latin typeface="Verdana" pitchFamily="-112" charset="0"/>
              </a:rPr>
              <a:t>Efficace</a:t>
            </a:r>
          </a:p>
          <a:p>
            <a:pPr algn="ctr" eaLnBrk="0" hangingPunct="0">
              <a:spcBef>
                <a:spcPct val="50000"/>
              </a:spcBef>
            </a:pPr>
            <a:r>
              <a:rPr lang="it-IT" sz="1500" b="1">
                <a:solidFill>
                  <a:srgbClr val="80060D"/>
                </a:solidFill>
                <a:latin typeface="Verdana" pitchFamily="-112" charset="0"/>
              </a:rPr>
              <a:t>Vinificazione</a:t>
            </a:r>
          </a:p>
        </p:txBody>
      </p:sp>
      <p:sp>
        <p:nvSpPr>
          <p:cNvPr id="20487" name="Text Box 1031"/>
          <p:cNvSpPr txBox="1">
            <a:spLocks noChangeArrowheads="1"/>
          </p:cNvSpPr>
          <p:nvPr/>
        </p:nvSpPr>
        <p:spPr bwMode="auto">
          <a:xfrm>
            <a:off x="4495800" y="4343400"/>
            <a:ext cx="1600200" cy="671513"/>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it-IT" sz="1500" b="1">
                <a:solidFill>
                  <a:srgbClr val="80060D"/>
                </a:solidFill>
                <a:latin typeface="Verdana" pitchFamily="-112" charset="0"/>
              </a:rPr>
              <a:t>Efficace</a:t>
            </a:r>
          </a:p>
          <a:p>
            <a:pPr algn="ctr" eaLnBrk="0" hangingPunct="0">
              <a:spcBef>
                <a:spcPct val="50000"/>
              </a:spcBef>
            </a:pPr>
            <a:r>
              <a:rPr lang="it-IT" sz="1500" b="1">
                <a:solidFill>
                  <a:srgbClr val="80060D"/>
                </a:solidFill>
                <a:latin typeface="Verdana" pitchFamily="-112" charset="0"/>
              </a:rPr>
              <a:t>Affinamento</a:t>
            </a:r>
          </a:p>
        </p:txBody>
      </p:sp>
      <p:sp>
        <p:nvSpPr>
          <p:cNvPr id="20488" name="Text Box 1032"/>
          <p:cNvSpPr txBox="1">
            <a:spLocks noChangeArrowheads="1"/>
          </p:cNvSpPr>
          <p:nvPr/>
        </p:nvSpPr>
        <p:spPr bwMode="auto">
          <a:xfrm>
            <a:off x="9906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1.Dall’uva al vino, con criterio.</a:t>
            </a:r>
            <a:endParaRPr lang="it-IT" sz="1200" b="1">
              <a:solidFill>
                <a:srgbClr val="80060D"/>
              </a:solidFill>
              <a:latin typeface="Verdana" pitchFamily="-112" charset="0"/>
            </a:endParaRPr>
          </a:p>
        </p:txBody>
      </p:sp>
      <p:sp>
        <p:nvSpPr>
          <p:cNvPr id="20489" name="Text Box 1033"/>
          <p:cNvSpPr txBox="1">
            <a:spLocks noChangeArrowheads="1"/>
          </p:cNvSpPr>
          <p:nvPr/>
        </p:nvSpPr>
        <p:spPr bwMode="auto">
          <a:xfrm>
            <a:off x="381000" y="2895600"/>
            <a:ext cx="6172200" cy="1431925"/>
          </a:xfrm>
          <a:prstGeom prst="rect">
            <a:avLst/>
          </a:prstGeom>
          <a:noFill/>
          <a:ln w="9525">
            <a:noFill/>
            <a:miter lim="800000"/>
            <a:headEnd/>
            <a:tailEnd/>
          </a:ln>
        </p:spPr>
        <p:txBody>
          <a:bodyPr>
            <a:prstTxWarp prst="textNoShape">
              <a:avLst/>
            </a:prstTxWarp>
            <a:spAutoFit/>
          </a:bodyPr>
          <a:lstStyle/>
          <a:p>
            <a:pPr algn="ctr" eaLnBrk="0" hangingPunct="0">
              <a:lnSpc>
                <a:spcPct val="60000"/>
              </a:lnSpc>
              <a:spcBef>
                <a:spcPct val="50000"/>
              </a:spcBef>
            </a:pPr>
            <a:r>
              <a:rPr lang="it-IT" sz="1200" b="1">
                <a:solidFill>
                  <a:srgbClr val="80060D"/>
                </a:solidFill>
                <a:latin typeface="Verdana" pitchFamily="-112" charset="0"/>
              </a:rPr>
              <a:t>VERSATILITA’</a:t>
            </a:r>
          </a:p>
          <a:p>
            <a:pPr algn="ctr" eaLnBrk="0" hangingPunct="0">
              <a:lnSpc>
                <a:spcPct val="60000"/>
              </a:lnSpc>
              <a:spcBef>
                <a:spcPct val="50000"/>
              </a:spcBef>
            </a:pPr>
            <a:r>
              <a:rPr lang="it-IT" sz="1200" b="1">
                <a:solidFill>
                  <a:srgbClr val="80060D"/>
                </a:solidFill>
                <a:latin typeface="Verdana" pitchFamily="-112" charset="0"/>
              </a:rPr>
              <a:t>NELLA GESTIONE DELLE VARIABILI</a:t>
            </a:r>
          </a:p>
          <a:p>
            <a:pPr algn="ctr" eaLnBrk="0" hangingPunct="0">
              <a:lnSpc>
                <a:spcPct val="60000"/>
              </a:lnSpc>
              <a:spcBef>
                <a:spcPct val="50000"/>
              </a:spcBef>
            </a:pPr>
            <a:r>
              <a:rPr lang="it-IT" sz="1200">
                <a:latin typeface="Verdana" pitchFamily="-112" charset="0"/>
              </a:rPr>
              <a:t>Collocazione geografica - Condizioni Climatiche - Condizioni Ambientali</a:t>
            </a:r>
          </a:p>
          <a:p>
            <a:pPr algn="ctr" eaLnBrk="0" hangingPunct="0">
              <a:lnSpc>
                <a:spcPct val="60000"/>
              </a:lnSpc>
              <a:spcBef>
                <a:spcPct val="50000"/>
              </a:spcBef>
            </a:pPr>
            <a:r>
              <a:rPr lang="it-IT" sz="1200">
                <a:latin typeface="Verdana" pitchFamily="-112" charset="0"/>
              </a:rPr>
              <a:t>Qualità della materia prima - Tipologia del vitigno</a:t>
            </a:r>
          </a:p>
          <a:p>
            <a:pPr algn="ctr" eaLnBrk="0" hangingPunct="0">
              <a:lnSpc>
                <a:spcPct val="60000"/>
              </a:lnSpc>
              <a:spcBef>
                <a:spcPct val="50000"/>
              </a:spcBef>
            </a:pPr>
            <a:r>
              <a:rPr lang="it-IT" sz="1200">
                <a:latin typeface="Verdana" pitchFamily="-112" charset="0"/>
              </a:rPr>
              <a:t>Esigenze produttive - Esigenze di mercato</a:t>
            </a:r>
          </a:p>
          <a:p>
            <a:pPr algn="ctr" eaLnBrk="0" hangingPunct="0">
              <a:lnSpc>
                <a:spcPct val="60000"/>
              </a:lnSpc>
              <a:spcBef>
                <a:spcPct val="50000"/>
              </a:spcBef>
            </a:pPr>
            <a:endParaRPr lang="it-IT" sz="1200">
              <a:latin typeface="Verdana" pitchFamily="-112" charset="0"/>
            </a:endParaRPr>
          </a:p>
          <a:p>
            <a:pPr algn="ctr" eaLnBrk="0" hangingPunct="0">
              <a:lnSpc>
                <a:spcPct val="60000"/>
              </a:lnSpc>
              <a:spcBef>
                <a:spcPct val="50000"/>
              </a:spcBef>
            </a:pPr>
            <a:r>
              <a:rPr lang="it-IT" sz="1200" b="1">
                <a:solidFill>
                  <a:srgbClr val="80060D"/>
                </a:solidFill>
                <a:latin typeface="Verdana" pitchFamily="-112" charset="0"/>
              </a:rPr>
              <a:t>EFFICACIA NELLA GESTIONE DEI PROCESSI</a:t>
            </a:r>
            <a:endParaRPr lang="it-IT" sz="1300" b="1">
              <a:latin typeface="Verdana" pitchFamily="-112" charset="0"/>
            </a:endParaRPr>
          </a:p>
        </p:txBody>
      </p:sp>
      <p:sp>
        <p:nvSpPr>
          <p:cNvPr id="20490" name="Text Box 1034"/>
          <p:cNvSpPr txBox="1">
            <a:spLocks noChangeArrowheads="1"/>
          </p:cNvSpPr>
          <p:nvPr/>
        </p:nvSpPr>
        <p:spPr bwMode="auto">
          <a:xfrm>
            <a:off x="685800" y="6248400"/>
            <a:ext cx="5562600" cy="207963"/>
          </a:xfrm>
          <a:prstGeom prst="rect">
            <a:avLst/>
          </a:prstGeom>
          <a:noFill/>
          <a:ln w="9525">
            <a:noFill/>
            <a:miter lim="800000"/>
            <a:headEnd/>
            <a:tailEnd/>
          </a:ln>
        </p:spPr>
        <p:txBody>
          <a:bodyPr>
            <a:prstTxWarp prst="textNoShape">
              <a:avLst/>
            </a:prstTxWarp>
            <a:spAutoFit/>
          </a:bodyPr>
          <a:lstStyle/>
          <a:p>
            <a:pPr algn="ctr" eaLnBrk="0" hangingPunct="0">
              <a:lnSpc>
                <a:spcPct val="50000"/>
              </a:lnSpc>
              <a:spcBef>
                <a:spcPct val="50000"/>
              </a:spcBef>
            </a:pPr>
            <a:r>
              <a:rPr lang="it-IT" sz="1500" b="1">
                <a:latin typeface="Verdana" pitchFamily="-112" charset="0"/>
              </a:rPr>
              <a:t>MASSIMO RISULTATO OTTENIBILE</a:t>
            </a:r>
          </a:p>
        </p:txBody>
      </p:sp>
      <p:sp>
        <p:nvSpPr>
          <p:cNvPr id="20491" name="Text Box 1035"/>
          <p:cNvSpPr txBox="1">
            <a:spLocks noChangeArrowheads="1"/>
          </p:cNvSpPr>
          <p:nvPr/>
        </p:nvSpPr>
        <p:spPr bwMode="auto">
          <a:xfrm>
            <a:off x="685800" y="1600200"/>
            <a:ext cx="1981200" cy="207963"/>
          </a:xfrm>
          <a:prstGeom prst="rect">
            <a:avLst/>
          </a:prstGeom>
          <a:noFill/>
          <a:ln w="9525">
            <a:noFill/>
            <a:miter lim="800000"/>
            <a:headEnd/>
            <a:tailEnd/>
          </a:ln>
        </p:spPr>
        <p:txBody>
          <a:bodyPr>
            <a:prstTxWarp prst="textNoShape">
              <a:avLst/>
            </a:prstTxWarp>
            <a:spAutoFit/>
          </a:bodyPr>
          <a:lstStyle/>
          <a:p>
            <a:pPr algn="ctr" eaLnBrk="0" hangingPunct="0">
              <a:lnSpc>
                <a:spcPct val="50000"/>
              </a:lnSpc>
              <a:spcBef>
                <a:spcPct val="50000"/>
              </a:spcBef>
            </a:pPr>
            <a:r>
              <a:rPr lang="it-IT" sz="1500" b="1">
                <a:latin typeface="Verdana" pitchFamily="-112" charset="0"/>
              </a:rPr>
              <a:t>MATERIA PRIMA</a:t>
            </a:r>
            <a:endParaRPr lang="it-IT"/>
          </a:p>
        </p:txBody>
      </p:sp>
      <p:sp>
        <p:nvSpPr>
          <p:cNvPr id="20492" name="Rectangle 1036"/>
          <p:cNvSpPr>
            <a:spLocks noChangeArrowheads="1"/>
          </p:cNvSpPr>
          <p:nvPr/>
        </p:nvSpPr>
        <p:spPr bwMode="auto">
          <a:xfrm>
            <a:off x="762000" y="4343400"/>
            <a:ext cx="5410200" cy="685800"/>
          </a:xfrm>
          <a:prstGeom prst="rect">
            <a:avLst/>
          </a:prstGeom>
          <a:noFill/>
          <a:ln w="76200">
            <a:solidFill>
              <a:srgbClr val="80060D"/>
            </a:solidFill>
            <a:miter lim="800000"/>
            <a:headEnd/>
            <a:tailEnd/>
          </a:ln>
        </p:spPr>
        <p:txBody>
          <a:bodyPr wrap="none" anchor="ctr">
            <a:prstTxWarp prst="textNoShape">
              <a:avLst/>
            </a:prstTxWarp>
          </a:bodyPr>
          <a:lstStyle/>
          <a:p>
            <a:pPr eaLnBrk="0" hangingPunct="0"/>
            <a:endParaRPr lang="it-IT"/>
          </a:p>
        </p:txBody>
      </p:sp>
      <p:pic>
        <p:nvPicPr>
          <p:cNvPr id="20493" name="Picture 1037"/>
          <p:cNvPicPr>
            <a:picLocks noChangeAspect="1" noChangeArrowheads="1"/>
          </p:cNvPicPr>
          <p:nvPr/>
        </p:nvPicPr>
        <p:blipFill>
          <a:blip r:embed="rId3"/>
          <a:srcRect/>
          <a:stretch>
            <a:fillRect/>
          </a:stretch>
        </p:blipFill>
        <p:spPr bwMode="auto">
          <a:xfrm>
            <a:off x="2743200" y="1066800"/>
            <a:ext cx="1182688" cy="1182688"/>
          </a:xfrm>
          <a:prstGeom prst="rect">
            <a:avLst/>
          </a:prstGeom>
          <a:noFill/>
          <a:ln w="9525">
            <a:noFill/>
            <a:miter lim="800000"/>
            <a:headEnd/>
            <a:tailEnd/>
          </a:ln>
        </p:spPr>
      </p:pic>
      <p:sp>
        <p:nvSpPr>
          <p:cNvPr id="20494" name="Text Box 1038"/>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E28F69B9-8B2E-574E-B596-A2577B8AFCD0}" type="slidenum">
              <a:rPr lang="it-IT" sz="1000" b="1">
                <a:solidFill>
                  <a:srgbClr val="80060D"/>
                </a:solidFill>
                <a:latin typeface="Verdana" pitchFamily="-112" charset="0"/>
              </a:rPr>
              <a:pPr eaLnBrk="0" hangingPunct="0">
                <a:spcBef>
                  <a:spcPct val="50000"/>
                </a:spcBef>
              </a:pPr>
              <a:t>3</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Text Box 3"/>
          <p:cNvSpPr txBox="1">
            <a:spLocks noChangeArrowheads="1"/>
          </p:cNvSpPr>
          <p:nvPr/>
        </p:nvSpPr>
        <p:spPr bwMode="auto">
          <a:xfrm>
            <a:off x="304800" y="1279525"/>
            <a:ext cx="62484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Utilizzo Gas Tecnici con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pic>
        <p:nvPicPr>
          <p:cNvPr id="73731" name="Picture 6" descr="Ganimede_3D_Gas"/>
          <p:cNvPicPr>
            <a:picLocks noChangeAspect="1" noChangeArrowheads="1"/>
          </p:cNvPicPr>
          <p:nvPr/>
        </p:nvPicPr>
        <p:blipFill>
          <a:blip r:embed="rId3"/>
          <a:srcRect/>
          <a:stretch>
            <a:fillRect/>
          </a:stretch>
        </p:blipFill>
        <p:spPr bwMode="auto">
          <a:xfrm>
            <a:off x="1447800" y="1752600"/>
            <a:ext cx="1917700" cy="4678363"/>
          </a:xfrm>
          <a:prstGeom prst="rect">
            <a:avLst/>
          </a:prstGeom>
          <a:noFill/>
          <a:ln w="9525">
            <a:noFill/>
            <a:miter lim="800000"/>
            <a:headEnd/>
            <a:tailEnd/>
          </a:ln>
        </p:spPr>
      </p:pic>
      <p:pic>
        <p:nvPicPr>
          <p:cNvPr id="73732" name="Picture 7" descr="Tradizionale_3D_Gas"/>
          <p:cNvPicPr>
            <a:picLocks noChangeAspect="1" noChangeArrowheads="1"/>
          </p:cNvPicPr>
          <p:nvPr/>
        </p:nvPicPr>
        <p:blipFill>
          <a:blip r:embed="rId4"/>
          <a:srcRect/>
          <a:stretch>
            <a:fillRect/>
          </a:stretch>
        </p:blipFill>
        <p:spPr bwMode="auto">
          <a:xfrm>
            <a:off x="4495800" y="1752600"/>
            <a:ext cx="1763713" cy="4678363"/>
          </a:xfrm>
          <a:prstGeom prst="rect">
            <a:avLst/>
          </a:prstGeom>
          <a:noFill/>
          <a:ln w="9525">
            <a:noFill/>
            <a:miter lim="800000"/>
            <a:headEnd/>
            <a:tailEnd/>
          </a:ln>
        </p:spPr>
      </p:pic>
      <p:sp>
        <p:nvSpPr>
          <p:cNvPr id="73733" name="Text Box 8"/>
          <p:cNvSpPr>
            <a:spLocks noGrp="1" noChangeArrowheads="1"/>
          </p:cNvSpPr>
          <p:nvPr>
            <p:ph type="ctrTitle"/>
          </p:nvPr>
        </p:nvSpPr>
        <p:spPr>
          <a:xfrm>
            <a:off x="6477000" y="1089025"/>
            <a:ext cx="2667000" cy="5159375"/>
          </a:xfrm>
        </p:spPr>
        <p:txBody>
          <a:bodyPr anchor="t"/>
          <a:lstStyle/>
          <a:p>
            <a:pPr algn="l">
              <a:lnSpc>
                <a:spcPct val="110000"/>
              </a:lnSpc>
            </a:pPr>
            <a:r>
              <a:rPr lang="it-IT" sz="1000" b="1">
                <a:solidFill>
                  <a:srgbClr val="700D13"/>
                </a:solidFill>
                <a:latin typeface="Verdana" pitchFamily="-112" charset="0"/>
              </a:rPr>
              <a:t>Solo con Ganimede</a:t>
            </a:r>
            <a:r>
              <a:rPr lang="it-IT" sz="1000" b="1" baseline="30000">
                <a:solidFill>
                  <a:srgbClr val="700D13"/>
                </a:solidFill>
                <a:latin typeface="Verdana" pitchFamily="-112" charset="0"/>
              </a:rPr>
              <a:t>®</a:t>
            </a:r>
            <a:r>
              <a:rPr lang="it-IT" sz="1000" b="1">
                <a:solidFill>
                  <a:srgbClr val="700D13"/>
                </a:solidFill>
                <a:latin typeface="Verdana" pitchFamily="-112" charset="0"/>
              </a:rPr>
              <a:t> i gas tecnici introdotti attraverso l’apposita valvola possono INTERAGIRE con la massa liquida, rispettando le CONDIZIONI FISICO-CHIMICHE ottimali (pressione, superficie, tempo, temperatura) necessarie a rendere la loro azione EFFICACE, SICURA e RIPETIBILE.</a:t>
            </a:r>
            <a:br>
              <a:rPr lang="it-IT" sz="1000" b="1">
                <a:solidFill>
                  <a:srgbClr val="700D13"/>
                </a:solidFill>
                <a:latin typeface="Verdana" pitchFamily="-112" charset="0"/>
              </a:rPr>
            </a:br>
            <a:r>
              <a:rPr lang="it-IT" sz="1000" b="1">
                <a:solidFill>
                  <a:srgbClr val="700D13"/>
                </a:solidFill>
                <a:latin typeface="Verdana" pitchFamily="-112" charset="0"/>
              </a:rPr>
              <a:t/>
            </a:r>
            <a:br>
              <a:rPr lang="it-IT" sz="1000" b="1">
                <a:solidFill>
                  <a:srgbClr val="700D13"/>
                </a:solidFill>
                <a:latin typeface="Verdana" pitchFamily="-112" charset="0"/>
              </a:rPr>
            </a:br>
            <a:r>
              <a:rPr lang="it-IT" sz="1000">
                <a:solidFill>
                  <a:schemeClr val="bg2"/>
                </a:solidFill>
                <a:latin typeface="Verdana" pitchFamily="-112" charset="0"/>
              </a:rPr>
              <a:t>Nei </a:t>
            </a:r>
            <a:r>
              <a:rPr lang="it-IT" sz="1000" b="1">
                <a:solidFill>
                  <a:schemeClr val="bg2"/>
                </a:solidFill>
                <a:latin typeface="Verdana" pitchFamily="-112" charset="0"/>
              </a:rPr>
              <a:t>sistemi tradizionali</a:t>
            </a:r>
            <a:r>
              <a:rPr lang="it-IT" sz="1000">
                <a:solidFill>
                  <a:schemeClr val="bg2"/>
                </a:solidFill>
                <a:latin typeface="Verdana" pitchFamily="-112" charset="0"/>
              </a:rPr>
              <a:t>, invece, i gas introdotti attraversano rapidamente il liquido, senza riuscire a permanere a contatto con esso per un tempo sufficiente, disperdendosi in breve nell’ambiente e interessando solo una parte limitata della massa senza legarsi ad essa.</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Non parliamo nemmeno, poi, di certe abitudini ad un’indiscriminata quanto pericolosa esposizione del liquido all’ambiente esterno, troppo spesso definita empiricamente “ossigenazione della massa”, senza la possibilità di una gestione scientifica del processo o adeguati controlli degli effetti.</a:t>
            </a:r>
          </a:p>
        </p:txBody>
      </p:sp>
      <p:sp>
        <p:nvSpPr>
          <p:cNvPr id="73734" name="Text Box 9"/>
          <p:cNvSpPr txBox="1">
            <a:spLocks noChangeArrowheads="1"/>
          </p:cNvSpPr>
          <p:nvPr/>
        </p:nvSpPr>
        <p:spPr bwMode="auto">
          <a:xfrm>
            <a:off x="76200" y="2057400"/>
            <a:ext cx="1447800" cy="6318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700">
                <a:latin typeface="Verdana" pitchFamily="-112" charset="0"/>
              </a:rPr>
              <a:t>L’eccesso di gas fuoriesce attraverso il collo del diaframma, rimescolando il prodotto e garantendone </a:t>
            </a:r>
            <a:r>
              <a:rPr lang="it-IT" sz="700" b="1">
                <a:latin typeface="Verdana" pitchFamily="-112" charset="0"/>
              </a:rPr>
              <a:t>l’omogeneità</a:t>
            </a:r>
          </a:p>
        </p:txBody>
      </p:sp>
      <p:sp>
        <p:nvSpPr>
          <p:cNvPr id="73735" name="Text Box 10"/>
          <p:cNvSpPr txBox="1">
            <a:spLocks noChangeArrowheads="1"/>
          </p:cNvSpPr>
          <p:nvPr/>
        </p:nvSpPr>
        <p:spPr bwMode="auto">
          <a:xfrm>
            <a:off x="76200" y="3124200"/>
            <a:ext cx="1447800" cy="623888"/>
          </a:xfrm>
          <a:prstGeom prst="rect">
            <a:avLst/>
          </a:prstGeom>
          <a:noFill/>
          <a:ln w="9525">
            <a:noFill/>
            <a:miter lim="800000"/>
            <a:headEnd/>
            <a:tailEnd/>
          </a:ln>
        </p:spPr>
        <p:txBody>
          <a:bodyPr>
            <a:prstTxWarp prst="textNoShape">
              <a:avLst/>
            </a:prstTxWarp>
            <a:spAutoFit/>
          </a:bodyPr>
          <a:lstStyle/>
          <a:p>
            <a:pPr eaLnBrk="0" hangingPunct="0"/>
            <a:r>
              <a:rPr lang="it-IT" sz="700">
                <a:latin typeface="Verdana" pitchFamily="-112" charset="0"/>
              </a:rPr>
              <a:t>La </a:t>
            </a:r>
            <a:r>
              <a:rPr lang="it-IT" sz="700" b="1">
                <a:latin typeface="Verdana" pitchFamily="-112" charset="0"/>
              </a:rPr>
              <a:t>superficie di contatto</a:t>
            </a:r>
            <a:r>
              <a:rPr lang="it-IT" sz="700">
                <a:latin typeface="Verdana" pitchFamily="-112" charset="0"/>
              </a:rPr>
              <a:t> tra liquido e </a:t>
            </a:r>
            <a:r>
              <a:rPr lang="it-IT" sz="700" b="1">
                <a:latin typeface="Verdana" pitchFamily="-112" charset="0"/>
              </a:rPr>
              <a:t>gas in pressione</a:t>
            </a:r>
            <a:r>
              <a:rPr lang="it-IT" sz="700">
                <a:latin typeface="Verdana" pitchFamily="-112" charset="0"/>
              </a:rPr>
              <a:t> (0,2-0,4 Bar) sotto il diaframma è pari </a:t>
            </a:r>
          </a:p>
          <a:p>
            <a:pPr eaLnBrk="0" hangingPunct="0"/>
            <a:r>
              <a:rPr lang="it-IT" sz="700">
                <a:latin typeface="Verdana" pitchFamily="-112" charset="0"/>
              </a:rPr>
              <a:t>all’ 80-85%</a:t>
            </a:r>
          </a:p>
        </p:txBody>
      </p:sp>
      <p:sp>
        <p:nvSpPr>
          <p:cNvPr id="73736" name="Text Box 11"/>
          <p:cNvSpPr txBox="1">
            <a:spLocks noChangeArrowheads="1"/>
          </p:cNvSpPr>
          <p:nvPr/>
        </p:nvSpPr>
        <p:spPr bwMode="auto">
          <a:xfrm>
            <a:off x="76200" y="4397375"/>
            <a:ext cx="1447800" cy="631825"/>
          </a:xfrm>
          <a:prstGeom prst="rect">
            <a:avLst/>
          </a:prstGeom>
          <a:noFill/>
          <a:ln w="9525">
            <a:noFill/>
            <a:miter lim="800000"/>
            <a:headEnd/>
            <a:tailEnd/>
          </a:ln>
        </p:spPr>
        <p:txBody>
          <a:bodyPr>
            <a:prstTxWarp prst="textNoShape">
              <a:avLst/>
            </a:prstTxWarp>
            <a:spAutoFit/>
          </a:bodyPr>
          <a:lstStyle/>
          <a:p>
            <a:pPr eaLnBrk="0" hangingPunct="0"/>
            <a:r>
              <a:rPr lang="it-IT" sz="700">
                <a:latin typeface="Verdana" pitchFamily="-112" charset="0"/>
              </a:rPr>
              <a:t>Il gas introdotto si accumula sotto il diaframma,</a:t>
            </a:r>
          </a:p>
          <a:p>
            <a:pPr eaLnBrk="0" hangingPunct="0"/>
            <a:r>
              <a:rPr lang="it-IT" sz="700" b="1">
                <a:latin typeface="Verdana" pitchFamily="-112" charset="0"/>
              </a:rPr>
              <a:t>sotto pressione </a:t>
            </a:r>
            <a:r>
              <a:rPr lang="it-IT" sz="700">
                <a:latin typeface="Verdana" pitchFamily="-112" charset="0"/>
              </a:rPr>
              <a:t>e</a:t>
            </a:r>
            <a:r>
              <a:rPr lang="it-IT" sz="700" b="1">
                <a:latin typeface="Verdana" pitchFamily="-112" charset="0"/>
              </a:rPr>
              <a:t> </a:t>
            </a:r>
            <a:r>
              <a:rPr lang="it-IT" sz="700">
                <a:latin typeface="Verdana" pitchFamily="-112" charset="0"/>
              </a:rPr>
              <a:t>per un </a:t>
            </a:r>
            <a:r>
              <a:rPr lang="it-IT" sz="700" b="1">
                <a:latin typeface="Verdana" pitchFamily="-112" charset="0"/>
              </a:rPr>
              <a:t>tempo</a:t>
            </a:r>
            <a:r>
              <a:rPr lang="it-IT" sz="700">
                <a:latin typeface="Verdana" pitchFamily="-112" charset="0"/>
              </a:rPr>
              <a:t> prolungato. </a:t>
            </a:r>
          </a:p>
        </p:txBody>
      </p:sp>
      <p:sp>
        <p:nvSpPr>
          <p:cNvPr id="73737" name="Text Box 12"/>
          <p:cNvSpPr txBox="1">
            <a:spLocks noChangeArrowheads="1"/>
          </p:cNvSpPr>
          <p:nvPr/>
        </p:nvSpPr>
        <p:spPr bwMode="auto">
          <a:xfrm>
            <a:off x="3429000" y="2286000"/>
            <a:ext cx="1295400" cy="2751138"/>
          </a:xfrm>
          <a:prstGeom prst="rect">
            <a:avLst/>
          </a:prstGeom>
          <a:noFill/>
          <a:ln w="9525">
            <a:noFill/>
            <a:miter lim="800000"/>
            <a:headEnd/>
            <a:tailEnd/>
          </a:ln>
        </p:spPr>
        <p:txBody>
          <a:bodyPr>
            <a:prstTxWarp prst="textNoShape">
              <a:avLst/>
            </a:prstTxWarp>
            <a:spAutoFit/>
          </a:bodyPr>
          <a:lstStyle/>
          <a:p>
            <a:pPr eaLnBrk="0" hangingPunct="0"/>
            <a:r>
              <a:rPr lang="it-IT" sz="700">
                <a:latin typeface="Verdana" pitchFamily="-112" charset="0"/>
              </a:rPr>
              <a:t>Il gas introdotto nei fermentatori tradizionali sale </a:t>
            </a:r>
            <a:r>
              <a:rPr lang="it-IT" sz="700" b="1">
                <a:latin typeface="Verdana" pitchFamily="-112" charset="0"/>
              </a:rPr>
              <a:t>rapidamente</a:t>
            </a:r>
            <a:r>
              <a:rPr lang="it-IT" sz="700">
                <a:latin typeface="Verdana" pitchFamily="-112" charset="0"/>
              </a:rPr>
              <a:t> in superficie, formando una </a:t>
            </a:r>
            <a:r>
              <a:rPr lang="it-IT" sz="700" b="1">
                <a:latin typeface="Verdana" pitchFamily="-112" charset="0"/>
              </a:rPr>
              <a:t>piccola colonna verticale</a:t>
            </a:r>
            <a:r>
              <a:rPr lang="it-IT" sz="700">
                <a:latin typeface="Verdana" pitchFamily="-112" charset="0"/>
              </a:rPr>
              <a:t> che interessa per </a:t>
            </a:r>
            <a:r>
              <a:rPr lang="it-IT" sz="700" b="1">
                <a:latin typeface="Verdana" pitchFamily="-112" charset="0"/>
              </a:rPr>
              <a:t>pochissimi secondi</a:t>
            </a:r>
            <a:r>
              <a:rPr lang="it-IT" sz="700">
                <a:latin typeface="Verdana" pitchFamily="-112" charset="0"/>
              </a:rPr>
              <a:t> </a:t>
            </a:r>
            <a:r>
              <a:rPr lang="it-IT" sz="700" b="1">
                <a:latin typeface="Verdana" pitchFamily="-112" charset="0"/>
              </a:rPr>
              <a:t>solo una porzione marginale di prodotto.</a:t>
            </a:r>
          </a:p>
          <a:p>
            <a:pPr eaLnBrk="0" hangingPunct="0"/>
            <a:endParaRPr lang="it-IT" sz="700">
              <a:latin typeface="Verdana" pitchFamily="-112" charset="0"/>
            </a:endParaRPr>
          </a:p>
          <a:p>
            <a:pPr eaLnBrk="0" hangingPunct="0"/>
            <a:r>
              <a:rPr lang="it-IT" sz="700">
                <a:latin typeface="Verdana" pitchFamily="-112" charset="0"/>
              </a:rPr>
              <a:t>Inoltre, il gas tecnico inserito, non ha modo di permanere a lungo e in pressione a contatto col liquido, anche per l’effetto di “</a:t>
            </a:r>
            <a:r>
              <a:rPr lang="it-IT" sz="700" b="1">
                <a:latin typeface="Verdana" pitchFamily="-112" charset="0"/>
              </a:rPr>
              <a:t>strippaggio</a:t>
            </a:r>
            <a:r>
              <a:rPr lang="it-IT" sz="700">
                <a:latin typeface="Verdana" pitchFamily="-112" charset="0"/>
              </a:rPr>
              <a:t>”: l’enorme quantità di piccole bolle di CO</a:t>
            </a:r>
            <a:r>
              <a:rPr lang="it-IT" sz="700" baseline="-25000">
                <a:latin typeface="Verdana" pitchFamily="-112" charset="0"/>
              </a:rPr>
              <a:t>2</a:t>
            </a:r>
            <a:r>
              <a:rPr lang="it-IT" sz="700">
                <a:latin typeface="Verdana" pitchFamily="-112" charset="0"/>
              </a:rPr>
              <a:t> di fermentazione presenti in tutta la massa, trascinano via gli eventuali gas introdotti, rendendoli di fatto inefficaci.</a:t>
            </a:r>
          </a:p>
        </p:txBody>
      </p:sp>
      <p:sp>
        <p:nvSpPr>
          <p:cNvPr id="73738" name="Line 13"/>
          <p:cNvSpPr>
            <a:spLocks noChangeShapeType="1"/>
          </p:cNvSpPr>
          <p:nvPr/>
        </p:nvSpPr>
        <p:spPr bwMode="auto">
          <a:xfrm>
            <a:off x="152400" y="5105400"/>
            <a:ext cx="14478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3739" name="Line 14"/>
          <p:cNvSpPr>
            <a:spLocks noChangeShapeType="1"/>
          </p:cNvSpPr>
          <p:nvPr/>
        </p:nvSpPr>
        <p:spPr bwMode="auto">
          <a:xfrm>
            <a:off x="152400" y="4038600"/>
            <a:ext cx="1828800" cy="0"/>
          </a:xfrm>
          <a:prstGeom prst="line">
            <a:avLst/>
          </a:prstGeom>
          <a:noFill/>
          <a:ln w="12700">
            <a:solidFill>
              <a:srgbClr val="F6BA06"/>
            </a:solidFill>
            <a:round/>
            <a:headEnd/>
            <a:tailEnd type="triangle" w="med" len="med"/>
          </a:ln>
        </p:spPr>
        <p:txBody>
          <a:bodyPr wrap="none" anchor="ctr">
            <a:prstTxWarp prst="textNoShape">
              <a:avLst/>
            </a:prstTxWarp>
          </a:bodyPr>
          <a:lstStyle/>
          <a:p>
            <a:endParaRPr lang="it-IT"/>
          </a:p>
        </p:txBody>
      </p:sp>
      <p:sp>
        <p:nvSpPr>
          <p:cNvPr id="73740" name="Line 15"/>
          <p:cNvSpPr>
            <a:spLocks noChangeShapeType="1"/>
          </p:cNvSpPr>
          <p:nvPr/>
        </p:nvSpPr>
        <p:spPr bwMode="auto">
          <a:xfrm>
            <a:off x="152400" y="2743200"/>
            <a:ext cx="2133600" cy="0"/>
          </a:xfrm>
          <a:prstGeom prst="line">
            <a:avLst/>
          </a:prstGeom>
          <a:noFill/>
          <a:ln w="12700">
            <a:solidFill>
              <a:srgbClr val="F6BA06"/>
            </a:solidFill>
            <a:round/>
            <a:headEnd/>
            <a:tailEnd type="triangle" w="med" len="med"/>
          </a:ln>
        </p:spPr>
        <p:txBody>
          <a:bodyPr wrap="none" anchor="ctr">
            <a:prstTxWarp prst="textNoShape">
              <a:avLst/>
            </a:prstTxWarp>
          </a:bodyPr>
          <a:lstStyle/>
          <a:p>
            <a:endParaRPr lang="it-IT"/>
          </a:p>
        </p:txBody>
      </p:sp>
      <p:sp>
        <p:nvSpPr>
          <p:cNvPr id="73741" name="Line 16"/>
          <p:cNvSpPr>
            <a:spLocks noChangeShapeType="1"/>
          </p:cNvSpPr>
          <p:nvPr/>
        </p:nvSpPr>
        <p:spPr bwMode="auto">
          <a:xfrm>
            <a:off x="3505200" y="5105400"/>
            <a:ext cx="9906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3742" name="Text Box 19"/>
          <p:cNvSpPr txBox="1">
            <a:spLocks noChangeArrowheads="1"/>
          </p:cNvSpPr>
          <p:nvPr/>
        </p:nvSpPr>
        <p:spPr bwMode="auto">
          <a:xfrm>
            <a:off x="2057400" y="6400800"/>
            <a:ext cx="982663" cy="246063"/>
          </a:xfrm>
          <a:prstGeom prst="rect">
            <a:avLst/>
          </a:prstGeom>
          <a:noFill/>
          <a:ln w="9525">
            <a:noFill/>
            <a:miter lim="800000"/>
            <a:headEnd/>
            <a:tailEnd/>
          </a:ln>
        </p:spPr>
        <p:txBody>
          <a:bodyPr wrap="none">
            <a:prstTxWarp prst="textNoShape">
              <a:avLst/>
            </a:prstTxWarp>
            <a:spAutoFit/>
          </a:bodyPr>
          <a:lstStyle/>
          <a:p>
            <a:pPr eaLnBrk="0" hangingPunct="0"/>
            <a:r>
              <a:rPr lang="it-IT" sz="1000" b="1">
                <a:latin typeface="Verdana" pitchFamily="-112" charset="0"/>
              </a:rPr>
              <a:t>Ganimede</a:t>
            </a:r>
            <a:r>
              <a:rPr lang="it-IT" sz="1000" b="1" baseline="30000">
                <a:latin typeface="Verdana" pitchFamily="-112" charset="0"/>
              </a:rPr>
              <a:t>®</a:t>
            </a:r>
            <a:endParaRPr lang="it-IT" sz="1000" b="1" baseline="30000">
              <a:solidFill>
                <a:schemeClr val="bg2"/>
              </a:solidFill>
              <a:latin typeface="Verdana" pitchFamily="-112" charset="0"/>
            </a:endParaRPr>
          </a:p>
        </p:txBody>
      </p:sp>
      <p:sp>
        <p:nvSpPr>
          <p:cNvPr id="73743" name="Text Box 20"/>
          <p:cNvSpPr txBox="1">
            <a:spLocks noChangeArrowheads="1"/>
          </p:cNvSpPr>
          <p:nvPr/>
        </p:nvSpPr>
        <p:spPr bwMode="auto">
          <a:xfrm>
            <a:off x="4876800" y="6400800"/>
            <a:ext cx="1060450" cy="246063"/>
          </a:xfrm>
          <a:prstGeom prst="rect">
            <a:avLst/>
          </a:prstGeom>
          <a:noFill/>
          <a:ln w="9525">
            <a:noFill/>
            <a:miter lim="800000"/>
            <a:headEnd/>
            <a:tailEnd/>
          </a:ln>
        </p:spPr>
        <p:txBody>
          <a:bodyPr wrap="none">
            <a:prstTxWarp prst="textNoShape">
              <a:avLst/>
            </a:prstTxWarp>
            <a:spAutoFit/>
          </a:bodyPr>
          <a:lstStyle/>
          <a:p>
            <a:pPr eaLnBrk="0" hangingPunct="0"/>
            <a:r>
              <a:rPr lang="it-IT" sz="1000" b="1">
                <a:latin typeface="Verdana" pitchFamily="-112" charset="0"/>
              </a:rPr>
              <a:t>Tradizionale</a:t>
            </a:r>
            <a:endParaRPr lang="it-IT" sz="1000" b="1" baseline="30000">
              <a:solidFill>
                <a:schemeClr val="bg2"/>
              </a:solidFill>
              <a:latin typeface="Verdana" pitchFamily="-112" charset="0"/>
            </a:endParaRPr>
          </a:p>
        </p:txBody>
      </p:sp>
      <p:sp>
        <p:nvSpPr>
          <p:cNvPr id="73744" name="Text Box 21"/>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sp>
        <p:nvSpPr>
          <p:cNvPr id="73745" name="Text Box 2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B251A8BD-035A-814F-860F-873B3D420ED8}" type="slidenum">
              <a:rPr lang="it-IT" sz="1000" b="1">
                <a:solidFill>
                  <a:srgbClr val="80060D"/>
                </a:solidFill>
                <a:latin typeface="Verdana" pitchFamily="-112" charset="0"/>
              </a:rPr>
              <a:pPr eaLnBrk="0" hangingPunct="0">
                <a:spcBef>
                  <a:spcPct val="50000"/>
                </a:spcBef>
              </a:pPr>
              <a:t>30</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18"/>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75779"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sp>
        <p:nvSpPr>
          <p:cNvPr id="75780" name="Text Box 3"/>
          <p:cNvSpPr txBox="1">
            <a:spLocks noChangeArrowheads="1"/>
          </p:cNvSpPr>
          <p:nvPr/>
        </p:nvSpPr>
        <p:spPr bwMode="auto">
          <a:xfrm>
            <a:off x="304800" y="1279525"/>
            <a:ext cx="6248400" cy="5492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Macerazione Pellicolare Dinamica in fase Prefermentativa e Postfermentativa.</a:t>
            </a:r>
            <a:endParaRPr lang="it-IT" sz="1600" b="1" baseline="26000">
              <a:solidFill>
                <a:srgbClr val="80060D"/>
              </a:solidFill>
              <a:latin typeface="Verdana" pitchFamily="-112" charset="0"/>
            </a:endParaRPr>
          </a:p>
        </p:txBody>
      </p:sp>
      <p:pic>
        <p:nvPicPr>
          <p:cNvPr id="75781" name="Picture 4" descr="Ganimede_3D_Gas"/>
          <p:cNvPicPr>
            <a:picLocks noChangeAspect="1" noChangeArrowheads="1"/>
          </p:cNvPicPr>
          <p:nvPr/>
        </p:nvPicPr>
        <p:blipFill>
          <a:blip r:embed="rId3"/>
          <a:srcRect/>
          <a:stretch>
            <a:fillRect/>
          </a:stretch>
        </p:blipFill>
        <p:spPr bwMode="auto">
          <a:xfrm>
            <a:off x="6629400" y="1362075"/>
            <a:ext cx="2065338" cy="5038725"/>
          </a:xfrm>
          <a:prstGeom prst="rect">
            <a:avLst/>
          </a:prstGeom>
          <a:noFill/>
          <a:ln w="9525">
            <a:noFill/>
            <a:miter lim="800000"/>
            <a:headEnd/>
            <a:tailEnd/>
          </a:ln>
        </p:spPr>
      </p:pic>
      <p:sp>
        <p:nvSpPr>
          <p:cNvPr id="75782" name="Text Box 6"/>
          <p:cNvSpPr>
            <a:spLocks noGrp="1" noChangeArrowheads="1"/>
          </p:cNvSpPr>
          <p:nvPr>
            <p:ph type="ctrTitle"/>
          </p:nvPr>
        </p:nvSpPr>
        <p:spPr>
          <a:xfrm>
            <a:off x="304800" y="1906588"/>
            <a:ext cx="5715000" cy="4464050"/>
          </a:xfrm>
        </p:spPr>
        <p:txBody>
          <a:bodyPr anchor="t"/>
          <a:lstStyle/>
          <a:p>
            <a:pPr algn="l">
              <a:lnSpc>
                <a:spcPct val="110000"/>
              </a:lnSpc>
            </a:pPr>
            <a:r>
              <a:rPr lang="it-IT" sz="1200">
                <a:solidFill>
                  <a:schemeClr val="bg2"/>
                </a:solidFill>
                <a:latin typeface="Verdana" pitchFamily="-112" charset="0"/>
              </a:rPr>
              <a:t>La tipica turbolenza del </a:t>
            </a:r>
            <a:r>
              <a:rPr lang="it-IT" sz="1200" b="1">
                <a:solidFill>
                  <a:schemeClr val="bg2"/>
                </a:solidFill>
                <a:latin typeface="Verdana" pitchFamily="-112" charset="0"/>
              </a:rPr>
              <a:t>Metodo Ganimede</a:t>
            </a:r>
            <a:r>
              <a:rPr lang="it-IT" sz="1200" b="1" baseline="30000">
                <a:solidFill>
                  <a:schemeClr val="bg2"/>
                </a:solidFill>
                <a:latin typeface="Verdana" pitchFamily="-112" charset="0"/>
              </a:rPr>
              <a:t>®</a:t>
            </a:r>
            <a:r>
              <a:rPr lang="it-IT" sz="1200">
                <a:solidFill>
                  <a:schemeClr val="bg2"/>
                </a:solidFill>
                <a:latin typeface="Verdana" pitchFamily="-112" charset="0"/>
              </a:rPr>
              <a:t> che permette di ottenere un’efficace estrazione selettiva delle sole sostanze nobili dell’uva, viene definita </a:t>
            </a:r>
            <a:r>
              <a:rPr lang="it-IT" sz="1200" b="1">
                <a:solidFill>
                  <a:schemeClr val="bg2"/>
                </a:solidFill>
                <a:latin typeface="Verdana" pitchFamily="-112" charset="0"/>
              </a:rPr>
              <a:t>MACERAZIONE PELLICOLARE DINAMICA</a:t>
            </a:r>
            <a:r>
              <a:rPr lang="it-IT" sz="1200">
                <a:solidFill>
                  <a:schemeClr val="bg2"/>
                </a:solidFill>
                <a:latin typeface="Verdana" pitchFamily="-112" charset="0"/>
              </a:rPr>
              <a:t>.</a:t>
            </a:r>
            <a:br>
              <a:rPr lang="it-IT" sz="1200">
                <a:solidFill>
                  <a:schemeClr val="bg2"/>
                </a:solidFill>
                <a:latin typeface="Verdana" pitchFamily="-112" charset="0"/>
              </a:rPr>
            </a:br>
            <a:r>
              <a:rPr lang="it-IT" sz="1200">
                <a:solidFill>
                  <a:schemeClr val="bg2"/>
                </a:solidFill>
                <a:latin typeface="Verdana" pitchFamily="-112" charset="0"/>
              </a:rPr>
              <a:t/>
            </a:r>
            <a:br>
              <a:rPr lang="it-IT" sz="1200">
                <a:solidFill>
                  <a:schemeClr val="bg2"/>
                </a:solidFill>
                <a:latin typeface="Verdana" pitchFamily="-112" charset="0"/>
              </a:rPr>
            </a:br>
            <a:r>
              <a:rPr lang="it-IT" sz="1200">
                <a:solidFill>
                  <a:schemeClr val="bg2"/>
                </a:solidFill>
                <a:latin typeface="Verdana" pitchFamily="-112" charset="0"/>
              </a:rPr>
              <a:t>Essa avviene grazie all’intimo e delicato rimescolamento della massa da parte dell’immenso potenziale di CO</a:t>
            </a:r>
            <a:r>
              <a:rPr lang="it-IT" sz="1200" baseline="-25000">
                <a:solidFill>
                  <a:schemeClr val="bg2"/>
                </a:solidFill>
                <a:latin typeface="Verdana" pitchFamily="-112" charset="0"/>
              </a:rPr>
              <a:t>2</a:t>
            </a:r>
            <a:r>
              <a:rPr lang="it-IT" sz="1200">
                <a:solidFill>
                  <a:schemeClr val="bg2"/>
                </a:solidFill>
                <a:latin typeface="Verdana" pitchFamily="-112" charset="0"/>
              </a:rPr>
              <a:t> prodotta dalla fermentazione.</a:t>
            </a:r>
            <a:br>
              <a:rPr lang="it-IT" sz="1200">
                <a:solidFill>
                  <a:schemeClr val="bg2"/>
                </a:solidFill>
                <a:latin typeface="Verdana" pitchFamily="-112" charset="0"/>
              </a:rPr>
            </a:br>
            <a:r>
              <a:rPr lang="it-IT" sz="1200">
                <a:solidFill>
                  <a:schemeClr val="bg2"/>
                </a:solidFill>
                <a:latin typeface="Verdana" pitchFamily="-112" charset="0"/>
              </a:rPr>
              <a:t/>
            </a:r>
            <a:br>
              <a:rPr lang="it-IT" sz="1200">
                <a:solidFill>
                  <a:schemeClr val="bg2"/>
                </a:solidFill>
                <a:latin typeface="Verdana" pitchFamily="-112" charset="0"/>
              </a:rPr>
            </a:br>
            <a:r>
              <a:rPr lang="it-IT" sz="1200" b="1">
                <a:solidFill>
                  <a:schemeClr val="bg2"/>
                </a:solidFill>
                <a:latin typeface="Verdana" pitchFamily="-112" charset="0"/>
              </a:rPr>
              <a:t>Ma cosa accade PRIMA o DOPO la fase di fermentazione, quando non disponiamo di CO</a:t>
            </a:r>
            <a:r>
              <a:rPr lang="it-IT" sz="1200" b="1" baseline="-25000">
                <a:solidFill>
                  <a:schemeClr val="bg2"/>
                </a:solidFill>
                <a:latin typeface="Verdana" pitchFamily="-112" charset="0"/>
              </a:rPr>
              <a:t>2</a:t>
            </a:r>
            <a:r>
              <a:rPr lang="it-IT" sz="1200" b="1">
                <a:solidFill>
                  <a:schemeClr val="bg2"/>
                </a:solidFill>
                <a:latin typeface="Verdana" pitchFamily="-112" charset="0"/>
              </a:rPr>
              <a:t> spontanea?</a:t>
            </a:r>
            <a:r>
              <a:rPr lang="it-IT" sz="1200">
                <a:solidFill>
                  <a:schemeClr val="bg2"/>
                </a:solidFill>
                <a:latin typeface="Verdana" pitchFamily="-112" charset="0"/>
              </a:rPr>
              <a:t/>
            </a:r>
            <a:br>
              <a:rPr lang="it-IT" sz="1200">
                <a:solidFill>
                  <a:schemeClr val="bg2"/>
                </a:solidFill>
                <a:latin typeface="Verdana" pitchFamily="-112" charset="0"/>
              </a:rPr>
            </a:br>
            <a:r>
              <a:rPr lang="it-IT" sz="1200">
                <a:solidFill>
                  <a:schemeClr val="bg2"/>
                </a:solidFill>
                <a:latin typeface="Verdana" pitchFamily="-112" charset="0"/>
              </a:rPr>
              <a:t>Ecco che l’utilizzo controllato ed efficace dei gas tecnici tipico dei fermentatori </a:t>
            </a:r>
            <a:r>
              <a:rPr lang="it-IT" sz="1200" b="1">
                <a:solidFill>
                  <a:schemeClr val="bg2"/>
                </a:solidFill>
                <a:latin typeface="Verdana" pitchFamily="-112" charset="0"/>
              </a:rPr>
              <a:t>Ganimede</a:t>
            </a:r>
            <a:r>
              <a:rPr lang="it-IT" sz="1200" b="1" baseline="30000">
                <a:solidFill>
                  <a:schemeClr val="bg2"/>
                </a:solidFill>
                <a:latin typeface="Verdana" pitchFamily="-112" charset="0"/>
              </a:rPr>
              <a:t>®</a:t>
            </a:r>
            <a:r>
              <a:rPr lang="it-IT" sz="1200">
                <a:solidFill>
                  <a:schemeClr val="bg2"/>
                </a:solidFill>
                <a:latin typeface="Verdana" pitchFamily="-112" charset="0"/>
              </a:rPr>
              <a:t> si rivela importante.</a:t>
            </a:r>
            <a:br>
              <a:rPr lang="it-IT" sz="1200">
                <a:solidFill>
                  <a:schemeClr val="bg2"/>
                </a:solidFill>
                <a:latin typeface="Verdana" pitchFamily="-112" charset="0"/>
              </a:rPr>
            </a:br>
            <a:r>
              <a:rPr lang="it-IT" sz="1200">
                <a:solidFill>
                  <a:schemeClr val="bg2"/>
                </a:solidFill>
                <a:latin typeface="Verdana" pitchFamily="-112" charset="0"/>
              </a:rPr>
              <a:t>Sarà infatti sufficiente introdurre CO</a:t>
            </a:r>
            <a:r>
              <a:rPr lang="it-IT" sz="1200" baseline="-25000">
                <a:solidFill>
                  <a:schemeClr val="bg2"/>
                </a:solidFill>
                <a:latin typeface="Verdana" pitchFamily="-112" charset="0"/>
              </a:rPr>
              <a:t>2</a:t>
            </a:r>
            <a:r>
              <a:rPr lang="it-IT" sz="1200">
                <a:solidFill>
                  <a:schemeClr val="bg2"/>
                </a:solidFill>
                <a:latin typeface="Verdana" pitchFamily="-112" charset="0"/>
              </a:rPr>
              <a:t> da una bombola esterna attraverso l’apposita valvola per l’immissione di gas tecnici.</a:t>
            </a:r>
            <a:br>
              <a:rPr lang="it-IT" sz="1200">
                <a:solidFill>
                  <a:schemeClr val="bg2"/>
                </a:solidFill>
                <a:latin typeface="Verdana" pitchFamily="-112" charset="0"/>
              </a:rPr>
            </a:br>
            <a:r>
              <a:rPr lang="it-IT" sz="1200">
                <a:solidFill>
                  <a:schemeClr val="bg2"/>
                </a:solidFill>
                <a:latin typeface="Verdana" pitchFamily="-112" charset="0"/>
              </a:rPr>
              <a:t>In questo modo saturiamo la camera sotto il diaframma e riusciamo a riprodurre artificialmente la tipica turbolenza del </a:t>
            </a:r>
            <a:r>
              <a:rPr lang="it-IT" sz="1200" b="1">
                <a:solidFill>
                  <a:schemeClr val="bg2"/>
                </a:solidFill>
                <a:latin typeface="Verdana" pitchFamily="-112" charset="0"/>
              </a:rPr>
              <a:t>Metodo Ganimede</a:t>
            </a:r>
            <a:r>
              <a:rPr lang="en-US" sz="1200" b="1" baseline="30000">
                <a:solidFill>
                  <a:schemeClr val="bg2"/>
                </a:solidFill>
                <a:latin typeface="Verdana" pitchFamily="-112" charset="0"/>
              </a:rPr>
              <a:t>®</a:t>
            </a:r>
            <a:r>
              <a:rPr lang="it-IT" sz="1200">
                <a:solidFill>
                  <a:schemeClr val="bg2"/>
                </a:solidFill>
                <a:latin typeface="Verdana" pitchFamily="-112" charset="0"/>
              </a:rPr>
              <a:t> anche in assenza di CO</a:t>
            </a:r>
            <a:r>
              <a:rPr lang="it-IT" sz="1200" baseline="-25000">
                <a:solidFill>
                  <a:schemeClr val="bg2"/>
                </a:solidFill>
                <a:latin typeface="Verdana" pitchFamily="-112" charset="0"/>
              </a:rPr>
              <a:t>2</a:t>
            </a:r>
            <a:r>
              <a:rPr lang="it-IT" sz="1200">
                <a:solidFill>
                  <a:schemeClr val="bg2"/>
                </a:solidFill>
                <a:latin typeface="Verdana" pitchFamily="-112" charset="0"/>
              </a:rPr>
              <a:t> di fermentazione.</a:t>
            </a:r>
            <a:br>
              <a:rPr lang="it-IT" sz="1200">
                <a:solidFill>
                  <a:schemeClr val="bg2"/>
                </a:solidFill>
                <a:latin typeface="Verdana" pitchFamily="-112" charset="0"/>
              </a:rPr>
            </a:br>
            <a:r>
              <a:rPr lang="it-IT" sz="1200">
                <a:solidFill>
                  <a:schemeClr val="bg2"/>
                </a:solidFill>
                <a:latin typeface="Verdana" pitchFamily="-112" charset="0"/>
              </a:rPr>
              <a:t/>
            </a:r>
            <a:br>
              <a:rPr lang="it-IT" sz="1200">
                <a:solidFill>
                  <a:schemeClr val="bg2"/>
                </a:solidFill>
                <a:latin typeface="Verdana" pitchFamily="-112" charset="0"/>
              </a:rPr>
            </a:br>
            <a:r>
              <a:rPr lang="it-IT" sz="1200">
                <a:solidFill>
                  <a:schemeClr val="bg2"/>
                </a:solidFill>
                <a:latin typeface="Verdana" pitchFamily="-112" charset="0"/>
              </a:rPr>
              <a:t>In questo modo la </a:t>
            </a:r>
            <a:r>
              <a:rPr lang="it-IT" sz="1200" b="1">
                <a:solidFill>
                  <a:schemeClr val="bg2"/>
                </a:solidFill>
                <a:latin typeface="Verdana" pitchFamily="-112" charset="0"/>
              </a:rPr>
              <a:t>CO</a:t>
            </a:r>
            <a:r>
              <a:rPr lang="it-IT" sz="1200" b="1" baseline="-25000">
                <a:solidFill>
                  <a:schemeClr val="bg2"/>
                </a:solidFill>
                <a:latin typeface="Verdana" pitchFamily="-112" charset="0"/>
              </a:rPr>
              <a:t>2</a:t>
            </a:r>
            <a:r>
              <a:rPr lang="it-IT" sz="1200">
                <a:solidFill>
                  <a:schemeClr val="bg2"/>
                </a:solidFill>
                <a:latin typeface="Verdana" pitchFamily="-112" charset="0"/>
              </a:rPr>
              <a:t>, oltre a rimescolare ed omogeneizzare la massa, svolgerà un’importante </a:t>
            </a:r>
            <a:r>
              <a:rPr lang="it-IT" sz="1200" b="1">
                <a:solidFill>
                  <a:schemeClr val="bg2"/>
                </a:solidFill>
                <a:latin typeface="Verdana" pitchFamily="-112" charset="0"/>
              </a:rPr>
              <a:t>azione estrattiva-solvente e batteriostatica-antiossidante sul 100% del prodotto</a:t>
            </a:r>
            <a:r>
              <a:rPr lang="it-IT" sz="1200">
                <a:solidFill>
                  <a:schemeClr val="bg2"/>
                </a:solidFill>
                <a:latin typeface="Verdana" pitchFamily="-112" charset="0"/>
              </a:rPr>
              <a:t>,  permettendo all’Enologo di anticipare o prolungare il processo estrattivo, con SICUREZZA e CERTEZZA di risultati.</a:t>
            </a:r>
            <a:endParaRPr lang="it-IT" sz="1200" b="1">
              <a:latin typeface="Verdana" pitchFamily="-112" charset="0"/>
            </a:endParaRPr>
          </a:p>
        </p:txBody>
      </p:sp>
      <p:sp>
        <p:nvSpPr>
          <p:cNvPr id="75783" name="Line 11"/>
          <p:cNvSpPr>
            <a:spLocks noChangeShapeType="1"/>
          </p:cNvSpPr>
          <p:nvPr/>
        </p:nvSpPr>
        <p:spPr bwMode="auto">
          <a:xfrm>
            <a:off x="6172200" y="4953000"/>
            <a:ext cx="609600"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5784" name="Text Box 17"/>
          <p:cNvSpPr txBox="1">
            <a:spLocks noChangeArrowheads="1"/>
          </p:cNvSpPr>
          <p:nvPr/>
        </p:nvSpPr>
        <p:spPr bwMode="auto">
          <a:xfrm>
            <a:off x="6096000" y="4460875"/>
            <a:ext cx="762000" cy="3397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600" b="1">
                <a:solidFill>
                  <a:srgbClr val="F6BA06"/>
                </a:solidFill>
                <a:latin typeface="Verdana" pitchFamily="-112" charset="0"/>
              </a:rPr>
              <a:t>CO</a:t>
            </a:r>
            <a:r>
              <a:rPr lang="it-IT" sz="1600" b="1" baseline="-25000">
                <a:solidFill>
                  <a:srgbClr val="F6BA06"/>
                </a:solidFill>
                <a:latin typeface="Verdana" pitchFamily="-112" charset="0"/>
              </a:rPr>
              <a:t>2</a:t>
            </a:r>
            <a:endParaRPr lang="it-IT" sz="1600" b="1">
              <a:solidFill>
                <a:srgbClr val="F6BA06"/>
              </a:solidFill>
              <a:latin typeface="Verdana" pitchFamily="-112" charset="0"/>
            </a:endParaRPr>
          </a:p>
        </p:txBody>
      </p:sp>
      <p:sp>
        <p:nvSpPr>
          <p:cNvPr id="75785" name="Text Box 19"/>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71ABD606-DCB8-4849-86B5-037F4572F69B}" type="slidenum">
              <a:rPr lang="it-IT" sz="1000" b="1">
                <a:solidFill>
                  <a:srgbClr val="80060D"/>
                </a:solidFill>
                <a:latin typeface="Verdana" pitchFamily="-112" charset="0"/>
              </a:rPr>
              <a:pPr eaLnBrk="0" hangingPunct="0">
                <a:spcBef>
                  <a:spcPct val="50000"/>
                </a:spcBef>
              </a:pPr>
              <a:t>31</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Text Box 2"/>
          <p:cNvSpPr>
            <a:spLocks noGrp="1" noChangeArrowheads="1"/>
          </p:cNvSpPr>
          <p:nvPr>
            <p:ph type="ctrTitle"/>
          </p:nvPr>
        </p:nvSpPr>
        <p:spPr>
          <a:xfrm>
            <a:off x="381000" y="917575"/>
            <a:ext cx="6324600" cy="1143000"/>
          </a:xfrm>
        </p:spPr>
        <p:txBody>
          <a:bodyPr/>
          <a:lstStyle/>
          <a:p>
            <a:pPr algn="l">
              <a:lnSpc>
                <a:spcPct val="110000"/>
              </a:lnSpc>
            </a:pPr>
            <a:r>
              <a:rPr lang="it-IT" sz="1600" b="1">
                <a:solidFill>
                  <a:srgbClr val="80060D"/>
                </a:solidFill>
                <a:latin typeface="Verdana" pitchFamily="-112" charset="0"/>
              </a:rPr>
              <a:t>Vinificazione in bianco con Metodo Ganimede</a:t>
            </a:r>
            <a:r>
              <a:rPr lang="it-IT" sz="1600" b="1" baseline="30000">
                <a:solidFill>
                  <a:srgbClr val="80060D"/>
                </a:solidFill>
                <a:latin typeface="Verdana" pitchFamily="-112" charset="0"/>
              </a:rPr>
              <a:t>®</a:t>
            </a:r>
            <a:r>
              <a:rPr lang="it-IT" sz="2400" b="1">
                <a:solidFill>
                  <a:srgbClr val="80060D"/>
                </a:solidFill>
                <a:latin typeface="Verdana" pitchFamily="-112" charset="0"/>
              </a:rPr>
              <a:t/>
            </a:r>
            <a:br>
              <a:rPr lang="it-IT" sz="2400" b="1">
                <a:solidFill>
                  <a:srgbClr val="80060D"/>
                </a:solidFill>
                <a:latin typeface="Verdana" pitchFamily="-112" charset="0"/>
              </a:rPr>
            </a:br>
            <a:r>
              <a:rPr lang="it-IT" sz="1400" b="1">
                <a:solidFill>
                  <a:schemeClr val="tx1"/>
                </a:solidFill>
                <a:latin typeface="Verdana" pitchFamily="-112" charset="0"/>
              </a:rPr>
              <a:t>Macerazione Pellicolare Dinamica a Freddo</a:t>
            </a:r>
            <a:r>
              <a:rPr lang="it-IT" sz="1400">
                <a:solidFill>
                  <a:schemeClr val="tx1"/>
                </a:solidFill>
                <a:latin typeface="Verdana" pitchFamily="-112" charset="0"/>
              </a:rPr>
              <a:t/>
            </a:r>
            <a:br>
              <a:rPr lang="it-IT" sz="1400">
                <a:solidFill>
                  <a:schemeClr val="tx1"/>
                </a:solidFill>
                <a:latin typeface="Verdana" pitchFamily="-112" charset="0"/>
              </a:rPr>
            </a:br>
            <a:r>
              <a:rPr lang="it-IT" sz="1400">
                <a:solidFill>
                  <a:schemeClr val="tx1"/>
                </a:solidFill>
                <a:latin typeface="Verdana" pitchFamily="-112" charset="0"/>
              </a:rPr>
              <a:t>per vini bianchi, chiaretti e rossi particolari.</a:t>
            </a:r>
            <a:endParaRPr lang="it-IT" sz="2200">
              <a:solidFill>
                <a:schemeClr val="tx1"/>
              </a:solidFill>
              <a:latin typeface="Verdana" pitchFamily="-112" charset="0"/>
            </a:endParaRPr>
          </a:p>
        </p:txBody>
      </p:sp>
      <p:sp>
        <p:nvSpPr>
          <p:cNvPr id="77827"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sp>
        <p:nvSpPr>
          <p:cNvPr id="77828" name="Text Box 5"/>
          <p:cNvSpPr txBox="1">
            <a:spLocks noChangeArrowheads="1"/>
          </p:cNvSpPr>
          <p:nvPr/>
        </p:nvSpPr>
        <p:spPr bwMode="auto">
          <a:xfrm>
            <a:off x="381000" y="2098675"/>
            <a:ext cx="5638800" cy="44354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a:latin typeface="Verdana" pitchFamily="-112" charset="0"/>
              </a:rPr>
              <a:t>L’efficace uso dei gas tecnici con il Metodo Ganimede</a:t>
            </a:r>
            <a:r>
              <a:rPr lang="en-US" sz="1000" baseline="30000">
                <a:latin typeface="Verdana" pitchFamily="-112" charset="0"/>
              </a:rPr>
              <a:t>®</a:t>
            </a:r>
            <a:r>
              <a:rPr lang="it-IT" sz="1000">
                <a:latin typeface="Verdana" pitchFamily="-112" charset="0"/>
              </a:rPr>
              <a:t>, spiegata fino adesso, trova un’importante applicazione nella produzione di vini bianchi aromatici.</a:t>
            </a:r>
          </a:p>
          <a:p>
            <a:pPr eaLnBrk="0" hangingPunct="0">
              <a:spcBef>
                <a:spcPct val="50000"/>
              </a:spcBef>
            </a:pPr>
            <a:r>
              <a:rPr lang="it-IT" sz="1000" b="1">
                <a:solidFill>
                  <a:srgbClr val="700D13"/>
                </a:solidFill>
                <a:latin typeface="Verdana" pitchFamily="-112" charset="0"/>
              </a:rPr>
              <a:t>Particolarmente sensibili alla presenza di ossigeno, con il Metodo Ganimede</a:t>
            </a:r>
            <a:r>
              <a:rPr lang="en-US" sz="1000" b="1" baseline="30000">
                <a:solidFill>
                  <a:srgbClr val="700D13"/>
                </a:solidFill>
                <a:latin typeface="Verdana" pitchFamily="-112" charset="0"/>
              </a:rPr>
              <a:t>®</a:t>
            </a:r>
            <a:r>
              <a:rPr lang="en-US" sz="1000" b="1">
                <a:solidFill>
                  <a:srgbClr val="700D13"/>
                </a:solidFill>
                <a:latin typeface="Verdana" pitchFamily="-112" charset="0"/>
              </a:rPr>
              <a:t> </a:t>
            </a:r>
            <a:r>
              <a:rPr lang="it-IT" sz="1000" b="1">
                <a:solidFill>
                  <a:srgbClr val="700D13"/>
                </a:solidFill>
                <a:latin typeface="Verdana" pitchFamily="-112" charset="0"/>
              </a:rPr>
              <a:t>le uve bianche potranno essere lavorate efficacemente ed in un ambiente saturo di CO</a:t>
            </a:r>
            <a:r>
              <a:rPr lang="it-IT" sz="1000" b="1" baseline="-25000">
                <a:solidFill>
                  <a:srgbClr val="700D13"/>
                </a:solidFill>
                <a:latin typeface="Verdana" pitchFamily="-112" charset="0"/>
              </a:rPr>
              <a:t>2</a:t>
            </a:r>
            <a:r>
              <a:rPr lang="it-IT" sz="1000" b="1">
                <a:solidFill>
                  <a:srgbClr val="700D13"/>
                </a:solidFill>
                <a:latin typeface="Verdana" pitchFamily="-112" charset="0"/>
              </a:rPr>
              <a:t> e pertanto sicuro dai rischi di ossidazione e di proliferazione batterica.</a:t>
            </a:r>
            <a:endParaRPr lang="it-IT" sz="1000">
              <a:solidFill>
                <a:srgbClr val="700D13"/>
              </a:solidFill>
              <a:latin typeface="Verdana" pitchFamily="-112" charset="0"/>
            </a:endParaRPr>
          </a:p>
          <a:p>
            <a:pPr eaLnBrk="0" hangingPunct="0">
              <a:spcBef>
                <a:spcPct val="50000"/>
              </a:spcBef>
            </a:pPr>
            <a:r>
              <a:rPr lang="it-IT" sz="1000">
                <a:latin typeface="Verdana" pitchFamily="-112" charset="0"/>
              </a:rPr>
              <a:t>Infatti, i fermentatori </a:t>
            </a:r>
            <a:r>
              <a:rPr lang="it-IT" sz="1000" b="1">
                <a:latin typeface="Verdana" pitchFamily="-112" charset="0"/>
              </a:rPr>
              <a:t>Ganimede</a:t>
            </a:r>
            <a:r>
              <a:rPr lang="it-IT" sz="1000" b="1" baseline="30000">
                <a:latin typeface="Verdana" pitchFamily="-112" charset="0"/>
              </a:rPr>
              <a:t>®</a:t>
            </a:r>
            <a:r>
              <a:rPr lang="it-IT" sz="1000">
                <a:latin typeface="Verdana" pitchFamily="-112" charset="0"/>
              </a:rPr>
              <a:t> possono essere saturati di CO</a:t>
            </a:r>
            <a:r>
              <a:rPr lang="it-IT" sz="1000" baseline="-25000">
                <a:latin typeface="Verdana" pitchFamily="-112" charset="0"/>
              </a:rPr>
              <a:t>2</a:t>
            </a:r>
            <a:r>
              <a:rPr lang="it-IT" sz="1000">
                <a:latin typeface="Verdana" pitchFamily="-112" charset="0"/>
              </a:rPr>
              <a:t> prima di essere riempiti, mantenedo il by pass chiuso. Il gas introdotto permarrà nell’intercapedine e, quando verrà raggiunto dal liquido durante il riempimento, vi resterà intrappolato sotto pressione, disciogliendosi lentamente nel liquido sottostante. In questo modo la </a:t>
            </a:r>
            <a:r>
              <a:rPr lang="it-IT" sz="1000" b="1">
                <a:solidFill>
                  <a:srgbClr val="700D13"/>
                </a:solidFill>
                <a:latin typeface="Verdana" pitchFamily="-112" charset="0"/>
              </a:rPr>
              <a:t>CO</a:t>
            </a:r>
            <a:r>
              <a:rPr lang="it-IT" sz="1000" b="1" baseline="-25000">
                <a:solidFill>
                  <a:srgbClr val="700D13"/>
                </a:solidFill>
                <a:latin typeface="Verdana" pitchFamily="-112" charset="0"/>
              </a:rPr>
              <a:t>2</a:t>
            </a:r>
            <a:r>
              <a:rPr lang="it-IT" sz="1000">
                <a:latin typeface="Verdana" pitchFamily="-112" charset="0"/>
              </a:rPr>
              <a:t> svolgerà una </a:t>
            </a:r>
            <a:r>
              <a:rPr lang="it-IT" sz="1000" b="1">
                <a:latin typeface="Verdana" pitchFamily="-112" charset="0"/>
              </a:rPr>
              <a:t>SELETTIVA AZIONE </a:t>
            </a:r>
            <a:r>
              <a:rPr lang="it-IT" sz="1000" b="1">
                <a:solidFill>
                  <a:srgbClr val="700D13"/>
                </a:solidFill>
                <a:latin typeface="Verdana" pitchFamily="-112" charset="0"/>
              </a:rPr>
              <a:t>ESTRATTIVA-SOLVENTE</a:t>
            </a:r>
            <a:r>
              <a:rPr lang="it-IT" sz="1000" b="1">
                <a:latin typeface="Verdana" pitchFamily="-112" charset="0"/>
              </a:rPr>
              <a:t> </a:t>
            </a:r>
            <a:r>
              <a:rPr lang="it-IT" sz="1000">
                <a:latin typeface="Verdana" pitchFamily="-112" charset="0"/>
              </a:rPr>
              <a:t>e </a:t>
            </a:r>
            <a:r>
              <a:rPr lang="it-IT" sz="1000" b="1">
                <a:solidFill>
                  <a:srgbClr val="700D13"/>
                </a:solidFill>
                <a:latin typeface="Verdana" pitchFamily="-112" charset="0"/>
              </a:rPr>
              <a:t>BATTERIOSTATICA-ANTIOSSIDANTE</a:t>
            </a:r>
            <a:r>
              <a:rPr lang="it-IT" sz="1000" b="1">
                <a:latin typeface="Verdana" pitchFamily="-112" charset="0"/>
              </a:rPr>
              <a:t> </a:t>
            </a:r>
            <a:r>
              <a:rPr lang="it-IT" sz="1000">
                <a:latin typeface="Verdana" pitchFamily="-112" charset="0"/>
              </a:rPr>
              <a:t>(non indiscriminata come quella della SO</a:t>
            </a:r>
            <a:r>
              <a:rPr lang="it-IT" sz="1000" baseline="-25000">
                <a:latin typeface="Verdana" pitchFamily="-112" charset="0"/>
              </a:rPr>
              <a:t>2</a:t>
            </a:r>
            <a:r>
              <a:rPr lang="it-IT" sz="1000">
                <a:latin typeface="Verdana" pitchFamily="-112" charset="0"/>
              </a:rPr>
              <a:t>),</a:t>
            </a:r>
            <a:r>
              <a:rPr lang="it-IT" sz="1000" b="1">
                <a:latin typeface="Verdana" pitchFamily="-112" charset="0"/>
              </a:rPr>
              <a:t> </a:t>
            </a:r>
            <a:r>
              <a:rPr lang="it-IT" sz="1000">
                <a:latin typeface="Verdana" pitchFamily="-112" charset="0"/>
              </a:rPr>
              <a:t>garantendo una notevole e rapida estrazione e protezione degli aromi e loro precursori presenti nelle bucce. </a:t>
            </a:r>
          </a:p>
          <a:p>
            <a:pPr eaLnBrk="0" hangingPunct="0">
              <a:spcBef>
                <a:spcPct val="50000"/>
              </a:spcBef>
            </a:pPr>
            <a:r>
              <a:rPr lang="it-IT" sz="1000">
                <a:latin typeface="Verdana" pitchFamily="-112" charset="0"/>
              </a:rPr>
              <a:t>Il gas in eccesso, tracimando in grandi bolle attraverso il collo del diaframma, rimescola delicatamente ed efficacemente le bucce del cappello, che potranno, grazie all’intimo contatto creato con il liquido, partecipare realmente al processo estrattivo.</a:t>
            </a:r>
          </a:p>
          <a:p>
            <a:pPr eaLnBrk="0" hangingPunct="0">
              <a:spcBef>
                <a:spcPct val="50000"/>
              </a:spcBef>
            </a:pPr>
            <a:r>
              <a:rPr lang="it-IT" sz="1000">
                <a:latin typeface="Verdana" pitchFamily="-112" charset="0"/>
              </a:rPr>
              <a:t>Sono molte le cantine che oggi utilizzano </a:t>
            </a:r>
            <a:r>
              <a:rPr lang="it-IT" sz="1000" b="1">
                <a:latin typeface="Verdana" pitchFamily="-112" charset="0"/>
              </a:rPr>
              <a:t>Metodo Ganimede</a:t>
            </a:r>
            <a:r>
              <a:rPr lang="it-IT" sz="1000" b="1" baseline="30000">
                <a:latin typeface="Verdana" pitchFamily="-112" charset="0"/>
              </a:rPr>
              <a:t>®</a:t>
            </a:r>
            <a:r>
              <a:rPr lang="it-IT" sz="1000">
                <a:latin typeface="Verdana" pitchFamily="-112" charset="0"/>
              </a:rPr>
              <a:t> anche per i loro vini bianchi. Con una macerazione a freddo relativamente breve (6-12 ore), hanno ottenuto un’estrazione efficace dei soli componenti desiderati, esaltando le caratteristiche organolettiche dei propri vini.</a:t>
            </a:r>
          </a:p>
          <a:p>
            <a:pPr eaLnBrk="0" hangingPunct="0">
              <a:spcBef>
                <a:spcPct val="50000"/>
              </a:spcBef>
            </a:pPr>
            <a:r>
              <a:rPr lang="it-IT" sz="1000">
                <a:latin typeface="Verdana" pitchFamily="-112" charset="0"/>
              </a:rPr>
              <a:t>Ciò mette in risalto la notevole delicatezza e selettività di un sistema che, garantendo  RISULTATI CERTI, permette un notevole risparmio, dato che uno stesso fermentatore può essere impiegato per più riempimenti, oltre che per la successiva vinificazione dei rossi.</a:t>
            </a:r>
            <a:endParaRPr lang="it-IT" sz="1000" b="1">
              <a:latin typeface="Verdana" pitchFamily="-112" charset="0"/>
            </a:endParaRPr>
          </a:p>
        </p:txBody>
      </p:sp>
      <p:sp>
        <p:nvSpPr>
          <p:cNvPr id="77829" name="Rectangle 9"/>
          <p:cNvSpPr>
            <a:spLocks noChangeArrowheads="1"/>
          </p:cNvSpPr>
          <p:nvPr/>
        </p:nvSpPr>
        <p:spPr bwMode="auto">
          <a:xfrm>
            <a:off x="8604250" y="6524625"/>
            <a:ext cx="539750" cy="180975"/>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grpSp>
        <p:nvGrpSpPr>
          <p:cNvPr id="77830" name="Group 15"/>
          <p:cNvGrpSpPr>
            <a:grpSpLocks/>
          </p:cNvGrpSpPr>
          <p:nvPr/>
        </p:nvGrpSpPr>
        <p:grpSpPr bwMode="auto">
          <a:xfrm>
            <a:off x="5954713" y="1095375"/>
            <a:ext cx="2808287" cy="5610225"/>
            <a:chOff x="3751" y="690"/>
            <a:chExt cx="1769" cy="3534"/>
          </a:xfrm>
        </p:grpSpPr>
        <p:pic>
          <p:nvPicPr>
            <p:cNvPr id="77834" name="Picture 6"/>
            <p:cNvPicPr>
              <a:picLocks noChangeAspect="1" noChangeArrowheads="1"/>
            </p:cNvPicPr>
            <p:nvPr/>
          </p:nvPicPr>
          <p:blipFill>
            <a:blip r:embed="rId3"/>
            <a:srcRect/>
            <a:stretch>
              <a:fillRect/>
            </a:stretch>
          </p:blipFill>
          <p:spPr bwMode="auto">
            <a:xfrm>
              <a:off x="4059" y="690"/>
              <a:ext cx="1372" cy="3340"/>
            </a:xfrm>
            <a:prstGeom prst="rect">
              <a:avLst/>
            </a:prstGeom>
            <a:noFill/>
            <a:ln w="9525">
              <a:noFill/>
              <a:miter lim="800000"/>
              <a:headEnd/>
              <a:tailEnd/>
            </a:ln>
          </p:spPr>
        </p:pic>
        <p:sp>
          <p:nvSpPr>
            <p:cNvPr id="77835" name="Line 10"/>
            <p:cNvSpPr>
              <a:spLocks noChangeShapeType="1"/>
            </p:cNvSpPr>
            <p:nvPr/>
          </p:nvSpPr>
          <p:spPr bwMode="auto">
            <a:xfrm>
              <a:off x="3787" y="3068"/>
              <a:ext cx="343"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77836" name="Text Box 11"/>
            <p:cNvSpPr txBox="1">
              <a:spLocks noChangeArrowheads="1"/>
            </p:cNvSpPr>
            <p:nvPr/>
          </p:nvSpPr>
          <p:spPr bwMode="auto">
            <a:xfrm>
              <a:off x="3751" y="2807"/>
              <a:ext cx="480" cy="21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600" b="1">
                  <a:solidFill>
                    <a:srgbClr val="F6BA06"/>
                  </a:solidFill>
                  <a:latin typeface="Verdana" pitchFamily="-112" charset="0"/>
                </a:rPr>
                <a:t>CO</a:t>
              </a:r>
              <a:r>
                <a:rPr lang="it-IT" sz="1600" b="1" baseline="-25000">
                  <a:solidFill>
                    <a:srgbClr val="F6BA06"/>
                  </a:solidFill>
                  <a:latin typeface="Verdana" pitchFamily="-112" charset="0"/>
                </a:rPr>
                <a:t>2</a:t>
              </a:r>
              <a:endParaRPr lang="it-IT" sz="1600" b="1">
                <a:solidFill>
                  <a:srgbClr val="F6BA06"/>
                </a:solidFill>
                <a:latin typeface="Verdana" pitchFamily="-112" charset="0"/>
              </a:endParaRPr>
            </a:p>
          </p:txBody>
        </p:sp>
        <p:sp>
          <p:nvSpPr>
            <p:cNvPr id="77837" name="Rectangle 12"/>
            <p:cNvSpPr>
              <a:spLocks noChangeArrowheads="1"/>
            </p:cNvSpPr>
            <p:nvPr/>
          </p:nvSpPr>
          <p:spPr bwMode="auto">
            <a:xfrm>
              <a:off x="3936" y="4032"/>
              <a:ext cx="1584" cy="192"/>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grpSp>
      <p:pic>
        <p:nvPicPr>
          <p:cNvPr id="77831" name="Picture 13" descr="videoss">
            <a:hlinkClick r:id="rId4" action="ppaction://hlinksldjump"/>
          </p:cNvPr>
          <p:cNvPicPr>
            <a:picLocks noChangeAspect="1" noChangeArrowheads="1"/>
          </p:cNvPicPr>
          <p:nvPr/>
        </p:nvPicPr>
        <p:blipFill>
          <a:blip r:embed="rId5"/>
          <a:srcRect/>
          <a:stretch>
            <a:fillRect/>
          </a:stretch>
        </p:blipFill>
        <p:spPr bwMode="auto">
          <a:xfrm>
            <a:off x="7597775" y="6172200"/>
            <a:ext cx="250825" cy="304800"/>
          </a:xfrm>
          <a:prstGeom prst="rect">
            <a:avLst/>
          </a:prstGeom>
          <a:noFill/>
          <a:ln w="9525">
            <a:noFill/>
            <a:miter lim="800000"/>
            <a:headEnd/>
            <a:tailEnd/>
          </a:ln>
        </p:spPr>
      </p:pic>
      <p:sp>
        <p:nvSpPr>
          <p:cNvPr id="77832" name="Rectangle 14"/>
          <p:cNvSpPr>
            <a:spLocks noChangeArrowheads="1"/>
          </p:cNvSpPr>
          <p:nvPr/>
        </p:nvSpPr>
        <p:spPr bwMode="auto">
          <a:xfrm>
            <a:off x="7356475" y="6491288"/>
            <a:ext cx="720725" cy="214312"/>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7</a:t>
            </a:r>
          </a:p>
        </p:txBody>
      </p:sp>
      <p:sp>
        <p:nvSpPr>
          <p:cNvPr id="77833" name="Text Box 17"/>
          <p:cNvSpPr txBox="1">
            <a:spLocks noChangeArrowheads="1"/>
          </p:cNvSpPr>
          <p:nvPr/>
        </p:nvSpPr>
        <p:spPr bwMode="auto">
          <a:xfrm>
            <a:off x="3810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B236D5E2-E177-C148-AFA0-B4FBE012CCF0}" type="slidenum">
              <a:rPr lang="it-IT" sz="1000" b="1">
                <a:solidFill>
                  <a:srgbClr val="80060D"/>
                </a:solidFill>
                <a:latin typeface="Verdana" pitchFamily="-112" charset="0"/>
              </a:rPr>
              <a:pPr eaLnBrk="0" hangingPunct="0">
                <a:spcBef>
                  <a:spcPct val="50000"/>
                </a:spcBef>
              </a:pPr>
              <a:t>32</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9874" name="Picture 4" descr="C:\Documents and Settings\Utente\Desktop\AGRIEST 2007\Video Pwp\DSC03097.JPG"/>
          <p:cNvPicPr>
            <a:picLocks noChangeAspect="1" noChangeArrowheads="1"/>
          </p:cNvPicPr>
          <p:nvPr/>
        </p:nvPicPr>
        <p:blipFill>
          <a:blip r:embed="rId3"/>
          <a:srcRect/>
          <a:stretch>
            <a:fillRect/>
          </a:stretch>
        </p:blipFill>
        <p:spPr bwMode="auto">
          <a:xfrm>
            <a:off x="457200" y="1238250"/>
            <a:ext cx="6172200" cy="4629150"/>
          </a:xfrm>
          <a:prstGeom prst="rect">
            <a:avLst/>
          </a:prstGeom>
          <a:noFill/>
          <a:ln w="15875">
            <a:solidFill>
              <a:schemeClr val="tx1"/>
            </a:solidFill>
            <a:miter lim="800000"/>
            <a:headEnd/>
            <a:tailEnd/>
          </a:ln>
        </p:spPr>
      </p:pic>
      <p:sp>
        <p:nvSpPr>
          <p:cNvPr id="79875" name="Text Box 5"/>
          <p:cNvSpPr txBox="1">
            <a:spLocks noChangeArrowheads="1"/>
          </p:cNvSpPr>
          <p:nvPr/>
        </p:nvSpPr>
        <p:spPr bwMode="auto">
          <a:xfrm>
            <a:off x="6858000" y="1524000"/>
            <a:ext cx="2133600" cy="4154488"/>
          </a:xfrm>
          <a:prstGeom prst="rect">
            <a:avLst/>
          </a:prstGeom>
          <a:noFill/>
          <a:ln w="9525">
            <a:noFill/>
            <a:miter lim="800000"/>
            <a:headEnd/>
            <a:tailEnd/>
          </a:ln>
        </p:spPr>
        <p:txBody>
          <a:bodyPr>
            <a:prstTxWarp prst="textNoShape">
              <a:avLst/>
            </a:prstTxWarp>
            <a:spAutoFit/>
          </a:bodyPr>
          <a:lstStyle/>
          <a:p>
            <a:pPr eaLnBrk="0" hangingPunct="0"/>
            <a:r>
              <a:rPr lang="it-IT">
                <a:latin typeface="Verdana" pitchFamily="-112" charset="0"/>
                <a:ea typeface="Verdana" pitchFamily="-112" charset="0"/>
                <a:cs typeface="Verdana" pitchFamily="-112" charset="0"/>
              </a:rPr>
              <a:t>Sostanze antiossidanti naturali:</a:t>
            </a:r>
          </a:p>
          <a:p>
            <a:pPr eaLnBrk="0" hangingPunct="0"/>
            <a:endParaRPr lang="it-IT">
              <a:latin typeface="Verdana" pitchFamily="-112" charset="0"/>
              <a:ea typeface="Verdana" pitchFamily="-112" charset="0"/>
              <a:cs typeface="Verdana" pitchFamily="-112" charset="0"/>
            </a:endParaRPr>
          </a:p>
          <a:p>
            <a:pPr eaLnBrk="0" hangingPunct="0"/>
            <a:r>
              <a:rPr lang="it-IT">
                <a:latin typeface="Verdana" pitchFamily="-112" charset="0"/>
                <a:ea typeface="Verdana" pitchFamily="-112" charset="0"/>
                <a:cs typeface="Verdana" pitchFamily="-112" charset="0"/>
              </a:rPr>
              <a:t>Glutatione, </a:t>
            </a:r>
          </a:p>
          <a:p>
            <a:pPr eaLnBrk="0" hangingPunct="0"/>
            <a:r>
              <a:rPr lang="it-IT">
                <a:latin typeface="Verdana" pitchFamily="-112" charset="0"/>
                <a:ea typeface="Verdana" pitchFamily="-112" charset="0"/>
                <a:cs typeface="Verdana" pitchFamily="-112" charset="0"/>
              </a:rPr>
              <a:t>Acidi cinnamici...</a:t>
            </a:r>
          </a:p>
          <a:p>
            <a:pPr eaLnBrk="0" hangingPunct="0"/>
            <a:endParaRPr lang="it-IT">
              <a:latin typeface="Verdana" pitchFamily="-112" charset="0"/>
              <a:ea typeface="Verdana" pitchFamily="-112" charset="0"/>
              <a:cs typeface="Verdana" pitchFamily="-112" charset="0"/>
            </a:endParaRPr>
          </a:p>
          <a:p>
            <a:pPr eaLnBrk="0" hangingPunct="0"/>
            <a:r>
              <a:rPr lang="it-IT">
                <a:latin typeface="Verdana" pitchFamily="-112" charset="0"/>
                <a:ea typeface="Verdana" pitchFamily="-112" charset="0"/>
                <a:cs typeface="Verdana" pitchFamily="-112" charset="0"/>
              </a:rPr>
              <a:t>Riduzione di SO2.</a:t>
            </a:r>
          </a:p>
          <a:p>
            <a:pPr eaLnBrk="0" hangingPunct="0"/>
            <a:endParaRPr lang="it-IT"/>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1922" name="Picture 4" descr="C:\Documents and Settings\Utente\Desktop\AGRIEST 2007\Video Pwp\DSC03100.JPG"/>
          <p:cNvPicPr>
            <a:picLocks noChangeAspect="1" noChangeArrowheads="1"/>
          </p:cNvPicPr>
          <p:nvPr/>
        </p:nvPicPr>
        <p:blipFill>
          <a:blip r:embed="rId3"/>
          <a:srcRect/>
          <a:stretch>
            <a:fillRect/>
          </a:stretch>
        </p:blipFill>
        <p:spPr bwMode="auto">
          <a:xfrm>
            <a:off x="304800" y="1181100"/>
            <a:ext cx="6248400" cy="4686300"/>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a:srcRect/>
          <a:stretch>
            <a:fillRect/>
          </a:stretch>
        </p:blipFill>
        <p:spPr bwMode="auto">
          <a:xfrm>
            <a:off x="1258888" y="855663"/>
            <a:ext cx="4486275" cy="5813425"/>
          </a:xfrm>
          <a:prstGeom prst="rect">
            <a:avLst/>
          </a:prstGeom>
          <a:solidFill>
            <a:srgbClr val="FFFFFF"/>
          </a:solidFill>
          <a:ln w="9525">
            <a:noFill/>
            <a:miter lim="800000"/>
            <a:headEnd/>
            <a:tailEnd/>
          </a:ln>
        </p:spPr>
      </p:pic>
      <p:sp>
        <p:nvSpPr>
          <p:cNvPr id="2" name="Line 3"/>
          <p:cNvSpPr>
            <a:spLocks noChangeShapeType="1"/>
          </p:cNvSpPr>
          <p:nvPr/>
        </p:nvSpPr>
        <p:spPr bwMode="auto">
          <a:xfrm flipH="1" flipV="1">
            <a:off x="2439988" y="838200"/>
            <a:ext cx="957262" cy="228600"/>
          </a:xfrm>
          <a:prstGeom prst="line">
            <a:avLst/>
          </a:prstGeom>
          <a:noFill/>
          <a:ln w="25400">
            <a:solidFill>
              <a:srgbClr val="000000"/>
            </a:solidFill>
            <a:round/>
            <a:headEnd/>
            <a:tailEnd type="triangle" w="med" len="med"/>
          </a:ln>
          <a:effectLst>
            <a:outerShdw blurRad="38100" dist="26940" dir="5400000" algn="ctr" rotWithShape="0">
              <a:srgbClr val="000000">
                <a:alpha val="35001"/>
              </a:srgbClr>
            </a:outerShdw>
          </a:effectLst>
        </p:spPr>
        <p:txBody>
          <a:bodyPr tIns="91440" bIns="91440">
            <a:prstTxWarp prst="textNoShape">
              <a:avLst/>
            </a:prstTxWarp>
          </a:bodyPr>
          <a:lstStyle/>
          <a:p>
            <a:pPr eaLnBrk="0" hangingPunct="0">
              <a:defRPr/>
            </a:pPr>
            <a:endParaRPr lang="it-IT">
              <a:latin typeface="Times" pitchFamily="-106" charset="0"/>
              <a:ea typeface="+mn-ea"/>
              <a:cs typeface="+mn-cs"/>
            </a:endParaRPr>
          </a:p>
        </p:txBody>
      </p:sp>
      <p:sp>
        <p:nvSpPr>
          <p:cNvPr id="83972" name="Text Box 4"/>
          <p:cNvSpPr txBox="1">
            <a:spLocks noChangeArrowheads="1"/>
          </p:cNvSpPr>
          <p:nvPr/>
        </p:nvSpPr>
        <p:spPr bwMode="auto">
          <a:xfrm>
            <a:off x="3448050" y="854075"/>
            <a:ext cx="474663" cy="373063"/>
          </a:xfrm>
          <a:prstGeom prst="rect">
            <a:avLst/>
          </a:prstGeom>
          <a:noFill/>
          <a:ln w="9525">
            <a:noFill/>
            <a:miter lim="800000"/>
            <a:headEnd/>
            <a:tailEnd/>
          </a:ln>
        </p:spPr>
        <p:txBody>
          <a:bodyPr tIns="91440" bIns="91440">
            <a:prstTxWarp prst="textNoShape">
              <a:avLst/>
            </a:prstTxWarp>
          </a:bodyPr>
          <a:lstStyle/>
          <a:p>
            <a:pPr eaLnBrk="0" hangingPunct="0">
              <a:spcAft>
                <a:spcPts val="1000"/>
              </a:spcAft>
            </a:pPr>
            <a:r>
              <a:rPr lang="it-IT" sz="1100">
                <a:latin typeface="Calibri" pitchFamily="-112" charset="0"/>
              </a:rPr>
              <a:t>CO</a:t>
            </a:r>
            <a:r>
              <a:rPr lang="it-IT" sz="1100" baseline="-25000">
                <a:latin typeface="Calibri" pitchFamily="-112" charset="0"/>
              </a:rPr>
              <a:t>2</a:t>
            </a:r>
            <a:endParaRPr lang="it-IT"/>
          </a:p>
        </p:txBody>
      </p:sp>
      <p:sp>
        <p:nvSpPr>
          <p:cNvPr id="83973" name="CasellaDiTesto 3"/>
          <p:cNvSpPr txBox="1">
            <a:spLocks noChangeArrowheads="1"/>
          </p:cNvSpPr>
          <p:nvPr/>
        </p:nvSpPr>
        <p:spPr bwMode="auto">
          <a:xfrm>
            <a:off x="2057400" y="260350"/>
            <a:ext cx="3451225" cy="461963"/>
          </a:xfrm>
          <a:prstGeom prst="rect">
            <a:avLst/>
          </a:prstGeom>
          <a:noFill/>
          <a:ln w="9525">
            <a:noFill/>
            <a:miter lim="800000"/>
            <a:headEnd/>
            <a:tailEnd/>
          </a:ln>
        </p:spPr>
        <p:txBody>
          <a:bodyPr>
            <a:prstTxWarp prst="textNoShape">
              <a:avLst/>
            </a:prstTxWarp>
            <a:spAutoFit/>
          </a:bodyPr>
          <a:lstStyle/>
          <a:p>
            <a:pPr eaLnBrk="0" hangingPunct="0"/>
            <a:r>
              <a:rPr lang="it-IT">
                <a:latin typeface="Arial" pitchFamily="-112" charset="0"/>
                <a:ea typeface="Arial" pitchFamily="-112" charset="0"/>
                <a:cs typeface="Arial" pitchFamily="-112" charset="0"/>
              </a:rPr>
              <a:t>GESTIONE MANUALE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3"/>
          <a:srcRect/>
          <a:stretch>
            <a:fillRect/>
          </a:stretch>
        </p:blipFill>
        <p:spPr bwMode="auto">
          <a:xfrm>
            <a:off x="1109663" y="666750"/>
            <a:ext cx="4614862" cy="5930900"/>
          </a:xfrm>
          <a:prstGeom prst="rect">
            <a:avLst/>
          </a:prstGeom>
          <a:solidFill>
            <a:srgbClr val="000000"/>
          </a:solidFill>
          <a:ln w="9525">
            <a:noFill/>
            <a:miter lim="800000"/>
            <a:headEnd/>
            <a:tailEnd/>
          </a:ln>
        </p:spPr>
      </p:pic>
      <p:sp>
        <p:nvSpPr>
          <p:cNvPr id="86019" name="CasellaDiTesto 3"/>
          <p:cNvSpPr txBox="1">
            <a:spLocks noChangeArrowheads="1"/>
          </p:cNvSpPr>
          <p:nvPr/>
        </p:nvSpPr>
        <p:spPr bwMode="auto">
          <a:xfrm>
            <a:off x="2438400" y="152400"/>
            <a:ext cx="4321175" cy="460375"/>
          </a:xfrm>
          <a:prstGeom prst="rect">
            <a:avLst/>
          </a:prstGeom>
          <a:noFill/>
          <a:ln w="9525">
            <a:noFill/>
            <a:miter lim="800000"/>
            <a:headEnd/>
            <a:tailEnd/>
          </a:ln>
        </p:spPr>
        <p:txBody>
          <a:bodyPr>
            <a:prstTxWarp prst="textNoShape">
              <a:avLst/>
            </a:prstTxWarp>
            <a:spAutoFit/>
          </a:bodyPr>
          <a:lstStyle/>
          <a:p>
            <a:pPr eaLnBrk="0" hangingPunct="0"/>
            <a:r>
              <a:rPr lang="it-IT">
                <a:latin typeface="Arial" pitchFamily="-112" charset="0"/>
                <a:ea typeface="Arial" pitchFamily="-112" charset="0"/>
                <a:cs typeface="Arial" pitchFamily="-112" charset="0"/>
              </a:rPr>
              <a:t>GESTIONE AUTOMATICA</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pic>
        <p:nvPicPr>
          <p:cNvPr id="88067" name="Picture 6" descr="C:\Documents and Settings\Utente\Desktop\Foto\FOTO X MODIFICHE E LIVELLO\P8160003.JPG"/>
          <p:cNvPicPr>
            <a:picLocks noChangeAspect="1" noChangeArrowheads="1"/>
          </p:cNvPicPr>
          <p:nvPr/>
        </p:nvPicPr>
        <p:blipFill>
          <a:blip r:embed="rId3"/>
          <a:srcRect/>
          <a:stretch>
            <a:fillRect/>
          </a:stretch>
        </p:blipFill>
        <p:spPr bwMode="auto">
          <a:xfrm>
            <a:off x="4356100" y="2163763"/>
            <a:ext cx="4289425" cy="3216275"/>
          </a:xfrm>
          <a:prstGeom prst="rect">
            <a:avLst/>
          </a:prstGeom>
          <a:noFill/>
          <a:ln w="15875">
            <a:solidFill>
              <a:srgbClr val="000000"/>
            </a:solidFill>
            <a:miter lim="800000"/>
            <a:headEnd/>
            <a:tailEnd/>
          </a:ln>
        </p:spPr>
      </p:pic>
      <p:pic>
        <p:nvPicPr>
          <p:cNvPr id="88068" name="Picture 7" descr="C:\Documents and Settings\Utente\Desktop\EVENTO RIOJA 2007\IMG_5706.JPG"/>
          <p:cNvPicPr>
            <a:picLocks noChangeAspect="1" noChangeArrowheads="1"/>
          </p:cNvPicPr>
          <p:nvPr/>
        </p:nvPicPr>
        <p:blipFill>
          <a:blip r:embed="rId4"/>
          <a:srcRect/>
          <a:stretch>
            <a:fillRect/>
          </a:stretch>
        </p:blipFill>
        <p:spPr bwMode="auto">
          <a:xfrm>
            <a:off x="473075" y="1312863"/>
            <a:ext cx="3457575" cy="2593975"/>
          </a:xfrm>
          <a:prstGeom prst="rect">
            <a:avLst/>
          </a:prstGeom>
          <a:noFill/>
          <a:ln w="15875">
            <a:solidFill>
              <a:schemeClr val="tx1"/>
            </a:solidFill>
            <a:miter lim="800000"/>
            <a:headEnd/>
            <a:tailEnd/>
          </a:ln>
        </p:spPr>
      </p:pic>
      <p:pic>
        <p:nvPicPr>
          <p:cNvPr id="88069" name="Picture 7" descr="IMG_7009"/>
          <p:cNvPicPr>
            <a:picLocks noChangeAspect="1" noChangeArrowheads="1"/>
          </p:cNvPicPr>
          <p:nvPr/>
        </p:nvPicPr>
        <p:blipFill>
          <a:blip r:embed="rId5"/>
          <a:srcRect/>
          <a:stretch>
            <a:fillRect/>
          </a:stretch>
        </p:blipFill>
        <p:spPr bwMode="auto">
          <a:xfrm>
            <a:off x="484188" y="4005263"/>
            <a:ext cx="3440112" cy="2582862"/>
          </a:xfrm>
          <a:prstGeom prst="rect">
            <a:avLst/>
          </a:prstGeom>
          <a:noFill/>
          <a:ln w="15875">
            <a:solidFill>
              <a:srgbClr val="000000"/>
            </a:solidFill>
            <a:miter lim="800000"/>
            <a:headEnd/>
            <a:tailEnd/>
          </a:ln>
        </p:spPr>
      </p:pic>
      <p:sp>
        <p:nvSpPr>
          <p:cNvPr id="7"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es-ES_tradnl" sz="2000" b="1" dirty="0">
                <a:effectLst>
                  <a:outerShdw blurRad="38100" dist="38100" dir="2700000" algn="tl">
                    <a:srgbClr val="C0C0C0"/>
                  </a:outerShdw>
                </a:effectLst>
                <a:latin typeface="Verdana" pitchFamily="34" charset="0"/>
                <a:ea typeface="+mn-ea"/>
                <a:cs typeface="+mn-cs"/>
              </a:rPr>
              <a:t>MODIFICHE A SERBATOI ESISTENTI</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Text Box 4"/>
          <p:cNvSpPr txBox="1">
            <a:spLocks noChangeArrowheads="1"/>
          </p:cNvSpPr>
          <p:nvPr/>
        </p:nvSpPr>
        <p:spPr bwMode="auto">
          <a:xfrm>
            <a:off x="446088" y="5661025"/>
            <a:ext cx="3046412" cy="936625"/>
          </a:xfrm>
          <a:prstGeom prst="rect">
            <a:avLst/>
          </a:prstGeom>
          <a:solidFill>
            <a:srgbClr val="FFFFFF"/>
          </a:solidFill>
          <a:ln w="9525">
            <a:noFill/>
            <a:miter lim="800000"/>
            <a:headEnd/>
            <a:tailEnd/>
          </a:ln>
        </p:spPr>
        <p:txBody>
          <a:bodyPr>
            <a:prstTxWarp prst="textNoShape">
              <a:avLst/>
            </a:prstTxWarp>
          </a:bodyPr>
          <a:lstStyle/>
          <a:p>
            <a:pPr eaLnBrk="0" hangingPunct="0"/>
            <a:r>
              <a:rPr lang="fr-FR" sz="1200" b="1">
                <a:latin typeface="Arial" pitchFamily="-112" charset="0"/>
              </a:rPr>
              <a:t>Cave Taillefer SA - Charrat </a:t>
            </a:r>
          </a:p>
          <a:p>
            <a:pPr eaLnBrk="0" hangingPunct="0"/>
            <a:r>
              <a:rPr lang="it-IT" sz="1200" b="1">
                <a:latin typeface="Arial" pitchFamily="-112" charset="0"/>
              </a:rPr>
              <a:t>(Canton Vallese)   SUIZA </a:t>
            </a:r>
          </a:p>
          <a:p>
            <a:pPr eaLnBrk="0" hangingPunct="0"/>
            <a:r>
              <a:rPr lang="it-IT" sz="1200">
                <a:latin typeface="Arial" pitchFamily="-112" charset="0"/>
              </a:rPr>
              <a:t>2009   n. 6 mod. di 5.000 e 10.000 lt. </a:t>
            </a:r>
          </a:p>
          <a:p>
            <a:pPr eaLnBrk="0" hangingPunct="0"/>
            <a:r>
              <a:rPr lang="it-IT" sz="1200">
                <a:latin typeface="Arial" pitchFamily="-112" charset="0"/>
              </a:rPr>
              <a:t>2010   n. 7 mod. di 30.000 lt.</a:t>
            </a:r>
            <a:endParaRPr lang="it-IT" sz="1200"/>
          </a:p>
        </p:txBody>
      </p:sp>
      <p:sp>
        <p:nvSpPr>
          <p:cNvPr id="90115"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sp>
        <p:nvSpPr>
          <p:cNvPr id="185353"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es-ES_tradnl" sz="2000" b="1" dirty="0">
                <a:effectLst>
                  <a:outerShdw blurRad="38100" dist="38100" dir="2700000" algn="tl">
                    <a:srgbClr val="C0C0C0"/>
                  </a:outerShdw>
                </a:effectLst>
                <a:latin typeface="Verdana" pitchFamily="34" charset="0"/>
                <a:ea typeface="+mn-ea"/>
                <a:cs typeface="+mn-cs"/>
              </a:rPr>
              <a:t>MODIFICHE A SERBATOI ESISTENTI</a:t>
            </a:r>
          </a:p>
        </p:txBody>
      </p:sp>
      <p:pic>
        <p:nvPicPr>
          <p:cNvPr id="90117" name="Picture 2" descr="_MG_3175"/>
          <p:cNvPicPr>
            <a:picLocks noChangeAspect="1" noChangeArrowheads="1"/>
          </p:cNvPicPr>
          <p:nvPr/>
        </p:nvPicPr>
        <p:blipFill>
          <a:blip r:embed="rId3"/>
          <a:srcRect/>
          <a:stretch>
            <a:fillRect/>
          </a:stretch>
        </p:blipFill>
        <p:spPr bwMode="auto">
          <a:xfrm>
            <a:off x="539750" y="1285875"/>
            <a:ext cx="2817813" cy="4230688"/>
          </a:xfrm>
          <a:prstGeom prst="rect">
            <a:avLst/>
          </a:prstGeom>
          <a:noFill/>
          <a:ln w="15875">
            <a:solidFill>
              <a:srgbClr val="000000"/>
            </a:solidFill>
            <a:miter lim="800000"/>
            <a:headEnd/>
            <a:tailEnd/>
          </a:ln>
        </p:spPr>
      </p:pic>
      <p:pic>
        <p:nvPicPr>
          <p:cNvPr id="90118" name="Picture 3" descr="IMG_8035"/>
          <p:cNvPicPr>
            <a:picLocks noChangeAspect="1" noChangeArrowheads="1"/>
          </p:cNvPicPr>
          <p:nvPr/>
        </p:nvPicPr>
        <p:blipFill>
          <a:blip r:embed="rId4"/>
          <a:srcRect/>
          <a:stretch>
            <a:fillRect/>
          </a:stretch>
        </p:blipFill>
        <p:spPr bwMode="auto">
          <a:xfrm>
            <a:off x="3622675" y="1287463"/>
            <a:ext cx="3168650" cy="4229100"/>
          </a:xfrm>
          <a:prstGeom prst="rect">
            <a:avLst/>
          </a:prstGeom>
          <a:noFill/>
          <a:ln w="15875">
            <a:solidFill>
              <a:srgbClr val="000000"/>
            </a:solidFill>
            <a:miter lim="800000"/>
            <a:headEnd/>
            <a:tailEnd/>
          </a:ln>
        </p:spPr>
      </p:pic>
      <p:sp>
        <p:nvSpPr>
          <p:cNvPr id="90119" name="Text Box 5"/>
          <p:cNvSpPr txBox="1">
            <a:spLocks noChangeArrowheads="1"/>
          </p:cNvSpPr>
          <p:nvPr/>
        </p:nvSpPr>
        <p:spPr bwMode="auto">
          <a:xfrm>
            <a:off x="3548063" y="5556250"/>
            <a:ext cx="2968625" cy="896938"/>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a:latin typeface="Arial" pitchFamily="-112" charset="0"/>
              </a:rPr>
              <a:t>Coop. Jesus del Perdon Manzanares </a:t>
            </a:r>
          </a:p>
          <a:p>
            <a:pPr eaLnBrk="0" hangingPunct="0"/>
            <a:r>
              <a:rPr lang="it-IT" sz="1200" b="1">
                <a:latin typeface="Arial" pitchFamily="-112" charset="0"/>
              </a:rPr>
              <a:t>(Castilla La Mancha) España</a:t>
            </a:r>
          </a:p>
          <a:p>
            <a:pPr eaLnBrk="0" hangingPunct="0"/>
            <a:r>
              <a:rPr lang="it-IT" sz="1200">
                <a:latin typeface="Arial" pitchFamily="-112" charset="0"/>
              </a:rPr>
              <a:t>2006 n. 1 mod. di 100.000 lt.</a:t>
            </a:r>
          </a:p>
          <a:p>
            <a:pPr eaLnBrk="0" hangingPunct="0"/>
            <a:r>
              <a:rPr lang="it-IT" sz="1200">
                <a:latin typeface="Arial" pitchFamily="-112" charset="0"/>
              </a:rPr>
              <a:t>2007 n. 4 mod. di 100.000 lt.</a:t>
            </a:r>
          </a:p>
          <a:p>
            <a:pPr eaLnBrk="0" hangingPunct="0"/>
            <a:r>
              <a:rPr lang="it-IT" sz="1200">
                <a:latin typeface="Arial" pitchFamily="-112" charset="0"/>
              </a:rPr>
              <a:t>2010 n. 1 mod. di 175.000 lt.</a:t>
            </a:r>
          </a:p>
          <a:p>
            <a:pPr eaLnBrk="0" hangingPunct="0"/>
            <a:r>
              <a:rPr lang="it-IT" sz="1200">
                <a:latin typeface="Arial" pitchFamily="-112" charset="0"/>
              </a:rPr>
              <a:t>2011 n. 10 nuevos di 115.000 lt.</a:t>
            </a:r>
          </a:p>
          <a:p>
            <a:pPr eaLnBrk="0" hangingPunct="0"/>
            <a:endParaRPr lang="it-IT" sz="1200">
              <a:latin typeface="Arial" pitchFamily="-112" charset="0"/>
            </a:endParaRPr>
          </a:p>
          <a:p>
            <a:pPr eaLnBrk="0" hangingPunct="0"/>
            <a:endParaRPr lang="it-IT"/>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Text Box 5"/>
          <p:cNvSpPr txBox="1">
            <a:spLocks noChangeArrowheads="1"/>
          </p:cNvSpPr>
          <p:nvPr/>
        </p:nvSpPr>
        <p:spPr bwMode="auto">
          <a:xfrm>
            <a:off x="3779838" y="5732463"/>
            <a:ext cx="2678112" cy="6858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a:latin typeface="Arial" pitchFamily="-112" charset="0"/>
              </a:rPr>
              <a:t>Bodegas Leza Garcia - Uruñuela </a:t>
            </a:r>
          </a:p>
          <a:p>
            <a:pPr eaLnBrk="0" hangingPunct="0"/>
            <a:r>
              <a:rPr lang="it-IT" sz="1200" b="1">
                <a:latin typeface="Arial" pitchFamily="-112" charset="0"/>
              </a:rPr>
              <a:t>(La Rioja)   España</a:t>
            </a:r>
          </a:p>
          <a:p>
            <a:pPr eaLnBrk="0" hangingPunct="0"/>
            <a:r>
              <a:rPr lang="it-IT" sz="1200">
                <a:latin typeface="Arial" pitchFamily="-112" charset="0"/>
              </a:rPr>
              <a:t>n. 3 mod. di 50.000 lt.</a:t>
            </a:r>
          </a:p>
        </p:txBody>
      </p:sp>
      <p:pic>
        <p:nvPicPr>
          <p:cNvPr id="92163" name="Picture 2" descr="Matasci trasf 08-02-2010 (3)"/>
          <p:cNvPicPr>
            <a:picLocks noChangeAspect="1" noChangeArrowheads="1"/>
          </p:cNvPicPr>
          <p:nvPr/>
        </p:nvPicPr>
        <p:blipFill>
          <a:blip r:embed="rId3"/>
          <a:srcRect/>
          <a:stretch>
            <a:fillRect/>
          </a:stretch>
        </p:blipFill>
        <p:spPr bwMode="auto">
          <a:xfrm>
            <a:off x="574675" y="1343025"/>
            <a:ext cx="3203575" cy="4270375"/>
          </a:xfrm>
          <a:prstGeom prst="rect">
            <a:avLst/>
          </a:prstGeom>
          <a:noFill/>
          <a:ln w="15875">
            <a:solidFill>
              <a:srgbClr val="000000"/>
            </a:solidFill>
            <a:miter lim="800000"/>
            <a:headEnd/>
            <a:tailEnd/>
          </a:ln>
        </p:spPr>
      </p:pic>
      <p:pic>
        <p:nvPicPr>
          <p:cNvPr id="92164" name="Picture 3" descr="LEZA GARCIA"/>
          <p:cNvPicPr>
            <a:picLocks noChangeAspect="1" noChangeArrowheads="1"/>
          </p:cNvPicPr>
          <p:nvPr/>
        </p:nvPicPr>
        <p:blipFill>
          <a:blip r:embed="rId4"/>
          <a:srcRect/>
          <a:stretch>
            <a:fillRect/>
          </a:stretch>
        </p:blipFill>
        <p:spPr bwMode="auto">
          <a:xfrm>
            <a:off x="3890963" y="1343025"/>
            <a:ext cx="3201987" cy="4270375"/>
          </a:xfrm>
          <a:prstGeom prst="rect">
            <a:avLst/>
          </a:prstGeom>
          <a:noFill/>
          <a:ln w="15875">
            <a:solidFill>
              <a:srgbClr val="000000"/>
            </a:solidFill>
            <a:miter lim="800000"/>
            <a:headEnd/>
            <a:tailEnd/>
          </a:ln>
        </p:spPr>
      </p:pic>
      <p:sp>
        <p:nvSpPr>
          <p:cNvPr id="92165"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a:latin typeface="Arial" pitchFamily="-112" charset="0"/>
              </a:rPr>
              <a:t>Matasci Vini SA – Tenero (Locarno)</a:t>
            </a:r>
          </a:p>
          <a:p>
            <a:pPr eaLnBrk="0" hangingPunct="0"/>
            <a:r>
              <a:rPr lang="it-IT" sz="1200" b="1">
                <a:latin typeface="Arial" pitchFamily="-112" charset="0"/>
              </a:rPr>
              <a:t>Canton Ticino   SUIZA</a:t>
            </a:r>
          </a:p>
          <a:p>
            <a:pPr eaLnBrk="0" hangingPunct="0"/>
            <a:r>
              <a:rPr lang="it-IT" sz="1200">
                <a:latin typeface="Arial" pitchFamily="-112" charset="0"/>
              </a:rPr>
              <a:t>2008 n. 2 mod. di 31.000 lt.</a:t>
            </a:r>
          </a:p>
          <a:p>
            <a:pPr eaLnBrk="0" hangingPunct="0"/>
            <a:r>
              <a:rPr lang="it-IT" sz="1200">
                <a:latin typeface="Arial" pitchFamily="-112" charset="0"/>
              </a:rPr>
              <a:t>2010 n. 2 mod. di 31.000 lt.</a:t>
            </a:r>
          </a:p>
          <a:p>
            <a:pPr eaLnBrk="0" hangingPunct="0"/>
            <a:r>
              <a:rPr lang="it-IT" sz="1200">
                <a:latin typeface="Arial" pitchFamily="-112" charset="0"/>
              </a:rPr>
              <a:t>2011  n. 2 mod. di 31.000 lt.</a:t>
            </a:r>
          </a:p>
          <a:p>
            <a:pPr eaLnBrk="0" hangingPunct="0"/>
            <a:endParaRPr lang="it-IT" sz="1200">
              <a:latin typeface="Arial" pitchFamily="-112" charset="0"/>
            </a:endParaRPr>
          </a:p>
          <a:p>
            <a:pPr eaLnBrk="0" hangingPunct="0"/>
            <a:endParaRPr lang="it-IT"/>
          </a:p>
        </p:txBody>
      </p:sp>
      <p:sp>
        <p:nvSpPr>
          <p:cNvPr id="7" name="Text Box 9"/>
          <p:cNvSpPr txBox="1">
            <a:spLocks noChangeArrowheads="1"/>
          </p:cNvSpPr>
          <p:nvPr/>
        </p:nvSpPr>
        <p:spPr bwMode="auto">
          <a:xfrm>
            <a:off x="1350963" y="228600"/>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es-ES_tradnl" sz="2000" b="1" dirty="0">
                <a:effectLst>
                  <a:outerShdw blurRad="38100" dist="38100" dir="2700000" algn="tl">
                    <a:srgbClr val="C0C0C0"/>
                  </a:outerShdw>
                </a:effectLst>
                <a:latin typeface="Verdana" pitchFamily="34" charset="0"/>
                <a:ea typeface="+mn-ea"/>
                <a:cs typeface="+mn-cs"/>
              </a:rPr>
              <a:t>MODIFICHE A SERBATOI ESISTENTI</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Text Box 1026"/>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2.Processo estrattivo.</a:t>
            </a:r>
            <a:br>
              <a:rPr lang="it-IT" sz="2400" b="1">
                <a:solidFill>
                  <a:srgbClr val="80060D"/>
                </a:solidFill>
                <a:latin typeface="Verdana" pitchFamily="-112" charset="0"/>
              </a:rPr>
            </a:br>
            <a:r>
              <a:rPr lang="it-IT" sz="1800">
                <a:solidFill>
                  <a:schemeClr val="tx1"/>
                </a:solidFill>
                <a:latin typeface="Verdana" pitchFamily="-112" charset="0"/>
              </a:rPr>
              <a:t>Valorizzazione della materia prima</a:t>
            </a:r>
            <a:br>
              <a:rPr lang="it-IT" sz="1800">
                <a:solidFill>
                  <a:schemeClr val="tx1"/>
                </a:solidFill>
                <a:latin typeface="Verdana" pitchFamily="-112" charset="0"/>
              </a:rPr>
            </a:br>
            <a:r>
              <a:rPr lang="it-IT" sz="1800">
                <a:solidFill>
                  <a:schemeClr val="tx1"/>
                </a:solidFill>
                <a:latin typeface="Verdana" pitchFamily="-112" charset="0"/>
              </a:rPr>
              <a:t>ed ESTRAZIONE SELETTIVA.</a:t>
            </a:r>
            <a:endParaRPr lang="it-IT" sz="2200">
              <a:solidFill>
                <a:schemeClr val="tx1"/>
              </a:solidFill>
              <a:latin typeface="Verdana" pitchFamily="-112" charset="0"/>
            </a:endParaRPr>
          </a:p>
        </p:txBody>
      </p:sp>
      <p:sp>
        <p:nvSpPr>
          <p:cNvPr id="22531" name="Text Box 1027"/>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2ECED9E7-462B-6D44-97E5-CCC128751FEA}" type="slidenum">
              <a:rPr lang="it-IT" sz="1000" b="1">
                <a:solidFill>
                  <a:srgbClr val="80060D"/>
                </a:solidFill>
                <a:latin typeface="Verdana" pitchFamily="-112" charset="0"/>
              </a:rPr>
              <a:pPr eaLnBrk="0" hangingPunct="0">
                <a:spcBef>
                  <a:spcPct val="50000"/>
                </a:spcBef>
              </a:pPr>
              <a:t>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Text Box 5"/>
          <p:cNvSpPr txBox="1">
            <a:spLocks noChangeArrowheads="1"/>
          </p:cNvSpPr>
          <p:nvPr/>
        </p:nvSpPr>
        <p:spPr bwMode="auto">
          <a:xfrm>
            <a:off x="5508625" y="5589588"/>
            <a:ext cx="3024188" cy="6858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a:latin typeface="Arial" pitchFamily="-112" charset="0"/>
              </a:rPr>
              <a:t>Bodegas GRUPO SAN VALERO</a:t>
            </a:r>
          </a:p>
          <a:p>
            <a:pPr eaLnBrk="0" hangingPunct="0"/>
            <a:r>
              <a:rPr lang="it-IT" sz="1200" b="1">
                <a:latin typeface="Arial" pitchFamily="-112" charset="0"/>
              </a:rPr>
              <a:t>Cariñena (Zaragoza)    España</a:t>
            </a:r>
          </a:p>
          <a:p>
            <a:pPr eaLnBrk="0" hangingPunct="0"/>
            <a:r>
              <a:rPr lang="it-IT" sz="1200">
                <a:latin typeface="Arial" pitchFamily="-112" charset="0"/>
              </a:rPr>
              <a:t>n. 2 mod. di 60.000 lt.</a:t>
            </a:r>
          </a:p>
        </p:txBody>
      </p:sp>
      <p:sp>
        <p:nvSpPr>
          <p:cNvPr id="94211"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pPr eaLnBrk="0" hangingPunct="0"/>
            <a:r>
              <a:rPr lang="it-IT" sz="1200" b="1">
                <a:latin typeface="Arial" pitchFamily="-112" charset="0"/>
              </a:rPr>
              <a:t>COOP. NTRA. SRA. DEL ROSARIO </a:t>
            </a:r>
          </a:p>
          <a:p>
            <a:pPr eaLnBrk="0" hangingPunct="0"/>
            <a:r>
              <a:rPr lang="it-IT" sz="1200" b="1">
                <a:latin typeface="Arial" pitchFamily="-112" charset="0"/>
              </a:rPr>
              <a:t>El Provencio (CUENCA)  España</a:t>
            </a:r>
          </a:p>
          <a:p>
            <a:pPr eaLnBrk="0" hangingPunct="0"/>
            <a:r>
              <a:rPr lang="it-IT" sz="1200">
                <a:latin typeface="Arial" pitchFamily="-112" charset="0"/>
              </a:rPr>
              <a:t>2010 n. 7 mod. di 100.000 lt.</a:t>
            </a:r>
          </a:p>
          <a:p>
            <a:pPr eaLnBrk="0" hangingPunct="0"/>
            <a:r>
              <a:rPr lang="it-IT" sz="1200">
                <a:latin typeface="Arial" pitchFamily="-112" charset="0"/>
              </a:rPr>
              <a:t>2011  n. 6 mod. di 100.000 lt.</a:t>
            </a:r>
          </a:p>
          <a:p>
            <a:pPr eaLnBrk="0" hangingPunct="0"/>
            <a:endParaRPr lang="it-IT" sz="1200">
              <a:latin typeface="Arial" pitchFamily="-112" charset="0"/>
            </a:endParaRPr>
          </a:p>
          <a:p>
            <a:pPr eaLnBrk="0" hangingPunct="0"/>
            <a:endParaRPr lang="it-IT"/>
          </a:p>
        </p:txBody>
      </p:sp>
      <p:pic>
        <p:nvPicPr>
          <p:cNvPr id="94212" name="Immagine 1"/>
          <p:cNvPicPr>
            <a:picLocks noChangeAspect="1"/>
          </p:cNvPicPr>
          <p:nvPr/>
        </p:nvPicPr>
        <p:blipFill>
          <a:blip r:embed="rId3"/>
          <a:srcRect/>
          <a:stretch>
            <a:fillRect/>
          </a:stretch>
        </p:blipFill>
        <p:spPr bwMode="auto">
          <a:xfrm>
            <a:off x="5346700" y="1173163"/>
            <a:ext cx="3257550" cy="4343400"/>
          </a:xfrm>
          <a:prstGeom prst="rect">
            <a:avLst/>
          </a:prstGeom>
          <a:noFill/>
          <a:ln w="9525">
            <a:noFill/>
            <a:miter lim="800000"/>
            <a:headEnd/>
            <a:tailEnd/>
          </a:ln>
        </p:spPr>
      </p:pic>
      <p:pic>
        <p:nvPicPr>
          <p:cNvPr id="94213" name="Immagine 1"/>
          <p:cNvPicPr>
            <a:picLocks noChangeAspect="1"/>
          </p:cNvPicPr>
          <p:nvPr/>
        </p:nvPicPr>
        <p:blipFill>
          <a:blip r:embed="rId4"/>
          <a:srcRect/>
          <a:stretch>
            <a:fillRect/>
          </a:stretch>
        </p:blipFill>
        <p:spPr bwMode="auto">
          <a:xfrm>
            <a:off x="539750" y="1052513"/>
            <a:ext cx="3384550" cy="4513262"/>
          </a:xfrm>
          <a:prstGeom prst="rect">
            <a:avLst/>
          </a:prstGeom>
          <a:noFill/>
          <a:ln w="9525">
            <a:noFill/>
            <a:miter lim="800000"/>
            <a:headEnd/>
            <a:tailEnd/>
          </a:ln>
        </p:spPr>
      </p:pic>
      <p:sp>
        <p:nvSpPr>
          <p:cNvPr id="7"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es-ES_tradnl" sz="2000" b="1" dirty="0">
                <a:effectLst>
                  <a:outerShdw blurRad="38100" dist="38100" dir="2700000" algn="tl">
                    <a:srgbClr val="C0C0C0"/>
                  </a:outerShdw>
                </a:effectLst>
                <a:latin typeface="Verdana" pitchFamily="34" charset="0"/>
                <a:ea typeface="+mn-ea"/>
                <a:cs typeface="+mn-cs"/>
              </a:rPr>
              <a:t>MODIFICHE A SERBATOI ESISTENTI</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Text Box 4"/>
          <p:cNvSpPr txBox="1">
            <a:spLocks noChangeArrowheads="1"/>
          </p:cNvSpPr>
          <p:nvPr/>
        </p:nvSpPr>
        <p:spPr bwMode="auto">
          <a:xfrm>
            <a:off x="468313" y="1341438"/>
            <a:ext cx="6624637" cy="3840162"/>
          </a:xfrm>
          <a:prstGeom prst="rect">
            <a:avLst/>
          </a:prstGeom>
          <a:solidFill>
            <a:srgbClr val="FFFFFF"/>
          </a:solidFill>
          <a:ln w="9525">
            <a:noFill/>
            <a:miter lim="800000"/>
            <a:headEnd/>
            <a:tailEnd/>
          </a:ln>
        </p:spPr>
        <p:txBody>
          <a:bodyPr>
            <a:prstTxWarp prst="textNoShape">
              <a:avLst/>
            </a:prstTxWarp>
          </a:bodyPr>
          <a:lstStyle/>
          <a:p>
            <a:pPr eaLnBrk="0" hangingPunct="0"/>
            <a:r>
              <a:rPr lang="it-IT" sz="1400" b="1">
                <a:latin typeface="Arial" pitchFamily="-112" charset="0"/>
              </a:rPr>
              <a:t>COOP. VECCHIA CANTINA DI MONTEPULCIANO SIENA (TOSCANA) ITALIA</a:t>
            </a:r>
          </a:p>
          <a:p>
            <a:pPr eaLnBrk="0" hangingPunct="0"/>
            <a:r>
              <a:rPr lang="it-IT" sz="1400" b="1">
                <a:latin typeface="Arial" pitchFamily="-112" charset="0"/>
              </a:rPr>
              <a:t>Più grande cooperativa della Toscana </a:t>
            </a:r>
          </a:p>
          <a:p>
            <a:pPr eaLnBrk="0" hangingPunct="0"/>
            <a:r>
              <a:rPr lang="it-IT" sz="1400">
                <a:latin typeface="Arial" pitchFamily="-112" charset="0"/>
              </a:rPr>
              <a:t>2007  n. 12 modifiche de 120.000 lt.</a:t>
            </a:r>
          </a:p>
          <a:p>
            <a:pPr eaLnBrk="0" hangingPunct="0"/>
            <a:r>
              <a:rPr lang="it-IT" sz="1400">
                <a:latin typeface="Arial" pitchFamily="-112" charset="0"/>
              </a:rPr>
              <a:t>2009  n. 11 modifiche de 120.000 lt.</a:t>
            </a:r>
          </a:p>
          <a:p>
            <a:pPr eaLnBrk="0" hangingPunct="0"/>
            <a:endParaRPr lang="it-IT" sz="1400">
              <a:latin typeface="Arial" pitchFamily="-112" charset="0"/>
            </a:endParaRPr>
          </a:p>
          <a:p>
            <a:pPr eaLnBrk="0" hangingPunct="0"/>
            <a:endParaRPr lang="it-IT" sz="1400" b="1">
              <a:latin typeface="Arial" pitchFamily="-112" charset="0"/>
            </a:endParaRPr>
          </a:p>
          <a:p>
            <a:pPr eaLnBrk="0" hangingPunct="0"/>
            <a:r>
              <a:rPr lang="it-IT" sz="1400" b="1">
                <a:latin typeface="Arial" pitchFamily="-112" charset="0"/>
              </a:rPr>
              <a:t>COOP. VINI TIPICI ARETINI AREZZO (TOSCANA) ITALIA</a:t>
            </a:r>
          </a:p>
          <a:p>
            <a:pPr eaLnBrk="0" hangingPunct="0"/>
            <a:r>
              <a:rPr lang="it-IT" sz="1400">
                <a:latin typeface="Arial" pitchFamily="-112" charset="0"/>
              </a:rPr>
              <a:t>2008  n. 6 modifiche de 100.000 lt.</a:t>
            </a:r>
          </a:p>
          <a:p>
            <a:pPr eaLnBrk="0" hangingPunct="0"/>
            <a:r>
              <a:rPr lang="it-IT" sz="1400">
                <a:latin typeface="Arial" pitchFamily="-112" charset="0"/>
              </a:rPr>
              <a:t>2008  n. 8 modifiche de  70.000 lt.</a:t>
            </a:r>
          </a:p>
          <a:p>
            <a:pPr eaLnBrk="0" hangingPunct="0"/>
            <a:endParaRPr lang="it-IT"/>
          </a:p>
          <a:p>
            <a:pPr eaLnBrk="0" hangingPunct="0"/>
            <a:r>
              <a:rPr lang="it-IT" sz="1400" b="1">
                <a:latin typeface="Arial" pitchFamily="-112" charset="0"/>
              </a:rPr>
              <a:t>COOP. NTRA. SRA. DE MANJAVACAS  MOTA DEL CUERVO (CUENCA)</a:t>
            </a:r>
          </a:p>
          <a:p>
            <a:pPr eaLnBrk="0" hangingPunct="0"/>
            <a:r>
              <a:rPr lang="it-IT" sz="1400">
                <a:latin typeface="Arial" pitchFamily="-112" charset="0"/>
              </a:rPr>
              <a:t>2011  n. 10 modifiche de 140.000 lt.</a:t>
            </a:r>
          </a:p>
        </p:txBody>
      </p:sp>
      <p:sp>
        <p:nvSpPr>
          <p:cNvPr id="4" name="Text Box 9"/>
          <p:cNvSpPr txBox="1">
            <a:spLocks noChangeArrowheads="1"/>
          </p:cNvSpPr>
          <p:nvPr/>
        </p:nvSpPr>
        <p:spPr bwMode="auto">
          <a:xfrm>
            <a:off x="1350963" y="201613"/>
            <a:ext cx="3581400" cy="708025"/>
          </a:xfrm>
          <a:prstGeom prst="rect">
            <a:avLst/>
          </a:prstGeom>
          <a:noFill/>
          <a:ln>
            <a:noFill/>
          </a:ln>
          <a:effectLst/>
          <a:extLst>
            <a:ext uri="{909E8E84-426E-40DD-AFC4-6F175D3DCCD1}"/>
            <a:ext uri="{91240B29-F687-4F45-9708-019B960494DF}"/>
            <a:ext uri="{AF507438-7753-43E0-B8FC-AC1667EBCBE1}"/>
          </a:extLst>
        </p:spPr>
        <p:txBody>
          <a:bodyPr>
            <a:spAutoFit/>
          </a:bodyPr>
          <a:lstStyle/>
          <a:p>
            <a:pPr eaLnBrk="0" hangingPunct="0">
              <a:spcBef>
                <a:spcPct val="50000"/>
              </a:spcBef>
              <a:defRPr/>
            </a:pPr>
            <a:r>
              <a:rPr lang="es-ES_tradnl" sz="2000" b="1" dirty="0">
                <a:effectLst>
                  <a:outerShdw blurRad="38100" dist="38100" dir="2700000" algn="tl">
                    <a:srgbClr val="C0C0C0"/>
                  </a:outerShdw>
                </a:effectLst>
                <a:latin typeface="Verdana" pitchFamily="34" charset="0"/>
                <a:ea typeface="+mn-ea"/>
                <a:cs typeface="+mn-cs"/>
              </a:rPr>
              <a:t>ALTRE MODIFICHE A SERBATOI ESISTENTI</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Text Box 2"/>
          <p:cNvSpPr>
            <a:spLocks noGrp="1" noChangeArrowheads="1"/>
          </p:cNvSpPr>
          <p:nvPr>
            <p:ph type="ctrTitle"/>
          </p:nvPr>
        </p:nvSpPr>
        <p:spPr>
          <a:xfrm>
            <a:off x="2971800" y="3810000"/>
            <a:ext cx="6019800" cy="1143000"/>
          </a:xfrm>
        </p:spPr>
        <p:txBody>
          <a:bodyPr/>
          <a:lstStyle/>
          <a:p>
            <a:pPr algn="l">
              <a:lnSpc>
                <a:spcPct val="110000"/>
              </a:lnSpc>
            </a:pPr>
            <a:r>
              <a:rPr lang="it-IT" sz="2400" b="1">
                <a:solidFill>
                  <a:srgbClr val="80060D"/>
                </a:solidFill>
                <a:latin typeface="Verdana" pitchFamily="-112" charset="0"/>
              </a:rPr>
              <a:t>6.Riassumendo, tutti i vantaggi di Ganimede</a:t>
            </a:r>
            <a:r>
              <a:rPr lang="it-IT" sz="2400" b="1" baseline="30000">
                <a:solidFill>
                  <a:srgbClr val="80060D"/>
                </a:solidFill>
                <a:latin typeface="Verdana" pitchFamily="-112" charset="0"/>
              </a:rPr>
              <a:t>®</a:t>
            </a:r>
            <a:r>
              <a:rPr lang="it-IT" sz="2400" b="1">
                <a:solidFill>
                  <a:srgbClr val="80060D"/>
                </a:solidFill>
                <a:latin typeface="Verdana" pitchFamily="-112" charset="0"/>
              </a:rPr>
              <a:t>.</a:t>
            </a:r>
            <a:br>
              <a:rPr lang="it-IT" sz="2400" b="1">
                <a:solidFill>
                  <a:srgbClr val="80060D"/>
                </a:solidFill>
                <a:latin typeface="Verdana" pitchFamily="-112" charset="0"/>
              </a:rPr>
            </a:br>
            <a:r>
              <a:rPr lang="it-IT" sz="1800">
                <a:solidFill>
                  <a:schemeClr val="tx1"/>
                </a:solidFill>
                <a:latin typeface="Verdana" pitchFamily="-112" charset="0"/>
              </a:rPr>
              <a:t>L’innovazione </a:t>
            </a:r>
            <a:r>
              <a:rPr lang="it-IT" sz="1800" b="1">
                <a:solidFill>
                  <a:schemeClr val="tx1"/>
                </a:solidFill>
                <a:latin typeface="Verdana" pitchFamily="-112" charset="0"/>
              </a:rPr>
              <a:t>Metodo Ganimede</a:t>
            </a:r>
            <a:r>
              <a:rPr lang="it-IT" sz="1800" b="1" baseline="30000">
                <a:solidFill>
                  <a:schemeClr val="tx1"/>
                </a:solidFill>
                <a:latin typeface="Verdana" pitchFamily="-112" charset="0"/>
              </a:rPr>
              <a:t>®</a:t>
            </a:r>
            <a:r>
              <a:rPr lang="it-IT" sz="1800">
                <a:solidFill>
                  <a:schemeClr val="tx1"/>
                </a:solidFill>
                <a:latin typeface="Verdana" pitchFamily="-112" charset="0"/>
              </a:rPr>
              <a:t> in 16 punti.</a:t>
            </a:r>
            <a:endParaRPr lang="it-IT" sz="2200">
              <a:solidFill>
                <a:schemeClr val="tx1"/>
              </a:solidFill>
              <a:latin typeface="Verdana" pitchFamily="-112" charset="0"/>
            </a:endParaRPr>
          </a:p>
        </p:txBody>
      </p:sp>
      <p:sp>
        <p:nvSpPr>
          <p:cNvPr id="98307" name="Text Box 3"/>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575ABC97-33D4-9946-8293-4155C4A6C951}" type="slidenum">
              <a:rPr lang="it-IT" sz="1000" b="1">
                <a:solidFill>
                  <a:srgbClr val="80060D"/>
                </a:solidFill>
                <a:latin typeface="Verdana" pitchFamily="-112" charset="0"/>
              </a:rPr>
              <a:pPr eaLnBrk="0" hangingPunct="0">
                <a:spcBef>
                  <a:spcPct val="50000"/>
                </a:spcBef>
              </a:pPr>
              <a:t>42</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100355" name="Text Box 4"/>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6.Riassumendo: tutti i vantaggi di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00356" name="Text Box 5"/>
          <p:cNvSpPr txBox="1">
            <a:spLocks noChangeArrowheads="1"/>
          </p:cNvSpPr>
          <p:nvPr/>
        </p:nvSpPr>
        <p:spPr bwMode="auto">
          <a:xfrm>
            <a:off x="304800" y="1279525"/>
            <a:ext cx="67056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L’innovazione Metodo Ganimede</a:t>
            </a:r>
            <a:r>
              <a:rPr lang="it-IT" sz="1600" b="1" baseline="30000">
                <a:solidFill>
                  <a:srgbClr val="80060D"/>
                </a:solidFill>
                <a:latin typeface="Verdana" pitchFamily="-112" charset="0"/>
              </a:rPr>
              <a:t>®</a:t>
            </a:r>
            <a:r>
              <a:rPr lang="it-IT" sz="1600" b="1">
                <a:solidFill>
                  <a:srgbClr val="80060D"/>
                </a:solidFill>
                <a:latin typeface="Verdana" pitchFamily="-112" charset="0"/>
              </a:rPr>
              <a:t> in 16 punti:</a:t>
            </a:r>
            <a:endParaRPr lang="it-IT" sz="1600" b="1" baseline="26000">
              <a:solidFill>
                <a:srgbClr val="80060D"/>
              </a:solidFill>
              <a:latin typeface="Verdana" pitchFamily="-112" charset="0"/>
            </a:endParaRPr>
          </a:p>
        </p:txBody>
      </p:sp>
      <p:sp>
        <p:nvSpPr>
          <p:cNvPr id="100357" name="Text Box 9"/>
          <p:cNvSpPr txBox="1">
            <a:spLocks noChangeArrowheads="1"/>
          </p:cNvSpPr>
          <p:nvPr/>
        </p:nvSpPr>
        <p:spPr bwMode="auto">
          <a:xfrm>
            <a:off x="304800" y="1854200"/>
            <a:ext cx="8534400" cy="4384675"/>
          </a:xfrm>
          <a:prstGeom prst="rect">
            <a:avLst/>
          </a:prstGeom>
          <a:noFill/>
          <a:ln w="9525">
            <a:noFill/>
            <a:miter lim="800000"/>
            <a:headEnd/>
            <a:tailEnd/>
          </a:ln>
        </p:spPr>
        <p:txBody>
          <a:bodyPr>
            <a:prstTxWarp prst="textNoShape">
              <a:avLst/>
            </a:prstTxWarp>
            <a:spAutoFit/>
          </a:bodyPr>
          <a:lstStyle/>
          <a:p>
            <a:pPr marL="457200" indent="-457200" eaLnBrk="0" hangingPunct="0">
              <a:lnSpc>
                <a:spcPts val="1300"/>
              </a:lnSpc>
              <a:buFontTx/>
              <a:buAutoNum type="arabicPeriod"/>
              <a:tabLst>
                <a:tab pos="444500" algn="l"/>
              </a:tabLst>
            </a:pPr>
            <a:r>
              <a:rPr lang="it-IT" sz="1000" b="1">
                <a:solidFill>
                  <a:srgbClr val="700D13"/>
                </a:solidFill>
                <a:latin typeface="Verdana" pitchFamily="-112" charset="0"/>
              </a:rPr>
              <a:t>Gestione efficace del cappello di vinacce.</a:t>
            </a:r>
            <a:r>
              <a:rPr lang="it-IT" sz="1000">
                <a:latin typeface="Verdana" pitchFamily="-112" charset="0"/>
              </a:rPr>
              <a:t> Anche un </a:t>
            </a:r>
            <a:r>
              <a:rPr lang="it-IT" sz="1000" b="1">
                <a:latin typeface="Verdana" pitchFamily="-112" charset="0"/>
              </a:rPr>
              <a:t>cappello dello spessore di oltre 2,5 metri</a:t>
            </a:r>
            <a:r>
              <a:rPr lang="it-IT" sz="1000">
                <a:latin typeface="Verdana" pitchFamily="-112" charset="0"/>
              </a:rPr>
              <a:t> non rappresenta un problema di gestione per </a:t>
            </a:r>
            <a:r>
              <a:rPr lang="it-IT" sz="1000" b="1">
                <a:latin typeface="Verdana" pitchFamily="-112" charset="0"/>
              </a:rPr>
              <a:t>Ganimede®</a:t>
            </a:r>
            <a:r>
              <a:rPr lang="it-IT" sz="1000">
                <a:latin typeface="Verdana" pitchFamily="-112" charset="0"/>
              </a:rPr>
              <a:t>. Il </a:t>
            </a:r>
            <a:r>
              <a:rPr lang="it-IT" sz="1000" b="1">
                <a:latin typeface="Verdana" pitchFamily="-112" charset="0"/>
              </a:rPr>
              <a:t>rimescolamento a vulcano, </a:t>
            </a:r>
            <a:r>
              <a:rPr lang="it-IT" sz="1000">
                <a:latin typeface="Verdana" pitchFamily="-112" charset="0"/>
              </a:rPr>
              <a:t>tipico del sistema, è l’unico che garantisce lo sfruttamento totale di ogni singolo acino di uva impedendone la compattazione e la formazione di vie preferenziali di discesa del mosto. Questa è la grande differenza che si riscontra già a partire da capacità di 50 hl.</a:t>
            </a:r>
          </a:p>
          <a:p>
            <a:pPr marL="457200" indent="-457200" eaLnBrk="0" hangingPunct="0">
              <a:lnSpc>
                <a:spcPts val="1300"/>
              </a:lnSpc>
              <a:buFontTx/>
              <a:buAutoNum type="arabicPeriod"/>
              <a:tabLst>
                <a:tab pos="444500" algn="l"/>
              </a:tabLst>
            </a:pPr>
            <a:endParaRPr lang="it-IT" sz="1000" b="1">
              <a:solidFill>
                <a:srgbClr val="700D13"/>
              </a:solidFill>
              <a:latin typeface="Verdana" pitchFamily="-112" charset="0"/>
            </a:endParaRPr>
          </a:p>
          <a:p>
            <a:pPr marL="457200" indent="-457200" eaLnBrk="0" hangingPunct="0">
              <a:lnSpc>
                <a:spcPts val="1300"/>
              </a:lnSpc>
              <a:tabLst>
                <a:tab pos="444500" algn="l"/>
              </a:tabLst>
            </a:pPr>
            <a:r>
              <a:rPr lang="it-IT" sz="1000" b="1">
                <a:solidFill>
                  <a:srgbClr val="700D13"/>
                </a:solidFill>
                <a:latin typeface="Verdana" pitchFamily="-112" charset="0"/>
              </a:rPr>
              <a:t>2.	Movimentazione DELICATA e NON AGGRESSIVA del cappello di vinacce.</a:t>
            </a:r>
          </a:p>
          <a:p>
            <a:pPr marL="457200" indent="-457200" eaLnBrk="0" hangingPunct="0">
              <a:lnSpc>
                <a:spcPts val="1300"/>
              </a:lnSpc>
              <a:tabLst>
                <a:tab pos="444500" algn="l"/>
              </a:tabLst>
            </a:pPr>
            <a:endParaRPr lang="it-IT" sz="1000" b="1">
              <a:solidFill>
                <a:srgbClr val="700D13"/>
              </a:solidFill>
              <a:latin typeface="Verdana" pitchFamily="-112" charset="0"/>
            </a:endParaRPr>
          </a:p>
          <a:p>
            <a:pPr marL="457200" indent="-457200" eaLnBrk="0" hangingPunct="0">
              <a:lnSpc>
                <a:spcPts val="1300"/>
              </a:lnSpc>
              <a:buFontTx/>
              <a:buAutoNum type="arabicPeriod" startAt="3"/>
              <a:tabLst>
                <a:tab pos="444500" algn="l"/>
              </a:tabLst>
            </a:pPr>
            <a:r>
              <a:rPr lang="it-IT" sz="1000" b="1">
                <a:solidFill>
                  <a:srgbClr val="700D13"/>
                </a:solidFill>
                <a:latin typeface="Verdana" pitchFamily="-112" charset="0"/>
              </a:rPr>
              <a:t>Velocità di fermentazione ed estrazione.</a:t>
            </a:r>
            <a:r>
              <a:rPr lang="it-IT" sz="1000" b="1">
                <a:latin typeface="Verdana" pitchFamily="-112" charset="0"/>
              </a:rPr>
              <a:t> </a:t>
            </a:r>
            <a:r>
              <a:rPr lang="it-IT" sz="1000">
                <a:latin typeface="Verdana" pitchFamily="-112" charset="0"/>
              </a:rPr>
              <a:t>A parità di condizioni rispetto ad un sistema tradizionale, con </a:t>
            </a:r>
            <a:r>
              <a:rPr lang="it-IT" sz="1000" b="1">
                <a:latin typeface="Verdana" pitchFamily="-112" charset="0"/>
              </a:rPr>
              <a:t>Ganimede®</a:t>
            </a:r>
            <a:r>
              <a:rPr lang="it-IT" sz="1000">
                <a:latin typeface="Verdana" pitchFamily="-112" charset="0"/>
              </a:rPr>
              <a:t> si </a:t>
            </a:r>
            <a:r>
              <a:rPr lang="it-IT" sz="1000" b="1">
                <a:latin typeface="Verdana" pitchFamily="-112" charset="0"/>
              </a:rPr>
              <a:t>riducono i tempi di lavorazione</a:t>
            </a:r>
            <a:r>
              <a:rPr lang="it-IT" sz="1000">
                <a:latin typeface="Verdana" pitchFamily="-112" charset="0"/>
              </a:rPr>
              <a:t> </a:t>
            </a:r>
            <a:r>
              <a:rPr lang="it-IT" sz="1000" b="1">
                <a:latin typeface="Verdana" pitchFamily="-112" charset="0"/>
              </a:rPr>
              <a:t>di circa</a:t>
            </a:r>
            <a:r>
              <a:rPr lang="it-IT" sz="1000">
                <a:latin typeface="Verdana" pitchFamily="-112" charset="0"/>
              </a:rPr>
              <a:t> </a:t>
            </a:r>
            <a:r>
              <a:rPr lang="it-IT" sz="1000" b="1">
                <a:latin typeface="Verdana" pitchFamily="-112" charset="0"/>
              </a:rPr>
              <a:t>il 30%.</a:t>
            </a:r>
          </a:p>
          <a:p>
            <a:pPr marL="457200" indent="-457200" eaLnBrk="0" hangingPunct="0">
              <a:lnSpc>
                <a:spcPts val="1300"/>
              </a:lnSpc>
              <a:tabLst>
                <a:tab pos="444500" algn="l"/>
              </a:tabLst>
            </a:pPr>
            <a:endParaRPr lang="it-IT" sz="1000" b="1">
              <a:latin typeface="Verdana" pitchFamily="-112" charset="0"/>
            </a:endParaRPr>
          </a:p>
          <a:p>
            <a:pPr marL="457200" indent="-457200" eaLnBrk="0" hangingPunct="0">
              <a:lnSpc>
                <a:spcPts val="1300"/>
              </a:lnSpc>
              <a:buFont typeface="Times" pitchFamily="-112" charset="0"/>
              <a:buNone/>
              <a:tabLst>
                <a:tab pos="444500" algn="l"/>
              </a:tabLst>
            </a:pPr>
            <a:r>
              <a:rPr lang="it-IT" sz="1000" b="1">
                <a:solidFill>
                  <a:srgbClr val="700D13"/>
                </a:solidFill>
                <a:latin typeface="Verdana" pitchFamily="-112" charset="0"/>
              </a:rPr>
              <a:t>4.	Temperatura omogenea</a:t>
            </a:r>
            <a:r>
              <a:rPr lang="it-IT" sz="1000" b="1">
                <a:latin typeface="Verdana" pitchFamily="-112" charset="0"/>
              </a:rPr>
              <a:t> </a:t>
            </a:r>
            <a:r>
              <a:rPr lang="it-IT" sz="1000">
                <a:latin typeface="Verdana" pitchFamily="-112" charset="0"/>
              </a:rPr>
              <a:t>all’interno del </a:t>
            </a:r>
            <a:r>
              <a:rPr lang="it-IT" sz="1000" b="1">
                <a:latin typeface="Verdana" pitchFamily="-112" charset="0"/>
              </a:rPr>
              <a:t>Ganimede®</a:t>
            </a:r>
            <a:r>
              <a:rPr lang="it-IT" sz="1000">
                <a:latin typeface="Verdana" pitchFamily="-112" charset="0"/>
              </a:rPr>
              <a:t> in quanto la camicia superiore, posizionata sopra il diaframma, trasmette il freddo alla parte centrale del liquido, più distante dal perimetro esterno, mentre la tasca inferiore raffredda la parte più periferica. La naturale turbolenza del sistema mantiene omogenea la temperatura, anche all’interno del cappello.</a:t>
            </a:r>
          </a:p>
          <a:p>
            <a:pPr marL="457200" indent="-457200" eaLnBrk="0" hangingPunct="0">
              <a:lnSpc>
                <a:spcPts val="1300"/>
              </a:lnSpc>
              <a:tabLst>
                <a:tab pos="444500" algn="l"/>
              </a:tabLst>
            </a:pPr>
            <a:endParaRPr lang="it-IT" sz="1000" b="1">
              <a:latin typeface="Verdana" pitchFamily="-112" charset="0"/>
            </a:endParaRPr>
          </a:p>
          <a:p>
            <a:pPr marL="457200" indent="-457200" eaLnBrk="0" hangingPunct="0">
              <a:lnSpc>
                <a:spcPts val="1300"/>
              </a:lnSpc>
              <a:tabLst>
                <a:tab pos="444500" algn="l"/>
              </a:tabLst>
            </a:pPr>
            <a:r>
              <a:rPr lang="it-IT" sz="1000" b="1">
                <a:solidFill>
                  <a:srgbClr val="700D13"/>
                </a:solidFill>
                <a:latin typeface="Verdana" pitchFamily="-112" charset="0"/>
              </a:rPr>
              <a:t>5.	Caduta sul fondo di tutti i vinaccioli</a:t>
            </a:r>
            <a:r>
              <a:rPr lang="it-IT" sz="1000" b="1">
                <a:latin typeface="Verdana" pitchFamily="-112" charset="0"/>
              </a:rPr>
              <a:t> </a:t>
            </a:r>
            <a:r>
              <a:rPr lang="it-IT" sz="1000">
                <a:latin typeface="Verdana" pitchFamily="-112" charset="0"/>
              </a:rPr>
              <a:t>grazie all’esclusivo rimescolamento del cappello.</a:t>
            </a:r>
          </a:p>
          <a:p>
            <a:pPr marL="457200" indent="-457200" eaLnBrk="0" hangingPunct="0">
              <a:lnSpc>
                <a:spcPts val="1300"/>
              </a:lnSpc>
              <a:tabLst>
                <a:tab pos="444500" algn="l"/>
              </a:tabLst>
            </a:pPr>
            <a:r>
              <a:rPr lang="it-IT" sz="1000" b="1">
                <a:latin typeface="Verdana" pitchFamily="-112" charset="0"/>
              </a:rPr>
              <a:t>	Raccolti sul fondo, i vinaccioli possono essere esclusi </a:t>
            </a:r>
            <a:r>
              <a:rPr lang="it-IT" sz="1000">
                <a:latin typeface="Verdana" pitchFamily="-112" charset="0"/>
              </a:rPr>
              <a:t>parzialmente o totalmente dal processo di estrazione (eliminazione dei tannini astringenti), in base alle esigenze dell’Enologo.</a:t>
            </a:r>
          </a:p>
          <a:p>
            <a:pPr marL="457200" indent="-457200" eaLnBrk="0" hangingPunct="0">
              <a:lnSpc>
                <a:spcPts val="1300"/>
              </a:lnSpc>
              <a:tabLst>
                <a:tab pos="444500" algn="l"/>
              </a:tabLst>
            </a:pPr>
            <a:endParaRPr lang="it-IT" sz="1000" b="1">
              <a:solidFill>
                <a:srgbClr val="700D13"/>
              </a:solidFill>
              <a:latin typeface="Verdana" pitchFamily="-112" charset="0"/>
            </a:endParaRPr>
          </a:p>
          <a:p>
            <a:pPr marL="457200" indent="-457200" eaLnBrk="0" hangingPunct="0">
              <a:lnSpc>
                <a:spcPts val="1300"/>
              </a:lnSpc>
              <a:tabLst>
                <a:tab pos="444500" algn="l"/>
              </a:tabLst>
            </a:pPr>
            <a:r>
              <a:rPr lang="it-IT" sz="1000" b="1">
                <a:solidFill>
                  <a:srgbClr val="700D13"/>
                </a:solidFill>
                <a:latin typeface="Verdana" pitchFamily="-112" charset="0"/>
              </a:rPr>
              <a:t>6.	Estrazione selettiva.</a:t>
            </a:r>
            <a:r>
              <a:rPr lang="it-IT" sz="1000">
                <a:latin typeface="Verdana" pitchFamily="-112" charset="0"/>
              </a:rPr>
              <a:t> Potendo separare i vinaccioli, l’estrazione è indirizzata solo al cappello di vinacce che nel caso di </a:t>
            </a:r>
            <a:r>
              <a:rPr lang="it-IT" sz="1000" b="1">
                <a:latin typeface="Verdana" pitchFamily="-112" charset="0"/>
              </a:rPr>
              <a:t>Ganimede®</a:t>
            </a:r>
            <a:r>
              <a:rPr lang="it-IT" sz="1000">
                <a:latin typeface="Verdana" pitchFamily="-112" charset="0"/>
              </a:rPr>
              <a:t> è costituito</a:t>
            </a:r>
            <a:r>
              <a:rPr lang="it-IT" sz="1000" b="1">
                <a:latin typeface="Verdana" pitchFamily="-112" charset="0"/>
              </a:rPr>
              <a:t> solo da bucce</a:t>
            </a:r>
            <a:r>
              <a:rPr lang="it-IT" sz="1000">
                <a:latin typeface="Verdana" pitchFamily="-112" charset="0"/>
              </a:rPr>
              <a:t> le quali contengono, oltre alle sostanze coloranti, i tannini buoni (estrazione delle sole sostanze nobili).</a:t>
            </a:r>
          </a:p>
          <a:p>
            <a:pPr marL="457200" indent="-457200" eaLnBrk="0" hangingPunct="0">
              <a:lnSpc>
                <a:spcPts val="1300"/>
              </a:lnSpc>
              <a:tabLst>
                <a:tab pos="444500" algn="l"/>
              </a:tabLst>
            </a:pPr>
            <a:endParaRPr lang="it-IT" sz="1000" b="1">
              <a:solidFill>
                <a:srgbClr val="700D13"/>
              </a:solidFill>
              <a:latin typeface="Verdana" pitchFamily="-112" charset="0"/>
            </a:endParaRPr>
          </a:p>
          <a:p>
            <a:pPr marL="457200" indent="-457200" eaLnBrk="0" hangingPunct="0">
              <a:lnSpc>
                <a:spcPts val="1300"/>
              </a:lnSpc>
              <a:tabLst>
                <a:tab pos="444500" algn="l"/>
              </a:tabLst>
            </a:pPr>
            <a:r>
              <a:rPr lang="it-IT" sz="1000" b="1">
                <a:solidFill>
                  <a:srgbClr val="700D13"/>
                </a:solidFill>
                <a:latin typeface="Verdana" pitchFamily="-112" charset="0"/>
              </a:rPr>
              <a:t>7.	Tutto vino fiore.</a:t>
            </a:r>
            <a:r>
              <a:rPr lang="it-IT" sz="1000" b="1">
                <a:latin typeface="Verdana" pitchFamily="-112" charset="0"/>
              </a:rPr>
              <a:t> </a:t>
            </a:r>
            <a:r>
              <a:rPr lang="it-IT" sz="1000">
                <a:latin typeface="Verdana" pitchFamily="-112" charset="0"/>
              </a:rPr>
              <a:t>Svinatura rapida e sicura (vinacce ben sgranate e facili da estrarre con una normale pompa Rotho®) in assenza di pale di estrazione, di coclee e tramogge</a:t>
            </a:r>
            <a:r>
              <a:rPr lang="it-IT" sz="1000" b="1">
                <a:latin typeface="Verdana" pitchFamily="-112" charset="0"/>
              </a:rPr>
              <a:t> </a:t>
            </a:r>
            <a:r>
              <a:rPr lang="it-IT" sz="1000">
                <a:latin typeface="Verdana" pitchFamily="-112" charset="0"/>
              </a:rPr>
              <a:t>(assenza di torchiati e sottoprodotti con valori in alcool metilico elevato) </a:t>
            </a:r>
            <a:r>
              <a:rPr lang="it-IT" sz="1000" b="1">
                <a:latin typeface="Verdana" pitchFamily="-112" charset="0"/>
              </a:rPr>
              <a:t>con un impiego ridotto di manodopera e una sicurezza totale per l’operatore.</a:t>
            </a:r>
            <a:r>
              <a:rPr lang="it-IT" sz="1000">
                <a:latin typeface="Verdana" pitchFamily="-112" charset="0"/>
              </a:rPr>
              <a:t> Nessun rischio di fuoriuscite </a:t>
            </a:r>
          </a:p>
          <a:p>
            <a:pPr marL="457200" indent="-457200" eaLnBrk="0" hangingPunct="0">
              <a:lnSpc>
                <a:spcPts val="1300"/>
              </a:lnSpc>
              <a:tabLst>
                <a:tab pos="444500" algn="l"/>
              </a:tabLst>
            </a:pPr>
            <a:r>
              <a:rPr lang="it-IT" sz="1000">
                <a:latin typeface="Verdana" pitchFamily="-112" charset="0"/>
              </a:rPr>
              <a:t>	improvvise e perdite di prodotto dato che </a:t>
            </a:r>
            <a:r>
              <a:rPr lang="it-IT" sz="1000" b="1">
                <a:latin typeface="Verdana" pitchFamily="-112" charset="0"/>
              </a:rPr>
              <a:t>l’intera fase avviene in un sistema chiuso, senza dispersione di aromi</a:t>
            </a:r>
            <a:r>
              <a:rPr lang="it-IT" sz="1000">
                <a:latin typeface="Verdana" pitchFamily="-112" charset="0"/>
              </a:rPr>
              <a:t>.</a:t>
            </a:r>
          </a:p>
        </p:txBody>
      </p:sp>
      <p:sp>
        <p:nvSpPr>
          <p:cNvPr id="100358" name="Text Box 11"/>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0F25B800-4A78-CD48-BB89-BF5AF4969BBA}" type="slidenum">
              <a:rPr lang="it-IT" sz="1000" b="1">
                <a:solidFill>
                  <a:srgbClr val="80060D"/>
                </a:solidFill>
                <a:latin typeface="Verdana" pitchFamily="-112" charset="0"/>
              </a:rPr>
              <a:pPr eaLnBrk="0" hangingPunct="0">
                <a:spcBef>
                  <a:spcPct val="50000"/>
                </a:spcBef>
              </a:pPr>
              <a:t>43</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Text Box 6"/>
          <p:cNvSpPr txBox="1">
            <a:spLocks noChangeArrowheads="1"/>
          </p:cNvSpPr>
          <p:nvPr/>
        </p:nvSpPr>
        <p:spPr bwMode="auto">
          <a:xfrm>
            <a:off x="304800" y="1905000"/>
            <a:ext cx="8534400" cy="4359275"/>
          </a:xfrm>
          <a:prstGeom prst="rect">
            <a:avLst/>
          </a:prstGeom>
          <a:noFill/>
          <a:ln w="9525">
            <a:noFill/>
            <a:miter lim="800000"/>
            <a:headEnd/>
            <a:tailEnd/>
          </a:ln>
        </p:spPr>
        <p:txBody>
          <a:bodyPr>
            <a:prstTxWarp prst="textNoShape">
              <a:avLst/>
            </a:prstTxWarp>
            <a:spAutoFit/>
          </a:bodyPr>
          <a:lstStyle/>
          <a:p>
            <a:pPr marL="457200" indent="-457200" eaLnBrk="0" hangingPunct="0"/>
            <a:r>
              <a:rPr lang="it-IT" sz="1000" b="1">
                <a:solidFill>
                  <a:srgbClr val="700D13"/>
                </a:solidFill>
                <a:latin typeface="Verdana" pitchFamily="-112" charset="0"/>
              </a:rPr>
              <a:t>8.        Gestione esclusiva della tecnica della</a:t>
            </a:r>
            <a:r>
              <a:rPr lang="it-IT" sz="1000">
                <a:solidFill>
                  <a:srgbClr val="700D13"/>
                </a:solidFill>
                <a:latin typeface="Verdana" pitchFamily="-112" charset="0"/>
              </a:rPr>
              <a:t> </a:t>
            </a:r>
            <a:r>
              <a:rPr lang="it-IT" sz="1000" b="1">
                <a:solidFill>
                  <a:srgbClr val="700D13"/>
                </a:solidFill>
                <a:latin typeface="Verdana" pitchFamily="-112" charset="0"/>
              </a:rPr>
              <a:t>“MACERAZIONE PELLICOLARE DINAMICA”</a:t>
            </a:r>
            <a:r>
              <a:rPr lang="it-IT" sz="1000">
                <a:latin typeface="Verdana" pitchFamily="-112" charset="0"/>
              </a:rPr>
              <a:t> </a:t>
            </a:r>
            <a:r>
              <a:rPr lang="it-IT" sz="1000">
                <a:solidFill>
                  <a:srgbClr val="700D13"/>
                </a:solidFill>
                <a:latin typeface="Verdana" pitchFamily="-112" charset="0"/>
              </a:rPr>
              <a:t>prefermentativa </a:t>
            </a:r>
            <a:r>
              <a:rPr lang="it-IT" sz="1000">
                <a:latin typeface="Verdana" pitchFamily="-112" charset="0"/>
              </a:rPr>
              <a:t>particolarmente</a:t>
            </a:r>
            <a:br>
              <a:rPr lang="it-IT" sz="1000">
                <a:latin typeface="Verdana" pitchFamily="-112" charset="0"/>
              </a:rPr>
            </a:br>
            <a:r>
              <a:rPr lang="it-IT" sz="1000">
                <a:latin typeface="Verdana" pitchFamily="-112" charset="0"/>
              </a:rPr>
              <a:t> indicata per i bianchi ma anche per vini rossi, in </a:t>
            </a:r>
            <a:r>
              <a:rPr lang="it-IT" sz="1000" b="1">
                <a:latin typeface="Verdana" pitchFamily="-112" charset="0"/>
              </a:rPr>
              <a:t>ambiente sicuro e controllato</a:t>
            </a:r>
            <a:r>
              <a:rPr lang="it-IT" sz="1000">
                <a:latin typeface="Verdana" pitchFamily="-112" charset="0"/>
              </a:rPr>
              <a:t>.</a:t>
            </a:r>
          </a:p>
          <a:p>
            <a:pPr marL="457200" indent="-457200" eaLnBrk="0" hangingPunct="0">
              <a:lnSpc>
                <a:spcPts val="1300"/>
              </a:lnSpc>
            </a:pPr>
            <a:endParaRPr lang="it-IT" sz="1000" b="1">
              <a:solidFill>
                <a:srgbClr val="700D13"/>
              </a:solidFill>
              <a:latin typeface="Verdana" pitchFamily="-112" charset="0"/>
            </a:endParaRPr>
          </a:p>
          <a:p>
            <a:pPr marL="457200" indent="-457200" eaLnBrk="0" hangingPunct="0">
              <a:lnSpc>
                <a:spcPts val="1300"/>
              </a:lnSpc>
            </a:pPr>
            <a:r>
              <a:rPr lang="it-IT" sz="1000" b="1">
                <a:solidFill>
                  <a:srgbClr val="700D13"/>
                </a:solidFill>
                <a:latin typeface="Verdana" pitchFamily="-112" charset="0"/>
              </a:rPr>
              <a:t>9.	Uso SCIENTIFICO dei gas tecnici.</a:t>
            </a:r>
            <a:r>
              <a:rPr lang="it-IT" sz="1000">
                <a:latin typeface="Verdana" pitchFamily="-112" charset="0"/>
              </a:rPr>
              <a:t> Solo con </a:t>
            </a:r>
            <a:r>
              <a:rPr lang="it-IT" sz="1000" b="1">
                <a:latin typeface="Verdana" pitchFamily="-112" charset="0"/>
              </a:rPr>
              <a:t>Ganimede®</a:t>
            </a:r>
            <a:r>
              <a:rPr lang="it-IT" sz="1000">
                <a:latin typeface="Verdana" pitchFamily="-112" charset="0"/>
              </a:rPr>
              <a:t> l’uso dei gas tecnici può essere condotta in modo scientifico, garantendo </a:t>
            </a:r>
            <a:r>
              <a:rPr lang="it-IT" sz="1000" b="1">
                <a:latin typeface="Verdana" pitchFamily="-112" charset="0"/>
              </a:rPr>
              <a:t>risultati certi, ripetibili e riproducibili</a:t>
            </a:r>
            <a:r>
              <a:rPr lang="it-IT" sz="1000">
                <a:latin typeface="Verdana" pitchFamily="-112" charset="0"/>
              </a:rPr>
              <a:t>.</a:t>
            </a:r>
          </a:p>
          <a:p>
            <a:pPr marL="457200" indent="-457200" eaLnBrk="0" hangingPunct="0">
              <a:lnSpc>
                <a:spcPts val="1300"/>
              </a:lnSpc>
            </a:pPr>
            <a:r>
              <a:rPr lang="it-IT" sz="1000" b="1">
                <a:solidFill>
                  <a:srgbClr val="700D13"/>
                </a:solidFill>
                <a:latin typeface="Verdana" pitchFamily="-112" charset="0"/>
              </a:rPr>
              <a:t>	</a:t>
            </a:r>
          </a:p>
          <a:p>
            <a:pPr marL="457200" indent="-457200" eaLnBrk="0" hangingPunct="0">
              <a:lnSpc>
                <a:spcPts val="1300"/>
              </a:lnSpc>
            </a:pPr>
            <a:r>
              <a:rPr lang="it-IT" sz="1000" b="1">
                <a:solidFill>
                  <a:srgbClr val="700D13"/>
                </a:solidFill>
                <a:latin typeface="Verdana" pitchFamily="-112" charset="0"/>
              </a:rPr>
              <a:t>10.	Riduzione sensibile dell’uso di SO</a:t>
            </a:r>
            <a:r>
              <a:rPr lang="it-IT" sz="1000" b="1" baseline="-25000">
                <a:solidFill>
                  <a:srgbClr val="700D13"/>
                </a:solidFill>
                <a:latin typeface="Verdana" pitchFamily="-112" charset="0"/>
              </a:rPr>
              <a:t>2</a:t>
            </a:r>
            <a:r>
              <a:rPr lang="it-IT" sz="1000">
                <a:latin typeface="Verdana" pitchFamily="-112" charset="0"/>
              </a:rPr>
              <a:t> poiché l’intero processo avviene in ambiente controllato, in quanto saturo di CO</a:t>
            </a:r>
            <a:r>
              <a:rPr lang="it-IT" sz="1000" baseline="-25000">
                <a:latin typeface="Verdana" pitchFamily="-112" charset="0"/>
              </a:rPr>
              <a:t>2</a:t>
            </a:r>
            <a:r>
              <a:rPr lang="it-IT" sz="1000">
                <a:latin typeface="Verdana" pitchFamily="-112" charset="0"/>
              </a:rPr>
              <a:t>.</a:t>
            </a:r>
          </a:p>
          <a:p>
            <a:pPr marL="457200" indent="-457200" eaLnBrk="0" hangingPunct="0">
              <a:lnSpc>
                <a:spcPts val="1300"/>
              </a:lnSpc>
              <a:buFont typeface="Times" pitchFamily="-112" charset="0"/>
              <a:buAutoNum type="arabicPeriod" startAt="9"/>
            </a:pPr>
            <a:endParaRPr lang="it-IT" sz="1000" b="1">
              <a:solidFill>
                <a:srgbClr val="700D13"/>
              </a:solidFill>
              <a:latin typeface="Verdana" pitchFamily="-112" charset="0"/>
            </a:endParaRPr>
          </a:p>
          <a:p>
            <a:pPr marL="457200" indent="-457200" eaLnBrk="0" hangingPunct="0">
              <a:lnSpc>
                <a:spcPts val="1300"/>
              </a:lnSpc>
            </a:pPr>
            <a:r>
              <a:rPr lang="it-IT" sz="1000" b="1">
                <a:solidFill>
                  <a:srgbClr val="700D13"/>
                </a:solidFill>
                <a:latin typeface="Verdana" pitchFamily="-112" charset="0"/>
              </a:rPr>
              <a:t>11.	Vini con più basso tenore di acidità volatile</a:t>
            </a:r>
            <a:r>
              <a:rPr lang="it-IT" sz="1000">
                <a:latin typeface="Verdana" pitchFamily="-112" charset="0"/>
              </a:rPr>
              <a:t>, grazie alla perfetta e totale lisciviazione dell’intera massa di vinacce (le bucce sono sempre bagnate e quindi non rimangono porzioni di esse sul cappello e/o sulle pareti e organi del serbatoio che possono essere soggette all’attacco da parte dei batteri acetici).</a:t>
            </a:r>
          </a:p>
          <a:p>
            <a:pPr marL="457200" indent="-457200" eaLnBrk="0" hangingPunct="0">
              <a:lnSpc>
                <a:spcPts val="1300"/>
              </a:lnSpc>
              <a:buFont typeface="Times" pitchFamily="-112" charset="0"/>
              <a:buAutoNum type="arabicPeriod" startAt="9"/>
            </a:pPr>
            <a:endParaRPr lang="it-IT" sz="1000" b="1">
              <a:solidFill>
                <a:srgbClr val="700D13"/>
              </a:solidFill>
              <a:latin typeface="Verdana" pitchFamily="-112" charset="0"/>
            </a:endParaRPr>
          </a:p>
          <a:p>
            <a:pPr marL="457200" indent="-457200" eaLnBrk="0" hangingPunct="0">
              <a:lnSpc>
                <a:spcPts val="1300"/>
              </a:lnSpc>
              <a:buFont typeface="Times" pitchFamily="-112" charset="0"/>
              <a:buNone/>
            </a:pPr>
            <a:r>
              <a:rPr lang="it-IT" sz="1000" b="1">
                <a:solidFill>
                  <a:srgbClr val="700D13"/>
                </a:solidFill>
                <a:latin typeface="Verdana" pitchFamily="-112" charset="0"/>
              </a:rPr>
              <a:t>12.	Automatizzazione dell’intero processo</a:t>
            </a:r>
            <a:r>
              <a:rPr lang="it-IT" sz="1000" b="1">
                <a:latin typeface="Verdana" pitchFamily="-112" charset="0"/>
              </a:rPr>
              <a:t> </a:t>
            </a:r>
            <a:r>
              <a:rPr lang="it-IT" sz="1000">
                <a:latin typeface="Verdana" pitchFamily="-112" charset="0"/>
              </a:rPr>
              <a:t>grazie al pannello di controllo che permette di impostare tutti i parametri lasciando che il fermentatore </a:t>
            </a:r>
            <a:r>
              <a:rPr lang="it-IT" sz="1000" b="1">
                <a:latin typeface="Verdana" pitchFamily="-112" charset="0"/>
              </a:rPr>
              <a:t>Ganimede</a:t>
            </a:r>
            <a:r>
              <a:rPr lang="it-IT" sz="1000" b="1" baseline="30000">
                <a:latin typeface="Verdana" pitchFamily="-112" charset="0"/>
              </a:rPr>
              <a:t>®</a:t>
            </a:r>
            <a:r>
              <a:rPr lang="it-IT" sz="1000">
                <a:latin typeface="Verdana" pitchFamily="-112" charset="0"/>
              </a:rPr>
              <a:t> lavori da solo senza alcun impiego di manodopera.</a:t>
            </a:r>
            <a:r>
              <a:rPr lang="it-IT" sz="1000" b="1">
                <a:solidFill>
                  <a:srgbClr val="700D13"/>
                </a:solidFill>
                <a:latin typeface="Verdana" pitchFamily="-112" charset="0"/>
                <a:ea typeface="Times New Roman" pitchFamily="-112" charset="0"/>
                <a:cs typeface="Times New Roman" pitchFamily="-112" charset="0"/>
              </a:rPr>
              <a:t> </a:t>
            </a:r>
          </a:p>
          <a:p>
            <a:pPr marL="457200" indent="-457200" eaLnBrk="0" hangingPunct="0">
              <a:lnSpc>
                <a:spcPts val="1300"/>
              </a:lnSpc>
            </a:pPr>
            <a:endParaRPr lang="it-IT" sz="1000" b="1">
              <a:solidFill>
                <a:srgbClr val="700D13"/>
              </a:solidFill>
              <a:latin typeface="Verdana" pitchFamily="-112" charset="0"/>
            </a:endParaRPr>
          </a:p>
          <a:p>
            <a:pPr marL="457200" indent="-457200" eaLnBrk="0" hangingPunct="0">
              <a:lnSpc>
                <a:spcPts val="1300"/>
              </a:lnSpc>
            </a:pPr>
            <a:r>
              <a:rPr lang="it-IT" sz="1000" b="1">
                <a:solidFill>
                  <a:srgbClr val="700D13"/>
                </a:solidFill>
                <a:latin typeface="Verdana" pitchFamily="-112" charset="0"/>
              </a:rPr>
              <a:t>13.	Assenza di organi meccanici e minimo impiego di energia elettrica</a:t>
            </a:r>
            <a:r>
              <a:rPr lang="it-IT" sz="1000">
                <a:latin typeface="Verdana" pitchFamily="-112" charset="0"/>
              </a:rPr>
              <a:t>, con notevole riduzione dei costi, riduzione di rischi di fermo tecnico per rotture e assenza di triturazione della materia prima in lavorazione.</a:t>
            </a:r>
            <a:endParaRPr lang="it-IT" sz="1000" b="1">
              <a:latin typeface="Verdana" pitchFamily="-112" charset="0"/>
            </a:endParaRPr>
          </a:p>
          <a:p>
            <a:pPr marL="457200" indent="-457200" eaLnBrk="0" hangingPunct="0">
              <a:lnSpc>
                <a:spcPts val="1300"/>
              </a:lnSpc>
              <a:buFont typeface="Times" pitchFamily="-112" charset="0"/>
              <a:buAutoNum type="arabicPeriod" startAt="9"/>
            </a:pPr>
            <a:endParaRPr lang="it-IT" sz="1000" b="1">
              <a:solidFill>
                <a:srgbClr val="700D13"/>
              </a:solidFill>
              <a:latin typeface="Verdana" pitchFamily="-112" charset="0"/>
              <a:ea typeface="Times New Roman" pitchFamily="-112" charset="0"/>
              <a:cs typeface="Times New Roman" pitchFamily="-112" charset="0"/>
            </a:endParaRPr>
          </a:p>
          <a:p>
            <a:pPr marL="457200" indent="-457200" eaLnBrk="0" hangingPunct="0">
              <a:lnSpc>
                <a:spcPts val="1300"/>
              </a:lnSpc>
            </a:pPr>
            <a:r>
              <a:rPr lang="it-IT" sz="1000" b="1">
                <a:solidFill>
                  <a:srgbClr val="700D13"/>
                </a:solidFill>
                <a:latin typeface="Verdana" pitchFamily="-112" charset="0"/>
              </a:rPr>
              <a:t>14.	Pulizia semplice e veloce.</a:t>
            </a:r>
            <a:r>
              <a:rPr lang="it-IT" sz="1000">
                <a:latin typeface="Verdana" pitchFamily="-112" charset="0"/>
              </a:rPr>
              <a:t> </a:t>
            </a:r>
            <a:r>
              <a:rPr lang="it-IT" sz="1000" b="1">
                <a:latin typeface="Verdana" pitchFamily="-112" charset="0"/>
              </a:rPr>
              <a:t>Ganimede®</a:t>
            </a:r>
            <a:r>
              <a:rPr lang="it-IT" sz="1000">
                <a:latin typeface="Verdana" pitchFamily="-112" charset="0"/>
              </a:rPr>
              <a:t> è semplice da pulire e non necessita di organi ausiliari per svinare eliminando, così, il problema della difficile pulizia di coclee e tramogge.</a:t>
            </a:r>
          </a:p>
          <a:p>
            <a:pPr marL="457200" indent="-457200" eaLnBrk="0" hangingPunct="0">
              <a:lnSpc>
                <a:spcPts val="1300"/>
              </a:lnSpc>
            </a:pPr>
            <a:endParaRPr lang="it-IT" sz="1000" b="1">
              <a:solidFill>
                <a:srgbClr val="700D13"/>
              </a:solidFill>
              <a:latin typeface="Verdana" pitchFamily="-112" charset="0"/>
            </a:endParaRPr>
          </a:p>
          <a:p>
            <a:pPr marL="457200" indent="-457200" eaLnBrk="0" hangingPunct="0">
              <a:lnSpc>
                <a:spcPts val="1300"/>
              </a:lnSpc>
            </a:pPr>
            <a:r>
              <a:rPr lang="it-IT" sz="1000" b="1">
                <a:solidFill>
                  <a:srgbClr val="700D13"/>
                </a:solidFill>
                <a:latin typeface="Verdana" pitchFamily="-112" charset="0"/>
              </a:rPr>
              <a:t>15.	Ottimo serbatoio di stoccaggio.</a:t>
            </a:r>
            <a:r>
              <a:rPr lang="it-IT" sz="1000" b="1">
                <a:latin typeface="Verdana" pitchFamily="-112" charset="0"/>
              </a:rPr>
              <a:t> </a:t>
            </a:r>
            <a:r>
              <a:rPr lang="it-IT" sz="1000">
                <a:latin typeface="Verdana" pitchFamily="-112" charset="0"/>
              </a:rPr>
              <a:t>La semplicità costruttiva di </a:t>
            </a:r>
            <a:r>
              <a:rPr lang="it-IT" sz="1000" b="1">
                <a:latin typeface="Verdana" pitchFamily="-112" charset="0"/>
              </a:rPr>
              <a:t>Ganimede®</a:t>
            </a:r>
            <a:r>
              <a:rPr lang="it-IT" sz="1000">
                <a:latin typeface="Verdana" pitchFamily="-112" charset="0"/>
              </a:rPr>
              <a:t> lo rende ideale anche per lo stoccaggio.</a:t>
            </a:r>
            <a:r>
              <a:rPr lang="it-IT" sz="1000" b="1">
                <a:latin typeface="Verdana" pitchFamily="-112" charset="0"/>
              </a:rPr>
              <a:t> </a:t>
            </a:r>
            <a:r>
              <a:rPr lang="it-IT" sz="1000">
                <a:latin typeface="Verdana" pitchFamily="-112" charset="0"/>
              </a:rPr>
              <a:t>E’ l’unico, infatti, con funzione di semprepieno (iniettando gas inerte sotto il diaframma, il liquido viene spinto verso l’alto – serbatoio semprepieno).</a:t>
            </a:r>
          </a:p>
          <a:p>
            <a:pPr marL="457200" indent="-457200" eaLnBrk="0" hangingPunct="0">
              <a:lnSpc>
                <a:spcPts val="1300"/>
              </a:lnSpc>
            </a:pPr>
            <a:endParaRPr lang="it-IT" sz="1000">
              <a:latin typeface="Verdana" pitchFamily="-112" charset="0"/>
              <a:ea typeface="Times New Roman" pitchFamily="-112" charset="0"/>
              <a:cs typeface="Times New Roman" pitchFamily="-112" charset="0"/>
            </a:endParaRPr>
          </a:p>
          <a:p>
            <a:pPr marL="457200" indent="-457200" eaLnBrk="0" hangingPunct="0">
              <a:lnSpc>
                <a:spcPts val="1300"/>
              </a:lnSpc>
            </a:pPr>
            <a:r>
              <a:rPr lang="it-IT" sz="1000" b="1">
                <a:solidFill>
                  <a:srgbClr val="700D13"/>
                </a:solidFill>
                <a:latin typeface="Verdana" pitchFamily="-112" charset="0"/>
                <a:ea typeface="Times New Roman" pitchFamily="-112" charset="0"/>
                <a:cs typeface="Times New Roman" pitchFamily="-112" charset="0"/>
              </a:rPr>
              <a:t>16.	</a:t>
            </a:r>
            <a:r>
              <a:rPr lang="it-IT" sz="1000" b="1">
                <a:solidFill>
                  <a:srgbClr val="700D13"/>
                </a:solidFill>
                <a:latin typeface="Verdana" pitchFamily="-112" charset="0"/>
              </a:rPr>
              <a:t>Una sola persona gestisce l’intero processo di vinificazione.</a:t>
            </a:r>
          </a:p>
        </p:txBody>
      </p:sp>
      <p:sp>
        <p:nvSpPr>
          <p:cNvPr id="102403" name="Rectangle 2"/>
          <p:cNvSpPr>
            <a:spLocks noChangeArrowheads="1"/>
          </p:cNvSpPr>
          <p:nvPr/>
        </p:nvSpPr>
        <p:spPr bwMode="auto">
          <a:xfrm>
            <a:off x="6477000" y="5867400"/>
            <a:ext cx="2667000" cy="990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102404"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6.Riassumendo: tutti i vantaggi di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02405" name="Text Box 4"/>
          <p:cNvSpPr txBox="1">
            <a:spLocks noChangeArrowheads="1"/>
          </p:cNvSpPr>
          <p:nvPr/>
        </p:nvSpPr>
        <p:spPr bwMode="auto">
          <a:xfrm>
            <a:off x="304800" y="1279525"/>
            <a:ext cx="6705600" cy="3206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600" b="1">
                <a:solidFill>
                  <a:srgbClr val="80060D"/>
                </a:solidFill>
                <a:latin typeface="Verdana" pitchFamily="-112" charset="0"/>
              </a:rPr>
              <a:t>L’innovazione Metodo Ganimede</a:t>
            </a:r>
            <a:r>
              <a:rPr lang="it-IT" sz="1600" b="1" baseline="30000">
                <a:solidFill>
                  <a:srgbClr val="80060D"/>
                </a:solidFill>
                <a:latin typeface="Verdana" pitchFamily="-112" charset="0"/>
              </a:rPr>
              <a:t>®</a:t>
            </a:r>
            <a:r>
              <a:rPr lang="it-IT" sz="1600" b="1">
                <a:solidFill>
                  <a:srgbClr val="80060D"/>
                </a:solidFill>
                <a:latin typeface="Verdana" pitchFamily="-112" charset="0"/>
              </a:rPr>
              <a:t> in 16 punti:</a:t>
            </a:r>
            <a:endParaRPr lang="it-IT" sz="1600" b="1" baseline="26000">
              <a:solidFill>
                <a:srgbClr val="80060D"/>
              </a:solidFill>
              <a:latin typeface="Verdana" pitchFamily="-112" charset="0"/>
            </a:endParaRPr>
          </a:p>
        </p:txBody>
      </p:sp>
      <p:sp>
        <p:nvSpPr>
          <p:cNvPr id="102406" name="Text Box 7"/>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0F5F9004-C2B0-C340-A008-4D0EFC940401}" type="slidenum">
              <a:rPr lang="it-IT" sz="1000" b="1">
                <a:solidFill>
                  <a:srgbClr val="80060D"/>
                </a:solidFill>
                <a:latin typeface="Verdana" pitchFamily="-112" charset="0"/>
              </a:rPr>
              <a:pPr eaLnBrk="0" hangingPunct="0">
                <a:spcBef>
                  <a:spcPct val="50000"/>
                </a:spcBef>
              </a:pPr>
              <a:t>44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r>
              <a:rPr lang="es-ES_tradnl" sz="2200" b="1">
                <a:solidFill>
                  <a:srgbClr val="80060D"/>
                </a:solidFill>
                <a:latin typeface="Verdana" pitchFamily="-112" charset="0"/>
              </a:rPr>
              <a:t/>
            </a:r>
            <a:br>
              <a:rPr lang="es-ES_tradnl" sz="2200" b="1">
                <a:solidFill>
                  <a:srgbClr val="80060D"/>
                </a:solidFill>
                <a:latin typeface="Verdana" pitchFamily="-112" charset="0"/>
              </a:rPr>
            </a:br>
            <a:endParaRPr lang="es-ES" sz="2200" b="1">
              <a:solidFill>
                <a:srgbClr val="80060D"/>
              </a:solidFill>
              <a:latin typeface="Verdana" pitchFamily="-112" charset="0"/>
            </a:endParaRPr>
          </a:p>
        </p:txBody>
      </p:sp>
      <p:sp>
        <p:nvSpPr>
          <p:cNvPr id="104451" name="Rectangle 3"/>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endParaRPr lang="es-ES" sz="1600">
              <a:latin typeface="Verdana" pitchFamily="-112" charset="0"/>
            </a:endParaRPr>
          </a:p>
        </p:txBody>
      </p:sp>
      <p:sp>
        <p:nvSpPr>
          <p:cNvPr id="104452" name="Rectangle 4"/>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pic>
        <p:nvPicPr>
          <p:cNvPr id="104453" name="Picture 5"/>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104454" name="Picture 6"/>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104455" name="Picture 7" descr="C:\Documents and Settings\Utente\Desktop\Foto\IMG_5588.JPG"/>
          <p:cNvPicPr>
            <a:picLocks noChangeAspect="1" noChangeArrowheads="1"/>
          </p:cNvPicPr>
          <p:nvPr/>
        </p:nvPicPr>
        <p:blipFill>
          <a:blip r:embed="rId4"/>
          <a:srcRect/>
          <a:stretch>
            <a:fillRect/>
          </a:stretch>
        </p:blipFill>
        <p:spPr bwMode="auto">
          <a:xfrm>
            <a:off x="1371600" y="1104900"/>
            <a:ext cx="7467600" cy="560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endParaRPr lang="es-ES" sz="2200" b="1">
              <a:solidFill>
                <a:srgbClr val="80060D"/>
              </a:solidFill>
              <a:latin typeface="Verdana" pitchFamily="-112" charset="0"/>
            </a:endParaRPr>
          </a:p>
        </p:txBody>
      </p:sp>
      <p:sp>
        <p:nvSpPr>
          <p:cNvPr id="106499" name="Rectangle 5"/>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a:buClr>
                <a:srgbClr val="000000"/>
              </a:buClr>
              <a:buSzPct val="100000"/>
              <a:buFont typeface="Times New Roman" pitchFamily="-112" charset="0"/>
              <a:buNone/>
            </a:pPr>
            <a:endParaRPr lang="es-ES" sz="1600">
              <a:latin typeface="Verdana" pitchFamily="-112" charset="0"/>
            </a:endParaRPr>
          </a:p>
        </p:txBody>
      </p:sp>
      <p:sp>
        <p:nvSpPr>
          <p:cNvPr id="106500" name="Rectangle 6"/>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a:endParaRPr lang="es-ES" sz="1600">
              <a:latin typeface="Verdana" pitchFamily="-112" charset="0"/>
            </a:endParaRPr>
          </a:p>
        </p:txBody>
      </p:sp>
      <p:pic>
        <p:nvPicPr>
          <p:cNvPr id="106501" name="Picture 7"/>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106502" name="Picture 8"/>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106503" name="Picture 9" descr="C:\Documents and Settings\Utente\Desktop\EVENTO RIOJA 2007\foto masciarelli AR.jpg"/>
          <p:cNvPicPr>
            <a:picLocks noChangeAspect="1" noChangeArrowheads="1"/>
          </p:cNvPicPr>
          <p:nvPr/>
        </p:nvPicPr>
        <p:blipFill>
          <a:blip r:embed="rId4"/>
          <a:srcRect/>
          <a:stretch>
            <a:fillRect/>
          </a:stretch>
        </p:blipFill>
        <p:spPr bwMode="auto">
          <a:xfrm>
            <a:off x="228600" y="990600"/>
            <a:ext cx="5715000" cy="5791200"/>
          </a:xfrm>
          <a:prstGeom prst="rect">
            <a:avLst/>
          </a:prstGeom>
          <a:noFill/>
          <a:ln w="9525">
            <a:noFill/>
            <a:miter lim="800000"/>
            <a:headEnd/>
            <a:tailEnd/>
          </a:ln>
        </p:spPr>
      </p:pic>
      <p:sp>
        <p:nvSpPr>
          <p:cNvPr id="106504" name="Text Box 10"/>
          <p:cNvSpPr txBox="1">
            <a:spLocks noChangeArrowheads="1"/>
          </p:cNvSpPr>
          <p:nvPr/>
        </p:nvSpPr>
        <p:spPr bwMode="auto">
          <a:xfrm>
            <a:off x="6161088" y="1905000"/>
            <a:ext cx="2982912" cy="2462213"/>
          </a:xfrm>
          <a:prstGeom prst="rect">
            <a:avLst/>
          </a:prstGeom>
          <a:noFill/>
          <a:ln w="9525">
            <a:noFill/>
            <a:miter lim="800000"/>
            <a:headEnd/>
            <a:tailEnd/>
          </a:ln>
        </p:spPr>
        <p:txBody>
          <a:bodyPr>
            <a:prstTxWarp prst="textNoShape">
              <a:avLst/>
            </a:prstTxWarp>
            <a:spAutoFit/>
          </a:bodyPr>
          <a:lstStyle/>
          <a:p>
            <a:pPr eaLnBrk="0" hangingPunct="0"/>
            <a:r>
              <a:rPr lang="it-IT" sz="1400" b="1">
                <a:latin typeface="Verdana" pitchFamily="-112" charset="0"/>
                <a:ea typeface="Verdana" pitchFamily="-112" charset="0"/>
                <a:cs typeface="Verdana" pitchFamily="-112" charset="0"/>
              </a:rPr>
              <a:t>Cantina Gianni Masciarelli</a:t>
            </a:r>
          </a:p>
          <a:p>
            <a:pPr eaLnBrk="0" hangingPunct="0"/>
            <a:endParaRPr lang="it-IT" sz="1400" b="1">
              <a:latin typeface="Verdana" pitchFamily="-112" charset="0"/>
              <a:ea typeface="Verdana" pitchFamily="-112" charset="0"/>
              <a:cs typeface="Verdana" pitchFamily="-112" charset="0"/>
            </a:endParaRPr>
          </a:p>
          <a:p>
            <a:pPr eaLnBrk="0" hangingPunct="0"/>
            <a:r>
              <a:rPr lang="it-IT" sz="1400" b="1">
                <a:latin typeface="Verdana" pitchFamily="-112" charset="0"/>
                <a:ea typeface="Verdana" pitchFamily="-112" charset="0"/>
                <a:cs typeface="Verdana" pitchFamily="-112" charset="0"/>
              </a:rPr>
              <a:t>Abruzzo  Italia</a:t>
            </a:r>
          </a:p>
          <a:p>
            <a:pPr eaLnBrk="0" hangingPunct="0"/>
            <a:endParaRPr lang="it-IT" sz="1400" b="1">
              <a:latin typeface="Verdana" pitchFamily="-112" charset="0"/>
              <a:ea typeface="Verdana" pitchFamily="-112" charset="0"/>
              <a:cs typeface="Verdana" pitchFamily="-112" charset="0"/>
            </a:endParaRPr>
          </a:p>
          <a:p>
            <a:pPr eaLnBrk="0" hangingPunct="0"/>
            <a:r>
              <a:rPr lang="it-IT" sz="1400" b="1">
                <a:latin typeface="Verdana" pitchFamily="-112" charset="0"/>
                <a:ea typeface="Verdana" pitchFamily="-112" charset="0"/>
                <a:cs typeface="Verdana" pitchFamily="-112" charset="0"/>
              </a:rPr>
              <a:t>Premiata dalla guida Gambero Rosso-Slow Food</a:t>
            </a:r>
          </a:p>
          <a:p>
            <a:pPr eaLnBrk="0" hangingPunct="0"/>
            <a:endParaRPr lang="it-IT" sz="1400" b="1">
              <a:latin typeface="Verdana" pitchFamily="-112" charset="0"/>
              <a:ea typeface="Verdana" pitchFamily="-112" charset="0"/>
              <a:cs typeface="Verdana" pitchFamily="-112" charset="0"/>
            </a:endParaRPr>
          </a:p>
          <a:p>
            <a:pPr eaLnBrk="0" hangingPunct="0"/>
            <a:r>
              <a:rPr lang="it-IT" sz="1400" b="1">
                <a:latin typeface="Verdana" pitchFamily="-112" charset="0"/>
                <a:ea typeface="Verdana" pitchFamily="-112" charset="0"/>
                <a:cs typeface="Verdana" pitchFamily="-112" charset="0"/>
              </a:rPr>
              <a:t>“ Cantina dell’anno </a:t>
            </a:r>
            <a:r>
              <a:rPr lang="it-IT" sz="1400" b="1">
                <a:latin typeface="Verdana" pitchFamily="-112" charset="0"/>
                <a:ea typeface="Times New Roman" pitchFamily="-112" charset="0"/>
                <a:cs typeface="Times New Roman" pitchFamily="-112" charset="0"/>
              </a:rPr>
              <a:t>2004”</a:t>
            </a:r>
          </a:p>
          <a:p>
            <a:pPr eaLnBrk="0" hangingPunct="0"/>
            <a:endParaRPr lang="it-IT" sz="1400" b="1">
              <a:latin typeface="Verdana" pitchFamily="-112" charset="0"/>
              <a:ea typeface="Times New Roman" pitchFamily="-112" charset="0"/>
              <a:cs typeface="Times New Roman" pitchFamily="-112" charset="0"/>
            </a:endParaRPr>
          </a:p>
          <a:p>
            <a:pPr eaLnBrk="0" hangingPunct="0"/>
            <a:endParaRPr lang="it-IT" sz="1400" b="1">
              <a:latin typeface="Verdana" pitchFamily="-112" charset="0"/>
              <a:ea typeface="Times New Roman" pitchFamily="-112" charset="0"/>
              <a:cs typeface="Times New Roman" pitchFamily="-112" charset="0"/>
            </a:endParaRPr>
          </a:p>
          <a:p>
            <a:pPr eaLnBrk="0" hangingPunct="0"/>
            <a:r>
              <a:rPr lang="it-IT" sz="1400" b="1">
                <a:latin typeface="Verdana" pitchFamily="-112" charset="0"/>
                <a:ea typeface="Times New Roman" pitchFamily="-112" charset="0"/>
                <a:cs typeface="Times New Roman" pitchFamily="-112" charset="0"/>
              </a:rPr>
              <a:t>n. 31  vinificatori Ganimede</a:t>
            </a:r>
            <a:endParaRPr lang="it-IT" sz="1400" b="1">
              <a:latin typeface="Verdana" pitchFamily="-112" charset="0"/>
              <a:ea typeface="Verdana" pitchFamily="-112" charset="0"/>
              <a:cs typeface="Verdana" pitchFamily="-112"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8546" name="Picture 2" descr="\\SERVER\Ganimede server\FOTO\CASA 40 VCR\IMG_5493 MOD.jpg"/>
          <p:cNvPicPr>
            <a:picLocks noChangeAspect="1" noChangeArrowheads="1"/>
          </p:cNvPicPr>
          <p:nvPr/>
        </p:nvPicPr>
        <p:blipFill>
          <a:blip r:embed="rId2"/>
          <a:srcRect/>
          <a:stretch>
            <a:fillRect/>
          </a:stretch>
        </p:blipFill>
        <p:spPr bwMode="auto">
          <a:xfrm>
            <a:off x="1905000" y="1143000"/>
            <a:ext cx="3694113" cy="4800600"/>
          </a:xfrm>
          <a:prstGeom prst="rect">
            <a:avLst/>
          </a:prstGeom>
          <a:noFill/>
          <a:ln w="15875">
            <a:solidFill>
              <a:srgbClr val="000000"/>
            </a:solidFill>
            <a:miter lim="800000"/>
            <a:headEnd/>
            <a:tailEnd/>
          </a:ln>
        </p:spPr>
      </p:pic>
      <p:sp>
        <p:nvSpPr>
          <p:cNvPr id="175107" name="Rectangle 3"/>
          <p:cNvSpPr>
            <a:spLocks noChangeArrowheads="1"/>
          </p:cNvSpPr>
          <p:nvPr/>
        </p:nvSpPr>
        <p:spPr bwMode="auto">
          <a:xfrm>
            <a:off x="5791200" y="2971800"/>
            <a:ext cx="3200400" cy="12192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a:effectLst>
                  <a:outerShdw blurRad="38100" dist="38100" dir="2700000" algn="tl">
                    <a:srgbClr val="DDDDDD"/>
                  </a:outerShdw>
                </a:effectLst>
                <a:latin typeface="Verdana" pitchFamily="-112" charset="0"/>
              </a:rPr>
              <a:t>Vivai Coop. Rauscedo</a:t>
            </a:r>
          </a:p>
          <a:p>
            <a:pPr algn="ctr" eaLnBrk="0" hangingPunct="0">
              <a:defRPr/>
            </a:pPr>
            <a:r>
              <a:rPr lang="it-IT" sz="1400" b="1" i="1">
                <a:effectLst>
                  <a:outerShdw blurRad="38100" dist="38100" dir="2700000" algn="tl">
                    <a:srgbClr val="DDDDDD"/>
                  </a:outerShdw>
                </a:effectLst>
                <a:latin typeface="Verdana" pitchFamily="-112" charset="0"/>
              </a:rPr>
              <a:t>CASA 40</a:t>
            </a:r>
          </a:p>
          <a:p>
            <a:pPr algn="ctr" eaLnBrk="0" hangingPunct="0">
              <a:defRPr/>
            </a:pPr>
            <a:r>
              <a:rPr lang="it-IT" sz="1200" i="1">
                <a:effectLst>
                  <a:outerShdw blurRad="38100" dist="38100" dir="2700000" algn="tl">
                    <a:srgbClr val="DDDDDD"/>
                  </a:outerShdw>
                </a:effectLst>
                <a:latin typeface="Verdana" pitchFamily="-112" charset="0"/>
              </a:rPr>
              <a:t>Rauscedo PN (Friuli) – ITALIA</a:t>
            </a:r>
          </a:p>
          <a:p>
            <a:pPr algn="ctr" eaLnBrk="0" hangingPunct="0">
              <a:defRPr/>
            </a:pPr>
            <a:r>
              <a:rPr lang="it-IT" sz="1400" b="1">
                <a:effectLst>
                  <a:outerShdw blurRad="38100" dist="38100" dir="2700000" algn="tl">
                    <a:srgbClr val="DDDDDD"/>
                  </a:outerShdw>
                </a:effectLst>
                <a:latin typeface="Verdana" pitchFamily="-112" charset="0"/>
              </a:rPr>
              <a:t>n. 4 – 250 litri</a:t>
            </a:r>
          </a:p>
        </p:txBody>
      </p:sp>
      <p:sp>
        <p:nvSpPr>
          <p:cNvPr id="108548" name="Text Box 4"/>
          <p:cNvSpPr txBox="1">
            <a:spLocks noChangeArrowheads="1"/>
          </p:cNvSpPr>
          <p:nvPr/>
        </p:nvSpPr>
        <p:spPr bwMode="auto">
          <a:xfrm>
            <a:off x="1828800" y="441325"/>
            <a:ext cx="3810000" cy="401638"/>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a:latin typeface="Verdana" pitchFamily="-112" charset="0"/>
                <a:ea typeface="Arial" pitchFamily="-112" charset="0"/>
                <a:cs typeface="Arial" pitchFamily="-112" charset="0"/>
              </a:rPr>
              <a:t>Piccole capacità</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9570" name="Picture 2" descr="Higueruela 016"/>
          <p:cNvPicPr>
            <a:picLocks noChangeAspect="1" noChangeArrowheads="1"/>
          </p:cNvPicPr>
          <p:nvPr/>
        </p:nvPicPr>
        <p:blipFill>
          <a:blip r:embed="rId3"/>
          <a:srcRect b="9816"/>
          <a:stretch>
            <a:fillRect/>
          </a:stretch>
        </p:blipFill>
        <p:spPr bwMode="auto">
          <a:xfrm>
            <a:off x="914400" y="1066800"/>
            <a:ext cx="7162800" cy="4845050"/>
          </a:xfrm>
          <a:prstGeom prst="rect">
            <a:avLst/>
          </a:prstGeom>
          <a:noFill/>
          <a:ln w="19050">
            <a:solidFill>
              <a:srgbClr val="000000"/>
            </a:solidFill>
            <a:miter lim="800000"/>
            <a:headEnd/>
            <a:tailEnd/>
          </a:ln>
        </p:spPr>
      </p:pic>
      <p:sp>
        <p:nvSpPr>
          <p:cNvPr id="145411" name="Rectangle 3"/>
          <p:cNvSpPr>
            <a:spLocks noChangeArrowheads="1"/>
          </p:cNvSpPr>
          <p:nvPr/>
        </p:nvSpPr>
        <p:spPr bwMode="auto">
          <a:xfrm>
            <a:off x="914400" y="6096000"/>
            <a:ext cx="41910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Coop. Agr. Santa Quiteria</a:t>
            </a:r>
            <a:r>
              <a:rPr lang="es-ES_tradnl" sz="1400" i="1">
                <a:effectLst>
                  <a:outerShdw blurRad="38100" dist="38100" dir="2700000" algn="tl">
                    <a:srgbClr val="DDDDDD"/>
                  </a:outerShdw>
                </a:effectLst>
                <a:latin typeface="Verdana" pitchFamily="-112" charset="0"/>
              </a:rPr>
              <a:t> </a:t>
            </a:r>
            <a:br>
              <a:rPr lang="es-ES_tradnl" sz="1400" i="1">
                <a:effectLst>
                  <a:outerShdw blurRad="38100" dist="38100" dir="2700000" algn="tl">
                    <a:srgbClr val="DDDDDD"/>
                  </a:outerShdw>
                </a:effectLst>
                <a:latin typeface="Verdana" pitchFamily="-112" charset="0"/>
              </a:rPr>
            </a:br>
            <a:r>
              <a:rPr lang="es-ES_tradnl" sz="1200" i="1">
                <a:effectLst>
                  <a:outerShdw blurRad="38100" dist="38100" dir="2700000" algn="tl">
                    <a:srgbClr val="DDDDDD"/>
                  </a:outerShdw>
                </a:effectLst>
                <a:latin typeface="Verdana" pitchFamily="-112" charset="0"/>
              </a:rPr>
              <a:t>Higueruela Albacete (Castilla-La Mancha)</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n.11 da 165.000 lt..</a:t>
            </a:r>
            <a:endParaRPr lang="es-ES" sz="1600">
              <a:latin typeface="Verdana" pitchFamily="-112"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066800" y="5867400"/>
            <a:ext cx="52578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Coop. La Virgen de las Vignas de Tomelloso</a:t>
            </a:r>
            <a:r>
              <a:rPr lang="es-ES_tradnl" sz="1400" i="1">
                <a:effectLst>
                  <a:outerShdw blurRad="38100" dist="38100" dir="2700000" algn="tl">
                    <a:srgbClr val="DDDDDD"/>
                  </a:outerShdw>
                </a:effectLst>
                <a:latin typeface="Verdana" pitchFamily="-112" charset="0"/>
              </a:rPr>
              <a:t> </a:t>
            </a:r>
            <a:br>
              <a:rPr lang="es-ES_tradnl" sz="1400" i="1">
                <a:effectLst>
                  <a:outerShdw blurRad="38100" dist="38100" dir="2700000" algn="tl">
                    <a:srgbClr val="DDDDDD"/>
                  </a:outerShdw>
                </a:effectLst>
                <a:latin typeface="Verdana" pitchFamily="-112" charset="0"/>
              </a:rPr>
            </a:br>
            <a:r>
              <a:rPr lang="es-ES_tradnl" sz="1200" i="1">
                <a:effectLst>
                  <a:outerShdw blurRad="38100" dist="38100" dir="2700000" algn="tl">
                    <a:srgbClr val="DDDDDD"/>
                  </a:outerShdw>
                </a:effectLst>
                <a:latin typeface="Verdana" pitchFamily="-112" charset="0"/>
              </a:rPr>
              <a:t>(La Mancha) La più grande cantina d’Europa</a:t>
            </a:r>
            <a:endParaRPr lang="es-ES_tradnl" sz="1600">
              <a:latin typeface="Verdana" pitchFamily="-112" charset="0"/>
            </a:endParaRPr>
          </a:p>
          <a:p>
            <a:pPr algn="ctr">
              <a:defRPr/>
            </a:pPr>
            <a:r>
              <a:rPr lang="es-ES_tradnl" sz="1600">
                <a:latin typeface="Verdana" pitchFamily="-112" charset="0"/>
              </a:rPr>
              <a:t> n.  18 da 200.000 lt</a:t>
            </a:r>
            <a:endParaRPr lang="es-ES" sz="1600">
              <a:latin typeface="Verdana" pitchFamily="-112" charset="0"/>
            </a:endParaRPr>
          </a:p>
        </p:txBody>
      </p:sp>
      <p:pic>
        <p:nvPicPr>
          <p:cNvPr id="111619" name="Immagine 1"/>
          <p:cNvPicPr>
            <a:picLocks noChangeAspect="1"/>
          </p:cNvPicPr>
          <p:nvPr/>
        </p:nvPicPr>
        <p:blipFill>
          <a:blip r:embed="rId3"/>
          <a:srcRect/>
          <a:stretch>
            <a:fillRect/>
          </a:stretch>
        </p:blipFill>
        <p:spPr bwMode="auto">
          <a:xfrm>
            <a:off x="900113" y="1196975"/>
            <a:ext cx="6011862" cy="45085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2.Processo estrattivo.</a:t>
            </a:r>
            <a:endParaRPr lang="it-IT" sz="1200" b="1">
              <a:solidFill>
                <a:srgbClr val="80060D"/>
              </a:solidFill>
              <a:latin typeface="Verdana" pitchFamily="-112" charset="0"/>
            </a:endParaRPr>
          </a:p>
        </p:txBody>
      </p:sp>
      <p:sp>
        <p:nvSpPr>
          <p:cNvPr id="24579" name="Text Box 3"/>
          <p:cNvSpPr txBox="1">
            <a:spLocks noChangeArrowheads="1"/>
          </p:cNvSpPr>
          <p:nvPr/>
        </p:nvSpPr>
        <p:spPr bwMode="auto">
          <a:xfrm>
            <a:off x="533400" y="1447800"/>
            <a:ext cx="5562600" cy="207963"/>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pPr>
            <a:r>
              <a:rPr lang="it-IT" sz="1500" b="1">
                <a:solidFill>
                  <a:srgbClr val="80060D"/>
                </a:solidFill>
                <a:latin typeface="Verdana" pitchFamily="-112" charset="0"/>
              </a:rPr>
              <a:t>DA DOVE AVVIENE L’ESTRAZIONE?</a:t>
            </a:r>
            <a:endParaRPr lang="it-IT" sz="1500" b="1">
              <a:latin typeface="Verdana" pitchFamily="-112" charset="0"/>
            </a:endParaRPr>
          </a:p>
        </p:txBody>
      </p:sp>
      <p:pic>
        <p:nvPicPr>
          <p:cNvPr id="24580" name="Picture 4"/>
          <p:cNvPicPr>
            <a:picLocks noChangeAspect="1" noChangeArrowheads="1"/>
          </p:cNvPicPr>
          <p:nvPr/>
        </p:nvPicPr>
        <p:blipFill>
          <a:blip r:embed="rId3"/>
          <a:srcRect/>
          <a:stretch>
            <a:fillRect/>
          </a:stretch>
        </p:blipFill>
        <p:spPr bwMode="auto">
          <a:xfrm>
            <a:off x="1981200" y="2209800"/>
            <a:ext cx="3594100" cy="3832225"/>
          </a:xfrm>
          <a:prstGeom prst="rect">
            <a:avLst/>
          </a:prstGeom>
          <a:noFill/>
          <a:ln w="9525">
            <a:noFill/>
            <a:miter lim="800000"/>
            <a:headEnd/>
            <a:tailEnd/>
          </a:ln>
        </p:spPr>
      </p:pic>
      <p:sp>
        <p:nvSpPr>
          <p:cNvPr id="24581" name="Line 5"/>
          <p:cNvSpPr>
            <a:spLocks noChangeShapeType="1"/>
          </p:cNvSpPr>
          <p:nvPr/>
        </p:nvSpPr>
        <p:spPr bwMode="auto">
          <a:xfrm flipH="1">
            <a:off x="609600" y="2895600"/>
            <a:ext cx="1828800" cy="0"/>
          </a:xfrm>
          <a:prstGeom prst="line">
            <a:avLst/>
          </a:prstGeom>
          <a:noFill/>
          <a:ln w="15875">
            <a:solidFill>
              <a:schemeClr val="tx1"/>
            </a:solidFill>
            <a:round/>
            <a:headEnd/>
            <a:tailEnd/>
          </a:ln>
        </p:spPr>
        <p:txBody>
          <a:bodyPr wrap="none" anchor="ctr">
            <a:prstTxWarp prst="textNoShape">
              <a:avLst/>
            </a:prstTxWarp>
          </a:bodyPr>
          <a:lstStyle/>
          <a:p>
            <a:endParaRPr lang="it-IT"/>
          </a:p>
        </p:txBody>
      </p:sp>
      <p:sp>
        <p:nvSpPr>
          <p:cNvPr id="24582" name="Text Box 6"/>
          <p:cNvSpPr txBox="1">
            <a:spLocks noChangeArrowheads="1"/>
          </p:cNvSpPr>
          <p:nvPr/>
        </p:nvSpPr>
        <p:spPr bwMode="auto">
          <a:xfrm>
            <a:off x="533400" y="2673350"/>
            <a:ext cx="1735138" cy="15557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200" b="1">
                <a:latin typeface="Verdana" pitchFamily="-112" charset="0"/>
              </a:rPr>
              <a:t>BUCCE</a:t>
            </a:r>
          </a:p>
          <a:p>
            <a:pPr eaLnBrk="0" hangingPunct="0">
              <a:spcBef>
                <a:spcPct val="50000"/>
              </a:spcBef>
            </a:pPr>
            <a:r>
              <a:rPr lang="it-IT" sz="1200" b="1">
                <a:latin typeface="Verdana" pitchFamily="-112" charset="0"/>
              </a:rPr>
              <a:t>5-7% del pigiato</a:t>
            </a:r>
            <a:endParaRPr lang="it-IT" sz="1200">
              <a:latin typeface="Verdana" pitchFamily="-112" charset="0"/>
            </a:endParaRPr>
          </a:p>
          <a:p>
            <a:pPr eaLnBrk="0" hangingPunct="0">
              <a:spcBef>
                <a:spcPct val="50000"/>
              </a:spcBef>
            </a:pPr>
            <a:r>
              <a:rPr lang="it-IT" sz="1200">
                <a:latin typeface="Verdana" pitchFamily="-112" charset="0"/>
              </a:rPr>
              <a:t>Tannini morbidi</a:t>
            </a:r>
          </a:p>
          <a:p>
            <a:pPr eaLnBrk="0" hangingPunct="0">
              <a:spcBef>
                <a:spcPct val="50000"/>
              </a:spcBef>
            </a:pPr>
            <a:r>
              <a:rPr lang="it-IT" sz="1200">
                <a:latin typeface="Verdana" pitchFamily="-112" charset="0"/>
              </a:rPr>
              <a:t>Sostanze coloranti</a:t>
            </a:r>
          </a:p>
          <a:p>
            <a:pPr eaLnBrk="0" hangingPunct="0">
              <a:spcBef>
                <a:spcPct val="50000"/>
              </a:spcBef>
            </a:pPr>
            <a:r>
              <a:rPr lang="it-IT" sz="1200">
                <a:latin typeface="Verdana" pitchFamily="-112" charset="0"/>
              </a:rPr>
              <a:t>Aromi (o loro precursori)</a:t>
            </a:r>
          </a:p>
        </p:txBody>
      </p:sp>
      <p:sp>
        <p:nvSpPr>
          <p:cNvPr id="24583" name="Line 7"/>
          <p:cNvSpPr>
            <a:spLocks noChangeShapeType="1"/>
          </p:cNvSpPr>
          <p:nvPr/>
        </p:nvSpPr>
        <p:spPr bwMode="auto">
          <a:xfrm flipH="1">
            <a:off x="609600" y="4654550"/>
            <a:ext cx="2819400" cy="0"/>
          </a:xfrm>
          <a:prstGeom prst="line">
            <a:avLst/>
          </a:prstGeom>
          <a:noFill/>
          <a:ln w="15875">
            <a:solidFill>
              <a:schemeClr val="tx1"/>
            </a:solidFill>
            <a:round/>
            <a:headEnd/>
            <a:tailEnd/>
          </a:ln>
        </p:spPr>
        <p:txBody>
          <a:bodyPr wrap="none" anchor="ctr">
            <a:prstTxWarp prst="textNoShape">
              <a:avLst/>
            </a:prstTxWarp>
          </a:bodyPr>
          <a:lstStyle/>
          <a:p>
            <a:endParaRPr lang="it-IT"/>
          </a:p>
        </p:txBody>
      </p:sp>
      <p:sp>
        <p:nvSpPr>
          <p:cNvPr id="24584" name="Text Box 8"/>
          <p:cNvSpPr txBox="1">
            <a:spLocks noChangeArrowheads="1"/>
          </p:cNvSpPr>
          <p:nvPr/>
        </p:nvSpPr>
        <p:spPr bwMode="auto">
          <a:xfrm>
            <a:off x="527050" y="4432300"/>
            <a:ext cx="1735138" cy="10969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200" b="1">
                <a:latin typeface="Verdana" pitchFamily="-112" charset="0"/>
              </a:rPr>
              <a:t>VINACCIOLI</a:t>
            </a:r>
            <a:br>
              <a:rPr lang="it-IT" sz="1200" b="1">
                <a:latin typeface="Verdana" pitchFamily="-112" charset="0"/>
              </a:rPr>
            </a:br>
            <a:r>
              <a:rPr lang="it-IT" sz="1200" b="1">
                <a:latin typeface="Verdana" pitchFamily="-112" charset="0"/>
              </a:rPr>
              <a:t>3-5% del pigiato</a:t>
            </a:r>
            <a:endParaRPr lang="it-IT" sz="1200">
              <a:latin typeface="Verdana" pitchFamily="-112" charset="0"/>
            </a:endParaRPr>
          </a:p>
          <a:p>
            <a:pPr eaLnBrk="0" hangingPunct="0">
              <a:spcBef>
                <a:spcPct val="50000"/>
              </a:spcBef>
            </a:pPr>
            <a:r>
              <a:rPr lang="it-IT" sz="1200">
                <a:latin typeface="Verdana" pitchFamily="-112" charset="0"/>
              </a:rPr>
              <a:t>Tannini spesso non maturi e perciò aggressivi</a:t>
            </a:r>
          </a:p>
        </p:txBody>
      </p:sp>
      <p:sp>
        <p:nvSpPr>
          <p:cNvPr id="24585" name="Text Box 9"/>
          <p:cNvSpPr txBox="1">
            <a:spLocks noChangeArrowheads="1"/>
          </p:cNvSpPr>
          <p:nvPr/>
        </p:nvSpPr>
        <p:spPr bwMode="auto">
          <a:xfrm>
            <a:off x="6300788" y="1066800"/>
            <a:ext cx="2514600" cy="4267200"/>
          </a:xfrm>
          <a:prstGeom prst="rect">
            <a:avLst/>
          </a:prstGeom>
          <a:noFill/>
          <a:ln w="9525">
            <a:noFill/>
            <a:miter lim="800000"/>
            <a:headEnd/>
            <a:tailEnd/>
          </a:ln>
        </p:spPr>
        <p:txBody>
          <a:bodyPr>
            <a:prstTxWarp prst="textNoShape">
              <a:avLst/>
            </a:prstTxWarp>
          </a:bodyPr>
          <a:lstStyle/>
          <a:p>
            <a:r>
              <a:rPr lang="it-IT" sz="1200">
                <a:latin typeface="Verdana" pitchFamily="-112" charset="0"/>
              </a:rPr>
              <a:t>Se è vero che il vino buono nasce in vigna, è anche vero che il processo di estrazione eseguito in cantina deve avere rispetto della materia prima che un efficace viticoltura ha prodotto.</a:t>
            </a:r>
            <a:br>
              <a:rPr lang="it-IT" sz="1200">
                <a:latin typeface="Verdana" pitchFamily="-112" charset="0"/>
              </a:rPr>
            </a:br>
            <a:r>
              <a:rPr lang="it-IT" sz="1200">
                <a:latin typeface="Verdana" pitchFamily="-112" charset="0"/>
              </a:rPr>
              <a:t/>
            </a:r>
            <a:br>
              <a:rPr lang="it-IT" sz="1200">
                <a:latin typeface="Verdana" pitchFamily="-112" charset="0"/>
              </a:rPr>
            </a:br>
            <a:r>
              <a:rPr lang="it-IT" sz="1200">
                <a:latin typeface="Verdana" pitchFamily="-112" charset="0"/>
              </a:rPr>
              <a:t>Le parti solide presenti nel mosto, che corrispondono a circa il 10% (vinacce secche) sono rappresentate da:</a:t>
            </a:r>
            <a:br>
              <a:rPr lang="it-IT" sz="1200">
                <a:latin typeface="Verdana" pitchFamily="-112" charset="0"/>
              </a:rPr>
            </a:br>
            <a:r>
              <a:rPr lang="it-IT" sz="1200">
                <a:latin typeface="Verdana" pitchFamily="-112" charset="0"/>
              </a:rPr>
              <a:t> vinaccioli (dal 3 al 5%)</a:t>
            </a:r>
            <a:br>
              <a:rPr lang="it-IT" sz="1200">
                <a:latin typeface="Verdana" pitchFamily="-112" charset="0"/>
              </a:rPr>
            </a:br>
            <a:r>
              <a:rPr lang="it-IT" sz="1200">
                <a:latin typeface="Verdana" pitchFamily="-112" charset="0"/>
              </a:rPr>
              <a:t> bucce (dal 5 al 7%).</a:t>
            </a:r>
            <a:br>
              <a:rPr lang="it-IT" sz="1200">
                <a:latin typeface="Verdana" pitchFamily="-112" charset="0"/>
              </a:rPr>
            </a:br>
            <a:r>
              <a:rPr lang="it-IT" sz="1200" b="1">
                <a:solidFill>
                  <a:srgbClr val="80060D"/>
                </a:solidFill>
                <a:latin typeface="Verdana" pitchFamily="-112" charset="0"/>
              </a:rPr>
              <a:t/>
            </a:r>
            <a:br>
              <a:rPr lang="it-IT" sz="1200" b="1">
                <a:solidFill>
                  <a:srgbClr val="80060D"/>
                </a:solidFill>
                <a:latin typeface="Verdana" pitchFamily="-112" charset="0"/>
              </a:rPr>
            </a:br>
            <a:r>
              <a:rPr lang="it-IT" sz="1200">
                <a:solidFill>
                  <a:schemeClr val="bg2"/>
                </a:solidFill>
                <a:latin typeface="Verdana" pitchFamily="-112" charset="0"/>
              </a:rPr>
              <a:t>La percentuale delle bucce (fonte dei tannini dolci e morbidi) rispetto a quella dei vinaccioli (fonte dei tannini quasi sempre amari ed aggressivi) non è poi così dominante.</a:t>
            </a:r>
            <a:br>
              <a:rPr lang="it-IT" sz="1200">
                <a:solidFill>
                  <a:schemeClr val="bg2"/>
                </a:solidFill>
                <a:latin typeface="Verdana" pitchFamily="-112" charset="0"/>
              </a:rPr>
            </a:br>
            <a:r>
              <a:rPr lang="it-IT" sz="1200">
                <a:solidFill>
                  <a:schemeClr val="bg2"/>
                </a:solidFill>
                <a:latin typeface="Verdana" pitchFamily="-112" charset="0"/>
              </a:rPr>
              <a:t>N</a:t>
            </a:r>
            <a:r>
              <a:rPr lang="it-IT" sz="1200">
                <a:solidFill>
                  <a:schemeClr val="tx2"/>
                </a:solidFill>
                <a:latin typeface="Verdana" pitchFamily="-112" charset="0"/>
              </a:rPr>
              <a:t>ella buccia, oltre ai tannini nobili, troviamo la sostanza colorante e gli aromi (o i suoi precursori).</a:t>
            </a:r>
          </a:p>
        </p:txBody>
      </p:sp>
      <p:sp>
        <p:nvSpPr>
          <p:cNvPr id="24586" name="Text Box 10"/>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3D162974-6AAD-EA48-8C88-6C5AF87B3FEB}" type="slidenum">
              <a:rPr lang="it-IT" sz="1000" b="1">
                <a:solidFill>
                  <a:srgbClr val="80060D"/>
                </a:solidFill>
                <a:latin typeface="Verdana" pitchFamily="-112" charset="0"/>
              </a:rPr>
              <a:pPr eaLnBrk="0" hangingPunct="0">
                <a:spcBef>
                  <a:spcPct val="50000"/>
                </a:spcBef>
              </a:pPr>
              <a:t>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3666" name="Picture 2" descr="\\Ganimede-xadnfn\documenti\Ganimede Server\FOTO E TESTI SPAGNA\FOTO\ISTALLAZIONI Ganimede\Foto scariche x email\Alpera.JPG"/>
          <p:cNvPicPr>
            <a:picLocks noChangeAspect="1" noChangeArrowheads="1"/>
          </p:cNvPicPr>
          <p:nvPr/>
        </p:nvPicPr>
        <p:blipFill>
          <a:blip r:embed="rId3"/>
          <a:srcRect/>
          <a:stretch>
            <a:fillRect/>
          </a:stretch>
        </p:blipFill>
        <p:spPr bwMode="auto">
          <a:xfrm>
            <a:off x="4486275" y="15875"/>
            <a:ext cx="4648200" cy="3484563"/>
          </a:xfrm>
          <a:prstGeom prst="rect">
            <a:avLst/>
          </a:prstGeom>
          <a:noFill/>
          <a:ln w="19050">
            <a:solidFill>
              <a:schemeClr val="tx1"/>
            </a:solidFill>
            <a:miter lim="800000"/>
            <a:headEnd/>
            <a:tailEnd/>
          </a:ln>
        </p:spPr>
      </p:pic>
      <p:pic>
        <p:nvPicPr>
          <p:cNvPr id="113667" name="Picture 3" descr="\\Ganimede-xadnfn\documenti\Ganimede Server\FOTO E TESTI SPAGNA\FOTO\ISTALLAZIONI Ganimede\Foto scariche x email\Fuensalida.JPG"/>
          <p:cNvPicPr>
            <a:picLocks noChangeAspect="1" noChangeArrowheads="1"/>
          </p:cNvPicPr>
          <p:nvPr/>
        </p:nvPicPr>
        <p:blipFill>
          <a:blip r:embed="rId4"/>
          <a:srcRect/>
          <a:stretch>
            <a:fillRect/>
          </a:stretch>
        </p:blipFill>
        <p:spPr bwMode="auto">
          <a:xfrm>
            <a:off x="19050" y="3543300"/>
            <a:ext cx="4419600" cy="3313113"/>
          </a:xfrm>
          <a:prstGeom prst="rect">
            <a:avLst/>
          </a:prstGeom>
          <a:noFill/>
          <a:ln w="19050">
            <a:solidFill>
              <a:schemeClr val="tx1"/>
            </a:solidFill>
            <a:miter lim="800000"/>
            <a:headEnd/>
            <a:tailEnd/>
          </a:ln>
        </p:spPr>
      </p:pic>
      <p:sp>
        <p:nvSpPr>
          <p:cNvPr id="149508" name="Rectangle 4"/>
          <p:cNvSpPr>
            <a:spLocks noChangeArrowheads="1"/>
          </p:cNvSpPr>
          <p:nvPr/>
        </p:nvSpPr>
        <p:spPr bwMode="auto">
          <a:xfrm>
            <a:off x="1143000" y="1066800"/>
            <a:ext cx="32766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Coop. Agr. Santa Cruz</a:t>
            </a:r>
            <a:r>
              <a:rPr lang="es-ES_tradnl" sz="1400" i="1">
                <a:effectLst>
                  <a:outerShdw blurRad="38100" dist="38100" dir="2700000" algn="tl">
                    <a:srgbClr val="DDDDDD"/>
                  </a:outerShdw>
                </a:effectLst>
                <a:latin typeface="Verdana" pitchFamily="-112" charset="0"/>
              </a:rPr>
              <a:t/>
            </a:r>
            <a:br>
              <a:rPr lang="es-ES_tradnl" sz="1400" i="1">
                <a:effectLst>
                  <a:outerShdw blurRad="38100" dist="38100" dir="2700000" algn="tl">
                    <a:srgbClr val="DDDDDD"/>
                  </a:outerShdw>
                </a:effectLst>
                <a:latin typeface="Verdana" pitchFamily="-112" charset="0"/>
              </a:rPr>
            </a:br>
            <a:r>
              <a:rPr lang="es-ES_tradnl" sz="1200" i="1">
                <a:effectLst>
                  <a:outerShdw blurRad="38100" dist="38100" dir="2700000" algn="tl">
                    <a:srgbClr val="DDDDDD"/>
                  </a:outerShdw>
                </a:effectLst>
                <a:latin typeface="Verdana" pitchFamily="-112" charset="0"/>
              </a:rPr>
              <a:t>Alpera Albacete</a:t>
            </a:r>
            <a:r>
              <a:rPr lang="es-ES_tradnl" sz="1400" i="1">
                <a:effectLst>
                  <a:outerShdw blurRad="38100" dist="38100" dir="2700000" algn="tl">
                    <a:srgbClr val="DDDDDD"/>
                  </a:outerShdw>
                </a:effectLst>
                <a:latin typeface="Verdana" pitchFamily="-112" charset="0"/>
              </a:rPr>
              <a:t> </a:t>
            </a:r>
            <a:r>
              <a:rPr lang="es-ES_tradnl" sz="1200" i="1">
                <a:effectLst>
                  <a:outerShdw blurRad="38100" dist="38100" dir="2700000" algn="tl">
                    <a:srgbClr val="DDDDDD"/>
                  </a:outerShdw>
                </a:effectLst>
                <a:latin typeface="Verdana" pitchFamily="-112" charset="0"/>
              </a:rPr>
              <a:t> (Castilla- La Mancha)</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 15 da 200.000 lt.</a:t>
            </a:r>
            <a:endParaRPr lang="es-ES" sz="1600">
              <a:latin typeface="Verdana" pitchFamily="-112" charset="0"/>
            </a:endParaRPr>
          </a:p>
        </p:txBody>
      </p:sp>
      <p:sp>
        <p:nvSpPr>
          <p:cNvPr id="149509" name="Rectangle 5"/>
          <p:cNvSpPr>
            <a:spLocks noChangeArrowheads="1"/>
          </p:cNvSpPr>
          <p:nvPr/>
        </p:nvSpPr>
        <p:spPr bwMode="auto">
          <a:xfrm>
            <a:off x="4648200" y="4572000"/>
            <a:ext cx="27432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Coop. Agr. Fuensalida</a:t>
            </a:r>
            <a:r>
              <a:rPr lang="es-ES_tradnl" sz="1400" i="1">
                <a:effectLst>
                  <a:outerShdw blurRad="38100" dist="38100" dir="2700000" algn="tl">
                    <a:srgbClr val="DDDDDD"/>
                  </a:outerShdw>
                </a:effectLst>
                <a:latin typeface="Verdana" pitchFamily="-112" charset="0"/>
              </a:rPr>
              <a:t> </a:t>
            </a:r>
            <a:br>
              <a:rPr lang="es-ES_tradnl" sz="1400" i="1">
                <a:effectLst>
                  <a:outerShdw blurRad="38100" dist="38100" dir="2700000" algn="tl">
                    <a:srgbClr val="DDDDDD"/>
                  </a:outerShdw>
                </a:effectLst>
                <a:latin typeface="Verdana" pitchFamily="-112" charset="0"/>
              </a:rPr>
            </a:br>
            <a:r>
              <a:rPr lang="es-ES_tradnl" sz="1200" i="1">
                <a:effectLst>
                  <a:outerShdw blurRad="38100" dist="38100" dir="2700000" algn="tl">
                    <a:srgbClr val="DDDDDD"/>
                  </a:outerShdw>
                </a:effectLst>
                <a:latin typeface="Verdana" pitchFamily="-112" charset="0"/>
              </a:rPr>
              <a:t>Toledo (Castilla-La Mancha)</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 5 da 165.000 lt.</a:t>
            </a:r>
            <a:endParaRPr lang="es-ES" sz="1600">
              <a:latin typeface="Verdana" pitchFamily="-112"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5714" name="Picture 2" descr="\\Ganimede-xadnfn\documenti\Ganimede Server\FOTO E TESTI SPAGNA\FOTO\ISTALLAZIONI Ganimede\Foto scariche x email\Inagroga.JPG"/>
          <p:cNvPicPr>
            <a:picLocks noChangeAspect="1" noChangeArrowheads="1"/>
          </p:cNvPicPr>
          <p:nvPr/>
        </p:nvPicPr>
        <p:blipFill>
          <a:blip r:embed="rId3"/>
          <a:srcRect/>
          <a:stretch>
            <a:fillRect/>
          </a:stretch>
        </p:blipFill>
        <p:spPr bwMode="auto">
          <a:xfrm>
            <a:off x="4537075" y="19050"/>
            <a:ext cx="4616450" cy="3460750"/>
          </a:xfrm>
          <a:prstGeom prst="rect">
            <a:avLst/>
          </a:prstGeom>
          <a:noFill/>
          <a:ln w="19050">
            <a:solidFill>
              <a:schemeClr val="tx1"/>
            </a:solidFill>
            <a:miter lim="800000"/>
            <a:headEnd/>
            <a:tailEnd/>
          </a:ln>
        </p:spPr>
      </p:pic>
      <p:pic>
        <p:nvPicPr>
          <p:cNvPr id="115715" name="Picture 3" descr="\\Ganimede-xadnfn\documenti\Ganimede Server\FOTO E TESTI SPAGNA\FOTO\ISTALLAZIONI Ganimede\Foto scariche x email\Villamalea.JPG"/>
          <p:cNvPicPr>
            <a:picLocks noChangeAspect="1" noChangeArrowheads="1"/>
          </p:cNvPicPr>
          <p:nvPr/>
        </p:nvPicPr>
        <p:blipFill>
          <a:blip r:embed="rId4"/>
          <a:srcRect/>
          <a:stretch>
            <a:fillRect/>
          </a:stretch>
        </p:blipFill>
        <p:spPr bwMode="auto">
          <a:xfrm>
            <a:off x="19050" y="3495675"/>
            <a:ext cx="4495800" cy="3370263"/>
          </a:xfrm>
          <a:prstGeom prst="rect">
            <a:avLst/>
          </a:prstGeom>
          <a:noFill/>
          <a:ln w="19050">
            <a:solidFill>
              <a:schemeClr val="tx1"/>
            </a:solidFill>
            <a:miter lim="800000"/>
            <a:headEnd/>
            <a:tailEnd/>
          </a:ln>
        </p:spPr>
      </p:pic>
      <p:sp>
        <p:nvSpPr>
          <p:cNvPr id="151556" name="Rectangle 4"/>
          <p:cNvSpPr>
            <a:spLocks noChangeArrowheads="1"/>
          </p:cNvSpPr>
          <p:nvPr/>
        </p:nvSpPr>
        <p:spPr bwMode="auto">
          <a:xfrm>
            <a:off x="4648200" y="49530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Coop. Agr. San Antonio Abad</a:t>
            </a:r>
          </a:p>
          <a:p>
            <a:pPr algn="ctr">
              <a:defRPr/>
            </a:pPr>
            <a:r>
              <a:rPr lang="es-ES_tradnl" sz="1200" i="1">
                <a:effectLst>
                  <a:outerShdw blurRad="38100" dist="38100" dir="2700000" algn="tl">
                    <a:srgbClr val="DDDDDD"/>
                  </a:outerShdw>
                </a:effectLst>
                <a:latin typeface="Verdana" pitchFamily="-112" charset="0"/>
              </a:rPr>
              <a:t>Villamalea Albacete(La Mancha)</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n.4 da 165.000 lt.</a:t>
            </a:r>
            <a:endParaRPr lang="es-ES" sz="1600">
              <a:latin typeface="Verdana" pitchFamily="-112" charset="0"/>
            </a:endParaRPr>
          </a:p>
        </p:txBody>
      </p:sp>
      <p:sp>
        <p:nvSpPr>
          <p:cNvPr id="151557" name="Rectangle 5"/>
          <p:cNvSpPr>
            <a:spLocks noChangeArrowheads="1"/>
          </p:cNvSpPr>
          <p:nvPr/>
        </p:nvSpPr>
        <p:spPr bwMode="auto">
          <a:xfrm>
            <a:off x="1447800" y="1143000"/>
            <a:ext cx="2752725"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Inagroga S.A.T. 2485</a:t>
            </a:r>
            <a:r>
              <a:rPr lang="es-ES_tradnl" sz="1400" i="1">
                <a:effectLst>
                  <a:outerShdw blurRad="38100" dist="38100" dir="2700000" algn="tl">
                    <a:srgbClr val="DDDDDD"/>
                  </a:outerShdw>
                </a:effectLst>
                <a:latin typeface="Verdana" pitchFamily="-112" charset="0"/>
              </a:rPr>
              <a:t> </a:t>
            </a:r>
            <a:br>
              <a:rPr lang="es-ES_tradnl" sz="1400" i="1">
                <a:effectLst>
                  <a:outerShdw blurRad="38100" dist="38100" dir="2700000" algn="tl">
                    <a:srgbClr val="DDDDDD"/>
                  </a:outerShdw>
                </a:effectLst>
                <a:latin typeface="Verdana" pitchFamily="-112" charset="0"/>
              </a:rPr>
            </a:br>
            <a:r>
              <a:rPr lang="es-ES_tradnl" sz="1200" i="1">
                <a:effectLst>
                  <a:outerShdw blurRad="38100" dist="38100" dir="2700000" algn="tl">
                    <a:srgbClr val="DDDDDD"/>
                  </a:outerShdw>
                </a:effectLst>
                <a:latin typeface="Verdana" pitchFamily="-112" charset="0"/>
              </a:rPr>
              <a:t>Los Santos de Maimona (Badajoz)</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n.6 da 100.000 lt.</a:t>
            </a:r>
            <a:endParaRPr lang="es-ES" sz="1600">
              <a:latin typeface="Verdana" pitchFamily="-112"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914400" y="5791200"/>
            <a:ext cx="55626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dirty="0">
                <a:effectLst>
                  <a:outerShdw blurRad="38100" dist="38100" dir="2700000" algn="tl">
                    <a:srgbClr val="DDDDDD"/>
                  </a:outerShdw>
                </a:effectLst>
                <a:latin typeface="Verdana" pitchFamily="-112" charset="0"/>
                <a:ea typeface="+mn-ea"/>
                <a:cs typeface="+mn-cs"/>
              </a:rPr>
              <a:t>Bodegas </a:t>
            </a:r>
            <a:r>
              <a:rPr lang="es-ES_tradnl" sz="1600" b="1" i="1" dirty="0" err="1">
                <a:effectLst>
                  <a:outerShdw blurRad="38100" dist="38100" dir="2700000" algn="tl">
                    <a:srgbClr val="DDDDDD"/>
                  </a:outerShdw>
                </a:effectLst>
                <a:latin typeface="Verdana" pitchFamily="-112" charset="0"/>
                <a:ea typeface="+mn-ea"/>
                <a:cs typeface="+mn-cs"/>
              </a:rPr>
              <a:t>Stratvs</a:t>
            </a:r>
            <a:r>
              <a:rPr lang="es-ES_tradnl" sz="1400" i="1" dirty="0">
                <a:effectLst>
                  <a:outerShdw blurRad="38100" dist="38100" dir="2700000" algn="tl">
                    <a:srgbClr val="DDDDDD"/>
                  </a:outerShdw>
                </a:effectLst>
                <a:latin typeface="Verdana" pitchFamily="-112" charset="0"/>
                <a:ea typeface="+mn-ea"/>
                <a:cs typeface="+mn-cs"/>
              </a:rPr>
              <a:t> </a:t>
            </a:r>
            <a:br>
              <a:rPr lang="es-ES_tradnl" sz="1400" i="1" dirty="0">
                <a:effectLst>
                  <a:outerShdw blurRad="38100" dist="38100" dir="2700000" algn="tl">
                    <a:srgbClr val="DDDDDD"/>
                  </a:outerShdw>
                </a:effectLst>
                <a:latin typeface="Verdana" pitchFamily="-112" charset="0"/>
                <a:ea typeface="+mn-ea"/>
                <a:cs typeface="+mn-cs"/>
              </a:rPr>
            </a:br>
            <a:r>
              <a:rPr lang="es-ES_tradnl" sz="1200" i="1" dirty="0">
                <a:effectLst>
                  <a:outerShdw blurRad="38100" dist="38100" dir="2700000" algn="tl">
                    <a:srgbClr val="DDDDDD"/>
                  </a:outerShdw>
                </a:effectLst>
                <a:latin typeface="Verdana" pitchFamily="-112" charset="0"/>
                <a:ea typeface="+mn-ea"/>
                <a:cs typeface="+mn-cs"/>
              </a:rPr>
              <a:t>La </a:t>
            </a:r>
            <a:r>
              <a:rPr lang="es-ES_tradnl" sz="1200" i="1" dirty="0" err="1">
                <a:effectLst>
                  <a:outerShdw blurRad="38100" dist="38100" dir="2700000" algn="tl">
                    <a:srgbClr val="DDDDDD"/>
                  </a:outerShdw>
                </a:effectLst>
                <a:latin typeface="Verdana" pitchFamily="-112" charset="0"/>
                <a:ea typeface="+mn-ea"/>
                <a:cs typeface="+mn-cs"/>
              </a:rPr>
              <a:t>Geria</a:t>
            </a:r>
            <a:r>
              <a:rPr lang="es-ES_tradnl" sz="1200" i="1" dirty="0">
                <a:effectLst>
                  <a:outerShdw blurRad="38100" dist="38100" dir="2700000" algn="tl">
                    <a:srgbClr val="DDDDDD"/>
                  </a:outerShdw>
                </a:effectLst>
                <a:latin typeface="Verdana" pitchFamily="-112" charset="0"/>
                <a:ea typeface="+mn-ea"/>
                <a:cs typeface="+mn-cs"/>
              </a:rPr>
              <a:t>- Lanzarote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Islas Canarias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ESPANA</a:t>
            </a:r>
          </a:p>
          <a:p>
            <a:pPr algn="ctr">
              <a:defRPr/>
            </a:pP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.3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1.500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 </a:t>
            </a: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.1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3.000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 </a:t>
            </a: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.5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11.000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 </a:t>
            </a:r>
            <a:r>
              <a:rPr lang="es-ES_tradnl" sz="1200" i="1" dirty="0" err="1">
                <a:effectLst>
                  <a:outerShdw blurRad="38100" dist="38100" dir="2700000" algn="tl">
                    <a:srgbClr val="DDDDDD"/>
                  </a:outerShdw>
                </a:effectLst>
                <a:latin typeface="Verdana" pitchFamily="-112" charset="0"/>
                <a:ea typeface="+mn-ea"/>
                <a:cs typeface="+mn-cs"/>
              </a:rPr>
              <a:t>n</a:t>
            </a:r>
            <a:r>
              <a:rPr lang="es-ES_tradnl" sz="1200" i="1" dirty="0">
                <a:effectLst>
                  <a:outerShdw blurRad="38100" dist="38100" dir="2700000" algn="tl">
                    <a:srgbClr val="DDDDDD"/>
                  </a:outerShdw>
                </a:effectLst>
                <a:latin typeface="Verdana" pitchFamily="-112" charset="0"/>
                <a:ea typeface="+mn-ea"/>
                <a:cs typeface="+mn-cs"/>
              </a:rPr>
              <a:t>.18 </a:t>
            </a:r>
            <a:r>
              <a:rPr lang="es-ES_tradnl" sz="1200" i="1" dirty="0" err="1">
                <a:effectLst>
                  <a:outerShdw blurRad="38100" dist="38100" dir="2700000" algn="tl">
                    <a:srgbClr val="DDDDDD"/>
                  </a:outerShdw>
                </a:effectLst>
                <a:latin typeface="Verdana" pitchFamily="-112" charset="0"/>
                <a:ea typeface="+mn-ea"/>
                <a:cs typeface="+mn-cs"/>
              </a:rPr>
              <a:t>–</a:t>
            </a:r>
            <a:r>
              <a:rPr lang="es-ES_tradnl" sz="1200" i="1" dirty="0">
                <a:effectLst>
                  <a:outerShdw blurRad="38100" dist="38100" dir="2700000" algn="tl">
                    <a:srgbClr val="DDDDDD"/>
                  </a:outerShdw>
                </a:effectLst>
                <a:latin typeface="Verdana" pitchFamily="-112" charset="0"/>
                <a:ea typeface="+mn-ea"/>
                <a:cs typeface="+mn-cs"/>
              </a:rPr>
              <a:t> 15.000 </a:t>
            </a:r>
            <a:r>
              <a:rPr lang="es-ES_tradnl" sz="1200" i="1" dirty="0" err="1">
                <a:effectLst>
                  <a:outerShdw blurRad="38100" dist="38100" dir="2700000" algn="tl">
                    <a:srgbClr val="DDDDDD"/>
                  </a:outerShdw>
                </a:effectLst>
                <a:latin typeface="Verdana" pitchFamily="-112" charset="0"/>
                <a:ea typeface="+mn-ea"/>
                <a:cs typeface="+mn-cs"/>
              </a:rPr>
              <a:t>Lt</a:t>
            </a:r>
            <a:r>
              <a:rPr lang="es-ES_tradnl" sz="1200" i="1" dirty="0">
                <a:effectLst>
                  <a:outerShdw blurRad="38100" dist="38100" dir="2700000" algn="tl">
                    <a:srgbClr val="DDDDDD"/>
                  </a:outerShdw>
                </a:effectLst>
                <a:latin typeface="Verdana" pitchFamily="-112" charset="0"/>
                <a:ea typeface="+mn-ea"/>
                <a:cs typeface="+mn-cs"/>
              </a:rPr>
              <a:t>.</a:t>
            </a:r>
            <a:endParaRPr lang="es-ES" sz="1600" dirty="0">
              <a:latin typeface="Verdana" pitchFamily="-112" charset="0"/>
              <a:ea typeface="+mn-ea"/>
              <a:cs typeface="+mn-cs"/>
            </a:endParaRPr>
          </a:p>
        </p:txBody>
      </p:sp>
      <p:pic>
        <p:nvPicPr>
          <p:cNvPr id="117763" name="Picture 4" descr="C:\Documents and Settings\Utente\Desktop\Interior bodega.jpg"/>
          <p:cNvPicPr>
            <a:picLocks noChangeAspect="1" noChangeArrowheads="1"/>
          </p:cNvPicPr>
          <p:nvPr/>
        </p:nvPicPr>
        <p:blipFill>
          <a:blip r:embed="rId3"/>
          <a:srcRect/>
          <a:stretch>
            <a:fillRect/>
          </a:stretch>
        </p:blipFill>
        <p:spPr bwMode="auto">
          <a:xfrm>
            <a:off x="762000" y="1262063"/>
            <a:ext cx="6172200" cy="4260850"/>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5085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 sz="1600" b="1" i="1" dirty="0">
                <a:latin typeface="Arial" pitchFamily="-112" charset="0"/>
                <a:ea typeface="Arial" pitchFamily="-112" charset="0"/>
                <a:cs typeface="Arial" pitchFamily="-112" charset="0"/>
              </a:rPr>
              <a:t>Coop. Agr. Reguengos Monsaraz (CARMIM) Reguengos de Monsaraz </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b="1" i="1" dirty="0">
                <a:effectLst>
                  <a:outerShdw blurRad="38100" dist="38100" dir="2700000" algn="tl">
                    <a:srgbClr val="DDDDDD"/>
                  </a:outerShdw>
                </a:effectLst>
                <a:latin typeface="Arial" pitchFamily="-112" charset="0"/>
                <a:ea typeface="Arial" pitchFamily="-112" charset="0"/>
                <a:cs typeface="Arial" pitchFamily="-112" charset="0"/>
              </a:rPr>
              <a:t>Portugal</a:t>
            </a:r>
          </a:p>
          <a:p>
            <a:pPr algn="ctr">
              <a:buFontTx/>
              <a:buAutoNum type="arabicPlain" startAt="2008"/>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1 </a:t>
            </a:r>
            <a:r>
              <a:rPr lang="es-ES_tradnl" sz="1400" i="1" dirty="0" err="1">
                <a:effectLst>
                  <a:outerShdw blurRad="38100" dist="38100" dir="2700000" algn="tl">
                    <a:srgbClr val="DDDDDD"/>
                  </a:outerShdw>
                </a:effectLst>
                <a:latin typeface="Verdana" pitchFamily="-112" charset="0"/>
                <a:ea typeface="+mn-ea"/>
                <a:cs typeface="+mn-cs"/>
              </a:rPr>
              <a:t>Ganimede</a:t>
            </a:r>
            <a:r>
              <a:rPr lang="es-ES_tradnl" sz="1400" i="1" dirty="0">
                <a:effectLst>
                  <a:outerShdw blurRad="38100" dist="38100" dir="2700000" algn="tl">
                    <a:srgbClr val="DDDDDD"/>
                  </a:outerShdw>
                </a:effectLst>
                <a:latin typeface="Verdana" pitchFamily="-112" charset="0"/>
                <a:ea typeface="+mn-ea"/>
                <a:cs typeface="+mn-cs"/>
              </a:rPr>
              <a:t> da 90.000 </a:t>
            </a:r>
            <a:r>
              <a:rPr lang="es-ES_tradnl" sz="1400" i="1" dirty="0" err="1">
                <a:effectLst>
                  <a:outerShdw blurRad="38100" dist="38100" dir="2700000" algn="tl">
                    <a:srgbClr val="DDDDDD"/>
                  </a:outerShdw>
                </a:effectLst>
                <a:latin typeface="Verdana" pitchFamily="-112" charset="0"/>
                <a:ea typeface="+mn-ea"/>
                <a:cs typeface="+mn-cs"/>
              </a:rPr>
              <a:t>lt</a:t>
            </a:r>
            <a:endParaRPr lang="es-ES_tradnl" sz="1400" i="1" dirty="0">
              <a:effectLst>
                <a:outerShdw blurRad="38100" dist="38100" dir="2700000" algn="tl">
                  <a:srgbClr val="DDDDDD"/>
                </a:outerShdw>
              </a:effectLst>
              <a:latin typeface="Verdana" pitchFamily="-112" charset="0"/>
              <a:ea typeface="+mn-ea"/>
              <a:cs typeface="+mn-cs"/>
            </a:endParaRPr>
          </a:p>
          <a:p>
            <a:pPr algn="ctr">
              <a:defRPr/>
            </a:pPr>
            <a:r>
              <a:rPr lang="es-ES_tradnl" sz="1400" i="1" dirty="0">
                <a:effectLst>
                  <a:outerShdw blurRad="38100" dist="38100" dir="2700000" algn="tl">
                    <a:srgbClr val="DDDDDD"/>
                  </a:outerShdw>
                </a:effectLst>
                <a:latin typeface="Verdana" pitchFamily="-112" charset="0"/>
                <a:ea typeface="+mn-ea"/>
                <a:cs typeface="+mn-cs"/>
              </a:rPr>
              <a:t>2010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5 </a:t>
            </a:r>
            <a:r>
              <a:rPr lang="es-ES_tradnl" sz="1400" i="1" dirty="0" err="1">
                <a:effectLst>
                  <a:outerShdw blurRad="38100" dist="38100" dir="2700000" algn="tl">
                    <a:srgbClr val="DDDDDD"/>
                  </a:outerShdw>
                </a:effectLst>
                <a:latin typeface="Verdana" pitchFamily="-112" charset="0"/>
                <a:ea typeface="+mn-ea"/>
                <a:cs typeface="+mn-cs"/>
              </a:rPr>
              <a:t>Ganimede</a:t>
            </a:r>
            <a:r>
              <a:rPr lang="es-ES_tradnl" sz="1400" i="1" dirty="0">
                <a:effectLst>
                  <a:outerShdw blurRad="38100" dist="38100" dir="2700000" algn="tl">
                    <a:srgbClr val="DDDDDD"/>
                  </a:outerShdw>
                </a:effectLst>
                <a:latin typeface="Verdana" pitchFamily="-112" charset="0"/>
                <a:ea typeface="+mn-ea"/>
                <a:cs typeface="+mn-cs"/>
              </a:rPr>
              <a:t> da 150.000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endParaRPr lang="es-ES" sz="1800" dirty="0">
              <a:latin typeface="Verdana" pitchFamily="-112" charset="0"/>
              <a:ea typeface="+mn-ea"/>
              <a:cs typeface="+mn-cs"/>
            </a:endParaRPr>
          </a:p>
        </p:txBody>
      </p:sp>
      <p:sp>
        <p:nvSpPr>
          <p:cNvPr id="151557" name="Rectangle 5"/>
          <p:cNvSpPr>
            <a:spLocks noChangeArrowheads="1"/>
          </p:cNvSpPr>
          <p:nvPr/>
        </p:nvSpPr>
        <p:spPr bwMode="auto">
          <a:xfrm>
            <a:off x="395288" y="5526088"/>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it-IT" sz="1600" b="1" i="1">
                <a:latin typeface="Arial" pitchFamily="-112" charset="0"/>
                <a:ea typeface="Arial" pitchFamily="-112" charset="0"/>
                <a:cs typeface="Arial" pitchFamily="-112" charset="0"/>
              </a:rPr>
              <a:t>Casa Agricola </a:t>
            </a:r>
          </a:p>
          <a:p>
            <a:pPr algn="ctr">
              <a:defRPr/>
            </a:pPr>
            <a:r>
              <a:rPr lang="it-IT" sz="1600" b="1" i="1">
                <a:latin typeface="Arial" pitchFamily="-112" charset="0"/>
                <a:ea typeface="Arial" pitchFamily="-112" charset="0"/>
                <a:cs typeface="Arial" pitchFamily="-112" charset="0"/>
              </a:rPr>
              <a:t>Ermelinda Freitas      Palmela </a:t>
            </a: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i="1">
                <a:effectLst>
                  <a:outerShdw blurRad="38100" dist="38100" dir="2700000" algn="tl">
                    <a:srgbClr val="DDDDDD"/>
                  </a:outerShdw>
                </a:effectLst>
                <a:latin typeface="Verdana" pitchFamily="-112" charset="0"/>
              </a:rPr>
              <a:t>2003 n. 2 Ganimede da 25.000 lt</a:t>
            </a:r>
          </a:p>
          <a:p>
            <a:pPr algn="ctr">
              <a:defRPr/>
            </a:pPr>
            <a:r>
              <a:rPr lang="es-ES_tradnl" sz="1600" i="1">
                <a:effectLst>
                  <a:outerShdw blurRad="38100" dist="38100" dir="2700000" algn="tl">
                    <a:srgbClr val="DDDDDD"/>
                  </a:outerShdw>
                </a:effectLst>
                <a:latin typeface="Verdana" pitchFamily="-112" charset="0"/>
              </a:rPr>
              <a:t>2008 n. 14 Ganimede da 60.000 lt</a:t>
            </a:r>
            <a:endParaRPr lang="es-ES" sz="1600">
              <a:latin typeface="Verdana" pitchFamily="-112" charset="0"/>
            </a:endParaRPr>
          </a:p>
        </p:txBody>
      </p:sp>
      <p:pic>
        <p:nvPicPr>
          <p:cNvPr id="119812" name="Immagine 1"/>
          <p:cNvPicPr>
            <a:picLocks noChangeAspect="1"/>
          </p:cNvPicPr>
          <p:nvPr/>
        </p:nvPicPr>
        <p:blipFill>
          <a:blip r:embed="rId3"/>
          <a:srcRect/>
          <a:stretch>
            <a:fillRect/>
          </a:stretch>
        </p:blipFill>
        <p:spPr bwMode="auto">
          <a:xfrm>
            <a:off x="4859338" y="1268413"/>
            <a:ext cx="4129087" cy="3097212"/>
          </a:xfrm>
          <a:prstGeom prst="rect">
            <a:avLst/>
          </a:prstGeom>
          <a:noFill/>
          <a:ln w="9525">
            <a:noFill/>
            <a:miter lim="800000"/>
            <a:headEnd/>
            <a:tailEnd/>
          </a:ln>
        </p:spPr>
      </p:pic>
      <p:pic>
        <p:nvPicPr>
          <p:cNvPr id="119813" name="Immagine 2"/>
          <p:cNvPicPr>
            <a:picLocks noChangeAspect="1"/>
          </p:cNvPicPr>
          <p:nvPr/>
        </p:nvPicPr>
        <p:blipFill>
          <a:blip r:embed="rId4"/>
          <a:srcRect/>
          <a:stretch>
            <a:fillRect/>
          </a:stretch>
        </p:blipFill>
        <p:spPr bwMode="auto">
          <a:xfrm>
            <a:off x="965200" y="947738"/>
            <a:ext cx="3319463" cy="442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 sz="1800" b="1" i="1" dirty="0">
                <a:latin typeface="Arial" pitchFamily="-112" charset="0"/>
                <a:ea typeface="Arial" pitchFamily="-112" charset="0"/>
                <a:cs typeface="Arial" pitchFamily="-112" charset="0"/>
              </a:rPr>
              <a:t>Adega Cooperativa</a:t>
            </a:r>
          </a:p>
          <a:p>
            <a:pPr algn="ctr">
              <a:defRPr/>
            </a:pPr>
            <a:r>
              <a:rPr lang="es-ES" sz="1800" b="1" i="1" dirty="0">
                <a:latin typeface="Arial" pitchFamily="-112" charset="0"/>
                <a:ea typeface="Arial" pitchFamily="-112" charset="0"/>
                <a:cs typeface="Arial" pitchFamily="-112" charset="0"/>
              </a:rPr>
              <a:t>de REDONDO </a:t>
            </a:r>
            <a:endParaRPr lang="es-ES_tradnl" sz="18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800" b="1" i="1" dirty="0">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dirty="0">
              <a:effectLst>
                <a:outerShdw blurRad="38100" dist="38100" dir="2700000" algn="tl">
                  <a:srgbClr val="DDDDDD"/>
                </a:outerShdw>
              </a:effectLst>
              <a:latin typeface="Verdana" pitchFamily="-112" charset="0"/>
              <a:ea typeface="+mn-ea"/>
              <a:cs typeface="+mn-cs"/>
            </a:endParaRPr>
          </a:p>
          <a:p>
            <a:pPr algn="ctr">
              <a:buFontTx/>
              <a:buAutoNum type="arabicPlain" startAt="2010"/>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1  </a:t>
            </a:r>
            <a:r>
              <a:rPr lang="es-ES_tradnl" sz="1400" i="1" dirty="0" err="1">
                <a:effectLst>
                  <a:outerShdw blurRad="38100" dist="38100" dir="2700000" algn="tl">
                    <a:srgbClr val="DDDDDD"/>
                  </a:outerShdw>
                </a:effectLst>
                <a:latin typeface="Verdana" pitchFamily="-112" charset="0"/>
                <a:ea typeface="+mn-ea"/>
                <a:cs typeface="+mn-cs"/>
              </a:rPr>
              <a:t>Ganimede</a:t>
            </a:r>
            <a:r>
              <a:rPr lang="es-ES_tradnl" sz="1400" i="1" dirty="0">
                <a:effectLst>
                  <a:outerShdw blurRad="38100" dist="38100" dir="2700000" algn="tl">
                    <a:srgbClr val="DDDDDD"/>
                  </a:outerShdw>
                </a:effectLst>
                <a:latin typeface="Verdana" pitchFamily="-112" charset="0"/>
                <a:ea typeface="+mn-ea"/>
                <a:cs typeface="+mn-cs"/>
              </a:rPr>
              <a:t> da 150.000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p>
          <a:p>
            <a:pPr algn="ctr">
              <a:buFontTx/>
              <a:buAutoNum type="arabicPlain" startAt="2010"/>
              <a:defRPr/>
            </a:pPr>
            <a:r>
              <a:rPr lang="es-ES_tradnl" sz="1400" i="1" dirty="0">
                <a:effectLst>
                  <a:outerShdw blurRad="38100" dist="38100" dir="2700000" algn="tl">
                    <a:srgbClr val="DDDDDD"/>
                  </a:outerShdw>
                </a:effectLst>
                <a:latin typeface="Verdana" pitchFamily="-112" charset="0"/>
                <a:ea typeface="+mn-ea"/>
                <a:cs typeface="+mn-cs"/>
              </a:rPr>
              <a:t>  </a:t>
            </a:r>
            <a:r>
              <a:rPr lang="es-ES_tradnl" sz="1400" i="1" dirty="0" err="1">
                <a:effectLst>
                  <a:outerShdw blurRad="38100" dist="38100" dir="2700000" algn="tl">
                    <a:srgbClr val="DDDDDD"/>
                  </a:outerShdw>
                </a:effectLst>
                <a:latin typeface="Verdana" pitchFamily="-112" charset="0"/>
                <a:ea typeface="+mn-ea"/>
                <a:cs typeface="+mn-cs"/>
              </a:rPr>
              <a:t>n</a:t>
            </a:r>
            <a:r>
              <a:rPr lang="es-ES_tradnl" sz="1400" i="1" dirty="0">
                <a:effectLst>
                  <a:outerShdw blurRad="38100" dist="38100" dir="2700000" algn="tl">
                    <a:srgbClr val="DDDDDD"/>
                  </a:outerShdw>
                </a:effectLst>
                <a:latin typeface="Verdana" pitchFamily="-112" charset="0"/>
                <a:ea typeface="+mn-ea"/>
                <a:cs typeface="+mn-cs"/>
              </a:rPr>
              <a:t>. 9 </a:t>
            </a:r>
            <a:r>
              <a:rPr lang="es-ES_tradnl" sz="1400" i="1" dirty="0" err="1">
                <a:effectLst>
                  <a:outerShdw blurRad="38100" dist="38100" dir="2700000" algn="tl">
                    <a:srgbClr val="DDDDDD"/>
                  </a:outerShdw>
                </a:effectLst>
                <a:latin typeface="Verdana" pitchFamily="-112" charset="0"/>
                <a:ea typeface="+mn-ea"/>
                <a:cs typeface="+mn-cs"/>
              </a:rPr>
              <a:t>Ganimede</a:t>
            </a:r>
            <a:r>
              <a:rPr lang="es-ES_tradnl" sz="1400" i="1" dirty="0">
                <a:effectLst>
                  <a:outerShdw blurRad="38100" dist="38100" dir="2700000" algn="tl">
                    <a:srgbClr val="DDDDDD"/>
                  </a:outerShdw>
                </a:effectLst>
                <a:latin typeface="Verdana" pitchFamily="-112" charset="0"/>
                <a:ea typeface="+mn-ea"/>
                <a:cs typeface="+mn-cs"/>
              </a:rPr>
              <a:t> da150.000 </a:t>
            </a:r>
            <a:r>
              <a:rPr lang="es-ES_tradnl" sz="1400" i="1" dirty="0" err="1">
                <a:effectLst>
                  <a:outerShdw blurRad="38100" dist="38100" dir="2700000" algn="tl">
                    <a:srgbClr val="DDDDDD"/>
                  </a:outerShdw>
                </a:effectLst>
                <a:latin typeface="Verdana" pitchFamily="-112" charset="0"/>
                <a:ea typeface="+mn-ea"/>
                <a:cs typeface="+mn-cs"/>
              </a:rPr>
              <a:t>lt</a:t>
            </a:r>
            <a:r>
              <a:rPr lang="es-ES_tradnl" sz="1400" i="1" dirty="0">
                <a:effectLst>
                  <a:outerShdw blurRad="38100" dist="38100" dir="2700000" algn="tl">
                    <a:srgbClr val="DDDDDD"/>
                  </a:outerShdw>
                </a:effectLst>
                <a:latin typeface="Verdana" pitchFamily="-112" charset="0"/>
                <a:ea typeface="+mn-ea"/>
                <a:cs typeface="+mn-cs"/>
              </a:rPr>
              <a:t>.</a:t>
            </a:r>
            <a:endParaRPr lang="es-ES" sz="1800" dirty="0">
              <a:latin typeface="Verdana" pitchFamily="-112" charset="0"/>
              <a:ea typeface="+mn-ea"/>
              <a:cs typeface="+mn-cs"/>
            </a:endParaRPr>
          </a:p>
        </p:txBody>
      </p:sp>
      <p:sp>
        <p:nvSpPr>
          <p:cNvPr id="151557" name="Rectangle 5"/>
          <p:cNvSpPr>
            <a:spLocks noChangeArrowheads="1"/>
          </p:cNvSpPr>
          <p:nvPr/>
        </p:nvSpPr>
        <p:spPr bwMode="auto">
          <a:xfrm>
            <a:off x="395288" y="5381625"/>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endParaRPr lang="it-IT" sz="1600" b="1" i="1">
              <a:latin typeface="Arial" pitchFamily="-112" charset="0"/>
              <a:ea typeface="Arial" pitchFamily="-112" charset="0"/>
              <a:cs typeface="Arial" pitchFamily="-112" charset="0"/>
            </a:endParaRPr>
          </a:p>
          <a:p>
            <a:pPr marL="0" lvl="1" algn="ctr">
              <a:defRPr/>
            </a:pPr>
            <a:r>
              <a:rPr lang="en-GB" sz="1800" b="1" i="1">
                <a:latin typeface="Arial" pitchFamily="-112" charset="0"/>
                <a:ea typeface="Arial" pitchFamily="-112" charset="0"/>
                <a:cs typeface="Arial" pitchFamily="-112" charset="0"/>
              </a:rPr>
              <a:t>Cooperativa Agricola Santo Isidro Pegoes</a:t>
            </a:r>
            <a:endParaRPr lang="it-IT" sz="1800">
              <a:latin typeface="Arial" pitchFamily="-112" charset="0"/>
              <a:ea typeface="Arial" pitchFamily="-112" charset="0"/>
              <a:cs typeface="Arial" pitchFamily="-112" charset="0"/>
            </a:endParaRPr>
          </a:p>
          <a:p>
            <a:pPr algn="ctr">
              <a:defRPr/>
            </a:pP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i="1">
                <a:effectLst>
                  <a:outerShdw blurRad="38100" dist="38100" dir="2700000" algn="tl">
                    <a:srgbClr val="DDDDDD"/>
                  </a:outerShdw>
                </a:effectLst>
                <a:latin typeface="Verdana" pitchFamily="-112" charset="0"/>
              </a:rPr>
              <a:t>2010 n. 12 Ganimede da 61.000 lt</a:t>
            </a:r>
          </a:p>
        </p:txBody>
      </p:sp>
      <p:pic>
        <p:nvPicPr>
          <p:cNvPr id="121860" name="Immagine 1"/>
          <p:cNvPicPr>
            <a:picLocks noChangeAspect="1"/>
          </p:cNvPicPr>
          <p:nvPr/>
        </p:nvPicPr>
        <p:blipFill>
          <a:blip r:embed="rId3"/>
          <a:srcRect/>
          <a:stretch>
            <a:fillRect/>
          </a:stretch>
        </p:blipFill>
        <p:spPr bwMode="auto">
          <a:xfrm>
            <a:off x="684213" y="1052513"/>
            <a:ext cx="3263900" cy="4352925"/>
          </a:xfrm>
          <a:prstGeom prst="rect">
            <a:avLst/>
          </a:prstGeom>
          <a:noFill/>
          <a:ln w="9525">
            <a:noFill/>
            <a:miter lim="800000"/>
            <a:headEnd/>
            <a:tailEnd/>
          </a:ln>
        </p:spPr>
      </p:pic>
      <p:pic>
        <p:nvPicPr>
          <p:cNvPr id="121861" name="Immagine 2"/>
          <p:cNvPicPr>
            <a:picLocks noChangeAspect="1"/>
          </p:cNvPicPr>
          <p:nvPr/>
        </p:nvPicPr>
        <p:blipFill>
          <a:blip r:embed="rId4"/>
          <a:srcRect/>
          <a:stretch>
            <a:fillRect/>
          </a:stretch>
        </p:blipFill>
        <p:spPr bwMode="auto">
          <a:xfrm>
            <a:off x="4419600" y="1052513"/>
            <a:ext cx="4545013" cy="3408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 sz="1800" b="1" i="1">
                <a:latin typeface="Arial" pitchFamily="-112" charset="0"/>
                <a:ea typeface="Arial" pitchFamily="-112" charset="0"/>
                <a:cs typeface="Arial" pitchFamily="-112" charset="0"/>
              </a:rPr>
              <a:t>Adega Cooperativa</a:t>
            </a:r>
          </a:p>
          <a:p>
            <a:pPr algn="ctr">
              <a:defRPr/>
            </a:pPr>
            <a:r>
              <a:rPr lang="es-ES" sz="1800" b="1" i="1">
                <a:latin typeface="Arial" pitchFamily="-112" charset="0"/>
                <a:ea typeface="Arial" pitchFamily="-112" charset="0"/>
                <a:cs typeface="Arial" pitchFamily="-112" charset="0"/>
              </a:rPr>
              <a:t>de B O R B A </a:t>
            </a:r>
            <a:endParaRPr lang="es-ES_tradnl" sz="1800" b="1" i="1">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8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a:effectLst>
                <a:outerShdw blurRad="38100" dist="38100" dir="2700000" algn="tl">
                  <a:srgbClr val="DDDDDD"/>
                </a:outerShdw>
              </a:effectLst>
              <a:latin typeface="Verdana" pitchFamily="-112" charset="0"/>
              <a:ea typeface="+mn-ea"/>
              <a:cs typeface="+mn-cs"/>
            </a:endParaRPr>
          </a:p>
          <a:p>
            <a:pPr algn="ctr">
              <a:buFontTx/>
              <a:buAutoNum type="arabicPlain" startAt="2010"/>
              <a:defRPr/>
            </a:pPr>
            <a:r>
              <a:rPr lang="es-ES_tradnl" sz="1400" i="1">
                <a:effectLst>
                  <a:outerShdw blurRad="38100" dist="38100" dir="2700000" algn="tl">
                    <a:srgbClr val="DDDDDD"/>
                  </a:outerShdw>
                </a:effectLst>
                <a:latin typeface="Verdana" pitchFamily="-112" charset="0"/>
                <a:ea typeface="+mn-ea"/>
                <a:cs typeface="+mn-cs"/>
              </a:rPr>
              <a:t>  n.  1  Ganimede de 50.000 lt.</a:t>
            </a:r>
          </a:p>
          <a:p>
            <a:pPr algn="ctr">
              <a:buFontTx/>
              <a:buAutoNum type="arabicPlain" startAt="2010"/>
              <a:defRPr/>
            </a:pPr>
            <a:r>
              <a:rPr lang="es-ES_tradnl" sz="1400" i="1">
                <a:effectLst>
                  <a:outerShdw blurRad="38100" dist="38100" dir="2700000" algn="tl">
                    <a:srgbClr val="DDDDDD"/>
                  </a:outerShdw>
                </a:effectLst>
                <a:latin typeface="Verdana" pitchFamily="-112" charset="0"/>
                <a:ea typeface="+mn-ea"/>
                <a:cs typeface="+mn-cs"/>
              </a:rPr>
              <a:t>  n. 27 Ganimede de 50.000 lt.</a:t>
            </a:r>
            <a:endParaRPr lang="es-ES" sz="1800">
              <a:latin typeface="Verdana" pitchFamily="-112" charset="0"/>
              <a:ea typeface="+mn-ea"/>
              <a:cs typeface="+mn-cs"/>
            </a:endParaRPr>
          </a:p>
        </p:txBody>
      </p:sp>
      <p:sp>
        <p:nvSpPr>
          <p:cNvPr id="151557" name="Rectangle 5"/>
          <p:cNvSpPr>
            <a:spLocks noChangeArrowheads="1"/>
          </p:cNvSpPr>
          <p:nvPr/>
        </p:nvSpPr>
        <p:spPr bwMode="auto">
          <a:xfrm>
            <a:off x="395288" y="4868863"/>
            <a:ext cx="39449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endParaRPr lang="it-IT" sz="1600" b="1" i="1" dirty="0">
              <a:latin typeface="Arial" pitchFamily="-112" charset="0"/>
              <a:ea typeface="Arial" pitchFamily="-112" charset="0"/>
              <a:cs typeface="Arial" pitchFamily="-112" charset="0"/>
            </a:endParaRPr>
          </a:p>
          <a:p>
            <a:pPr marL="0" lvl="1" algn="ctr">
              <a:defRPr/>
            </a:pPr>
            <a:r>
              <a:rPr lang="en-GB" sz="1800" b="1" i="1" dirty="0" err="1">
                <a:latin typeface="Arial" pitchFamily="-112" charset="0"/>
                <a:ea typeface="Arial" pitchFamily="-112" charset="0"/>
                <a:cs typeface="Arial" pitchFamily="-112" charset="0"/>
              </a:rPr>
              <a:t>Adega</a:t>
            </a:r>
            <a:r>
              <a:rPr lang="en-GB" sz="1800" b="1" i="1" dirty="0">
                <a:latin typeface="Arial" pitchFamily="-112" charset="0"/>
                <a:ea typeface="Arial" pitchFamily="-112" charset="0"/>
                <a:cs typeface="Arial" pitchFamily="-112" charset="0"/>
              </a:rPr>
              <a:t> </a:t>
            </a:r>
            <a:r>
              <a:rPr lang="en-GB" sz="1800" b="1" i="1" dirty="0" err="1">
                <a:latin typeface="Arial" pitchFamily="-112" charset="0"/>
                <a:ea typeface="Arial" pitchFamily="-112" charset="0"/>
                <a:cs typeface="Arial" pitchFamily="-112" charset="0"/>
              </a:rPr>
              <a:t>Cooperativa</a:t>
            </a:r>
            <a:r>
              <a:rPr lang="en-GB" sz="1800" b="1" i="1" dirty="0">
                <a:latin typeface="Arial" pitchFamily="-112" charset="0"/>
                <a:ea typeface="Arial" pitchFamily="-112" charset="0"/>
                <a:cs typeface="Arial" pitchFamily="-112" charset="0"/>
              </a:rPr>
              <a:t> de </a:t>
            </a:r>
            <a:r>
              <a:rPr lang="en-GB" sz="1800" b="1" i="1" dirty="0" err="1">
                <a:latin typeface="Arial" pitchFamily="-112" charset="0"/>
                <a:ea typeface="Arial" pitchFamily="-112" charset="0"/>
                <a:cs typeface="Arial" pitchFamily="-112" charset="0"/>
              </a:rPr>
              <a:t>Vidigueira</a:t>
            </a:r>
            <a:endParaRPr lang="it-IT" sz="1800" dirty="0">
              <a:latin typeface="Arial" pitchFamily="-112" charset="0"/>
              <a:ea typeface="Arial" pitchFamily="-112" charset="0"/>
              <a:cs typeface="Arial" pitchFamily="-112" charset="0"/>
            </a:endParaRPr>
          </a:p>
          <a:p>
            <a:pPr algn="ctr">
              <a:defRPr/>
            </a:pPr>
            <a:r>
              <a:rPr lang="it-IT" sz="1600" b="1" i="1" dirty="0" err="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dirty="0">
              <a:effectLst>
                <a:outerShdw blurRad="38100" dist="38100" dir="2700000" algn="tl">
                  <a:srgbClr val="DDDDDD"/>
                </a:outerShdw>
              </a:effectLst>
              <a:latin typeface="Arial" pitchFamily="-112" charset="0"/>
              <a:ea typeface="Arial" pitchFamily="-112" charset="0"/>
              <a:cs typeface="Arial" pitchFamily="-112" charset="0"/>
            </a:endParaRPr>
          </a:p>
          <a:p>
            <a:pPr algn="ctr">
              <a:defRPr/>
            </a:pPr>
            <a:r>
              <a:rPr lang="es-ES_tradnl" sz="1600" i="1" dirty="0">
                <a:effectLst>
                  <a:outerShdw blurRad="38100" dist="38100" dir="2700000" algn="tl">
                    <a:srgbClr val="DDDDDD"/>
                  </a:outerShdw>
                </a:effectLst>
                <a:latin typeface="Verdana" pitchFamily="-112" charset="0"/>
                <a:ea typeface="+mn-ea"/>
                <a:cs typeface="+mn-cs"/>
              </a:rPr>
              <a:t>2010 </a:t>
            </a:r>
            <a:r>
              <a:rPr lang="es-ES_tradnl" sz="1600" i="1" dirty="0" err="1">
                <a:effectLst>
                  <a:outerShdw blurRad="38100" dist="38100" dir="2700000" algn="tl">
                    <a:srgbClr val="DDDDDD"/>
                  </a:outerShdw>
                </a:effectLst>
                <a:latin typeface="Verdana" pitchFamily="-112" charset="0"/>
                <a:ea typeface="+mn-ea"/>
                <a:cs typeface="+mn-cs"/>
              </a:rPr>
              <a:t>n</a:t>
            </a:r>
            <a:r>
              <a:rPr lang="es-ES_tradnl" sz="1600" i="1" dirty="0">
                <a:effectLst>
                  <a:outerShdw blurRad="38100" dist="38100" dir="2700000" algn="tl">
                    <a:srgbClr val="DDDDDD"/>
                  </a:outerShdw>
                </a:effectLst>
                <a:latin typeface="Verdana" pitchFamily="-112" charset="0"/>
                <a:ea typeface="+mn-ea"/>
                <a:cs typeface="+mn-cs"/>
              </a:rPr>
              <a:t>. 1 </a:t>
            </a:r>
            <a:r>
              <a:rPr lang="es-ES_tradnl" sz="1600" i="1" dirty="0" err="1">
                <a:effectLst>
                  <a:outerShdw blurRad="38100" dist="38100" dir="2700000" algn="tl">
                    <a:srgbClr val="DDDDDD"/>
                  </a:outerShdw>
                </a:effectLst>
                <a:latin typeface="Verdana" pitchFamily="-112" charset="0"/>
                <a:ea typeface="+mn-ea"/>
                <a:cs typeface="+mn-cs"/>
              </a:rPr>
              <a:t>Ganimede</a:t>
            </a:r>
            <a:r>
              <a:rPr lang="es-ES_tradnl" sz="1600" i="1" dirty="0">
                <a:effectLst>
                  <a:outerShdw blurRad="38100" dist="38100" dir="2700000" algn="tl">
                    <a:srgbClr val="DDDDDD"/>
                  </a:outerShdw>
                </a:effectLst>
                <a:latin typeface="Verdana" pitchFamily="-112" charset="0"/>
                <a:ea typeface="+mn-ea"/>
                <a:cs typeface="+mn-cs"/>
              </a:rPr>
              <a:t> da 50.000 </a:t>
            </a:r>
            <a:r>
              <a:rPr lang="es-ES_tradnl" sz="1600" i="1" dirty="0" err="1">
                <a:effectLst>
                  <a:outerShdw blurRad="38100" dist="38100" dir="2700000" algn="tl">
                    <a:srgbClr val="DDDDDD"/>
                  </a:outerShdw>
                </a:effectLst>
                <a:latin typeface="Verdana" pitchFamily="-112" charset="0"/>
                <a:ea typeface="+mn-ea"/>
                <a:cs typeface="+mn-cs"/>
              </a:rPr>
              <a:t>lt</a:t>
            </a:r>
            <a:r>
              <a:rPr lang="es-ES_tradnl" sz="1600" i="1" dirty="0">
                <a:effectLst>
                  <a:outerShdw blurRad="38100" dist="38100" dir="2700000" algn="tl">
                    <a:srgbClr val="DDDDDD"/>
                  </a:outerShdw>
                </a:effectLst>
                <a:latin typeface="Verdana" pitchFamily="-112" charset="0"/>
                <a:ea typeface="+mn-ea"/>
                <a:cs typeface="+mn-cs"/>
              </a:rPr>
              <a:t> a prueba</a:t>
            </a:r>
          </a:p>
          <a:p>
            <a:pPr algn="ctr">
              <a:defRPr/>
            </a:pPr>
            <a:endParaRPr lang="es-ES_tradnl" sz="1600" i="1" dirty="0">
              <a:effectLst>
                <a:outerShdw blurRad="38100" dist="38100" dir="2700000" algn="tl">
                  <a:srgbClr val="DDDDDD"/>
                </a:outerShdw>
              </a:effectLst>
              <a:latin typeface="Verdana" pitchFamily="-112" charset="0"/>
              <a:ea typeface="+mn-ea"/>
              <a:cs typeface="+mn-cs"/>
            </a:endParaRPr>
          </a:p>
          <a:p>
            <a:pPr algn="ctr">
              <a:buFontTx/>
              <a:buAutoNum type="arabicPlain" startAt="2011"/>
              <a:defRPr/>
            </a:pPr>
            <a:r>
              <a:rPr lang="es-ES_tradnl" sz="1600" i="1" dirty="0">
                <a:effectLst>
                  <a:outerShdw blurRad="38100" dist="38100" dir="2700000" algn="tl">
                    <a:srgbClr val="DDDDDD"/>
                  </a:outerShdw>
                </a:effectLst>
                <a:latin typeface="Verdana" pitchFamily="-112" charset="0"/>
                <a:ea typeface="+mn-ea"/>
                <a:cs typeface="+mn-cs"/>
              </a:rPr>
              <a:t>  </a:t>
            </a:r>
            <a:r>
              <a:rPr lang="es-ES_tradnl" sz="1600" i="1" dirty="0" err="1">
                <a:effectLst>
                  <a:outerShdw blurRad="38100" dist="38100" dir="2700000" algn="tl">
                    <a:srgbClr val="DDDDDD"/>
                  </a:outerShdw>
                </a:effectLst>
                <a:latin typeface="Verdana" pitchFamily="-112" charset="0"/>
                <a:ea typeface="+mn-ea"/>
                <a:cs typeface="+mn-cs"/>
              </a:rPr>
              <a:t>n</a:t>
            </a:r>
            <a:r>
              <a:rPr lang="es-ES_tradnl" sz="1600" i="1" dirty="0">
                <a:effectLst>
                  <a:outerShdw blurRad="38100" dist="38100" dir="2700000" algn="tl">
                    <a:srgbClr val="DDDDDD"/>
                  </a:outerShdw>
                </a:effectLst>
                <a:latin typeface="Verdana" pitchFamily="-112" charset="0"/>
                <a:ea typeface="+mn-ea"/>
                <a:cs typeface="+mn-cs"/>
              </a:rPr>
              <a:t>. 6 </a:t>
            </a:r>
            <a:r>
              <a:rPr lang="es-ES_tradnl" sz="1600" i="1" dirty="0" err="1">
                <a:effectLst>
                  <a:outerShdw blurRad="38100" dist="38100" dir="2700000" algn="tl">
                    <a:srgbClr val="DDDDDD"/>
                  </a:outerShdw>
                </a:effectLst>
                <a:latin typeface="Verdana" pitchFamily="-112" charset="0"/>
                <a:ea typeface="+mn-ea"/>
                <a:cs typeface="+mn-cs"/>
              </a:rPr>
              <a:t>Ganimede</a:t>
            </a:r>
            <a:r>
              <a:rPr lang="es-ES_tradnl" sz="1600" i="1" dirty="0">
                <a:effectLst>
                  <a:outerShdw blurRad="38100" dist="38100" dir="2700000" algn="tl">
                    <a:srgbClr val="DDDDDD"/>
                  </a:outerShdw>
                </a:effectLst>
                <a:latin typeface="Verdana" pitchFamily="-112" charset="0"/>
                <a:ea typeface="+mn-ea"/>
                <a:cs typeface="+mn-cs"/>
              </a:rPr>
              <a:t> da 100.000 </a:t>
            </a:r>
            <a:r>
              <a:rPr lang="es-ES_tradnl" sz="1600" i="1" dirty="0" err="1">
                <a:effectLst>
                  <a:outerShdw blurRad="38100" dist="38100" dir="2700000" algn="tl">
                    <a:srgbClr val="DDDDDD"/>
                  </a:outerShdw>
                </a:effectLst>
                <a:latin typeface="Verdana" pitchFamily="-112" charset="0"/>
                <a:ea typeface="+mn-ea"/>
                <a:cs typeface="+mn-cs"/>
              </a:rPr>
              <a:t>lt</a:t>
            </a:r>
            <a:r>
              <a:rPr lang="es-ES_tradnl" sz="1600" i="1" dirty="0">
                <a:effectLst>
                  <a:outerShdw blurRad="38100" dist="38100" dir="2700000" algn="tl">
                    <a:srgbClr val="DDDDDD"/>
                  </a:outerShdw>
                </a:effectLst>
                <a:latin typeface="Verdana" pitchFamily="-112" charset="0"/>
                <a:ea typeface="+mn-ea"/>
                <a:cs typeface="+mn-cs"/>
              </a:rPr>
              <a:t>.</a:t>
            </a:r>
          </a:p>
          <a:p>
            <a:pPr algn="ctr">
              <a:buFontTx/>
              <a:buAutoNum type="arabicPlain" startAt="2011"/>
              <a:defRPr/>
            </a:pPr>
            <a:endParaRPr lang="es-ES_tradnl" sz="1600" i="1" dirty="0">
              <a:effectLst>
                <a:outerShdw blurRad="38100" dist="38100" dir="2700000" algn="tl">
                  <a:srgbClr val="DDDDDD"/>
                </a:outerShdw>
              </a:effectLst>
              <a:latin typeface="Verdana" pitchFamily="-112" charset="0"/>
              <a:ea typeface="+mn-ea"/>
              <a:cs typeface="+mn-cs"/>
            </a:endParaRPr>
          </a:p>
        </p:txBody>
      </p:sp>
      <p:pic>
        <p:nvPicPr>
          <p:cNvPr id="123908" name="Picture 2" descr="C:\Users\Utente\Desktop\DESK IBMT42\FOTO\2010\PORTOGALLO 09.10\COOP. VIDIGUEIRA\IMG_8316.JPG"/>
          <p:cNvPicPr>
            <a:picLocks noChangeAspect="1" noChangeArrowheads="1"/>
          </p:cNvPicPr>
          <p:nvPr/>
        </p:nvPicPr>
        <p:blipFill>
          <a:blip r:embed="rId3"/>
          <a:srcRect/>
          <a:stretch>
            <a:fillRect/>
          </a:stretch>
        </p:blipFill>
        <p:spPr bwMode="auto">
          <a:xfrm>
            <a:off x="395288" y="1628775"/>
            <a:ext cx="3944937" cy="295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8E622D7-919F-6646-8465-B11E57692F32}" type="slidenum">
              <a:rPr lang="it-IT" sz="1000" b="1">
                <a:solidFill>
                  <a:srgbClr val="80060D"/>
                </a:solidFill>
                <a:latin typeface="Verdana" pitchFamily="-112" charset="0"/>
              </a:rPr>
              <a:pPr eaLnBrk="0" hangingPunct="0">
                <a:spcBef>
                  <a:spcPct val="50000"/>
                </a:spcBef>
              </a:pPr>
              <a:t>56</a:t>
            </a:fld>
            <a:endParaRPr lang="it-IT" sz="1200" b="1">
              <a:solidFill>
                <a:srgbClr val="80060D"/>
              </a:solidFill>
              <a:latin typeface="Verdana" pitchFamily="-112" charset="0"/>
            </a:endParaRPr>
          </a:p>
        </p:txBody>
      </p:sp>
      <p:sp>
        <p:nvSpPr>
          <p:cNvPr id="155651" name="Rectangle 3"/>
          <p:cNvSpPr>
            <a:spLocks noChangeArrowheads="1"/>
          </p:cNvSpPr>
          <p:nvPr/>
        </p:nvSpPr>
        <p:spPr bwMode="auto">
          <a:xfrm>
            <a:off x="2501900" y="56388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Le Rive di Bonato Gino</a:t>
            </a:r>
          </a:p>
          <a:p>
            <a:pPr algn="ctr">
              <a:defRPr/>
            </a:pPr>
            <a:r>
              <a:rPr lang="es-ES_tradnl" sz="1200" i="1">
                <a:effectLst>
                  <a:outerShdw blurRad="38100" dist="38100" dir="2700000" algn="tl">
                    <a:srgbClr val="DDDDDD"/>
                  </a:outerShdw>
                </a:effectLst>
                <a:latin typeface="Verdana" pitchFamily="-112" charset="0"/>
              </a:rPr>
              <a:t>Negrisia (Veneto) ITALIA</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 6 da 40.000 lt.</a:t>
            </a:r>
          </a:p>
          <a:p>
            <a:pPr algn="ctr">
              <a:defRPr/>
            </a:pPr>
            <a:r>
              <a:rPr lang="es-ES_tradnl" sz="1600">
                <a:latin typeface="Verdana" pitchFamily="-112" charset="0"/>
              </a:rPr>
              <a:t>n. 2 da 15.000 lt.</a:t>
            </a:r>
            <a:endParaRPr lang="es-ES" sz="1600">
              <a:latin typeface="Verdana" pitchFamily="-112" charset="0"/>
            </a:endParaRPr>
          </a:p>
        </p:txBody>
      </p:sp>
      <p:pic>
        <p:nvPicPr>
          <p:cNvPr id="125956" name="Picture 4" descr="C:\Documents and Settings\All Users\Documenti\Ganimede Server\DOC\Varie\BONATO2.JPG"/>
          <p:cNvPicPr>
            <a:picLocks noChangeAspect="1" noChangeArrowheads="1"/>
          </p:cNvPicPr>
          <p:nvPr/>
        </p:nvPicPr>
        <p:blipFill>
          <a:blip r:embed="rId3"/>
          <a:srcRect/>
          <a:stretch>
            <a:fillRect/>
          </a:stretch>
        </p:blipFill>
        <p:spPr bwMode="auto">
          <a:xfrm>
            <a:off x="1244600" y="1122363"/>
            <a:ext cx="6248400" cy="4554537"/>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30CCDEA-2A61-E148-8264-835E0FE8415D}" type="slidenum">
              <a:rPr lang="it-IT" sz="1000" b="1">
                <a:solidFill>
                  <a:srgbClr val="80060D"/>
                </a:solidFill>
                <a:latin typeface="Verdana" pitchFamily="-112" charset="0"/>
              </a:rPr>
              <a:pPr eaLnBrk="0" hangingPunct="0">
                <a:spcBef>
                  <a:spcPct val="50000"/>
                </a:spcBef>
              </a:pPr>
              <a:t>57</a:t>
            </a:fld>
            <a:endParaRPr lang="it-IT" sz="1200" b="1">
              <a:solidFill>
                <a:srgbClr val="80060D"/>
              </a:solidFill>
              <a:latin typeface="Verdana" pitchFamily="-112" charset="0"/>
            </a:endParaRPr>
          </a:p>
        </p:txBody>
      </p:sp>
      <p:sp>
        <p:nvSpPr>
          <p:cNvPr id="157699"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Agricola Mazzolada</a:t>
            </a:r>
          </a:p>
          <a:p>
            <a:pPr algn="ctr">
              <a:defRPr/>
            </a:pPr>
            <a:r>
              <a:rPr lang="es-ES_tradnl" sz="1200" i="1">
                <a:effectLst>
                  <a:outerShdw blurRad="38100" dist="38100" dir="2700000" algn="tl">
                    <a:srgbClr val="DDDDDD"/>
                  </a:outerShdw>
                </a:effectLst>
                <a:latin typeface="Verdana" pitchFamily="-112" charset="0"/>
              </a:rPr>
              <a:t>Lison di Portogruaro (Veneto) ITALIA</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n.8 da 26.000 lt </a:t>
            </a:r>
            <a:endParaRPr lang="es-ES" sz="1600">
              <a:latin typeface="Verdana" pitchFamily="-112" charset="0"/>
            </a:endParaRPr>
          </a:p>
        </p:txBody>
      </p:sp>
      <p:pic>
        <p:nvPicPr>
          <p:cNvPr id="128004" name="Picture 4" descr="C:\Documenti\PHOTO\Altro\buttamazzol..JPG"/>
          <p:cNvPicPr>
            <a:picLocks noChangeAspect="1" noChangeArrowheads="1"/>
          </p:cNvPicPr>
          <p:nvPr/>
        </p:nvPicPr>
        <p:blipFill>
          <a:blip r:embed="rId3"/>
          <a:srcRect/>
          <a:stretch>
            <a:fillRect/>
          </a:stretch>
        </p:blipFill>
        <p:spPr bwMode="auto">
          <a:xfrm>
            <a:off x="1066800" y="484188"/>
            <a:ext cx="4621213" cy="5916612"/>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6BBBC565-2C5E-E14A-9CE8-1970F7F4365C}" type="slidenum">
              <a:rPr lang="it-IT" sz="1000" b="1">
                <a:solidFill>
                  <a:srgbClr val="80060D"/>
                </a:solidFill>
                <a:latin typeface="Verdana" pitchFamily="-112" charset="0"/>
              </a:rPr>
              <a:pPr eaLnBrk="0" hangingPunct="0">
                <a:spcBef>
                  <a:spcPct val="50000"/>
                </a:spcBef>
              </a:pPr>
              <a:t>58</a:t>
            </a:fld>
            <a:endParaRPr lang="it-IT" sz="1200" b="1">
              <a:solidFill>
                <a:srgbClr val="80060D"/>
              </a:solidFill>
              <a:latin typeface="Verdana" pitchFamily="-112" charset="0"/>
            </a:endParaRPr>
          </a:p>
        </p:txBody>
      </p:sp>
      <p:sp>
        <p:nvSpPr>
          <p:cNvPr id="159747"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Tommasi Viticoltori</a:t>
            </a:r>
          </a:p>
          <a:p>
            <a:pPr algn="ctr">
              <a:defRPr/>
            </a:pPr>
            <a:r>
              <a:rPr lang="es-ES_tradnl" sz="1200" i="1">
                <a:effectLst>
                  <a:outerShdw blurRad="38100" dist="38100" dir="2700000" algn="tl">
                    <a:srgbClr val="DDDDDD"/>
                  </a:outerShdw>
                </a:effectLst>
                <a:latin typeface="Verdana" pitchFamily="-112" charset="0"/>
              </a:rPr>
              <a:t>Pedemonte di Valpolicella (Veneto) ITALIA</a:t>
            </a:r>
          </a:p>
          <a:p>
            <a:pPr algn="ctr">
              <a:defRPr/>
            </a:pPr>
            <a:r>
              <a:rPr lang="es-ES_tradnl" sz="1200" i="1">
                <a:effectLst>
                  <a:outerShdw blurRad="38100" dist="38100" dir="2700000" algn="tl">
                    <a:srgbClr val="DDDDDD"/>
                  </a:outerShdw>
                </a:effectLst>
                <a:latin typeface="Verdana" pitchFamily="-112" charset="0"/>
              </a:rPr>
              <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n.8 da 40.000 lt.</a:t>
            </a:r>
          </a:p>
          <a:p>
            <a:pPr algn="ctr">
              <a:defRPr/>
            </a:pPr>
            <a:endParaRPr lang="es-ES" sz="1600">
              <a:latin typeface="Verdana" pitchFamily="-112" charset="0"/>
            </a:endParaRPr>
          </a:p>
        </p:txBody>
      </p:sp>
      <p:pic>
        <p:nvPicPr>
          <p:cNvPr id="130052" name="Picture 4" descr="C:\Documenti\PHOTO\Altro\Pwp\Tommasi.JPG"/>
          <p:cNvPicPr>
            <a:picLocks noChangeAspect="1" noChangeArrowheads="1"/>
          </p:cNvPicPr>
          <p:nvPr/>
        </p:nvPicPr>
        <p:blipFill>
          <a:blip r:embed="rId3"/>
          <a:srcRect/>
          <a:stretch>
            <a:fillRect/>
          </a:stretch>
        </p:blipFill>
        <p:spPr bwMode="auto">
          <a:xfrm>
            <a:off x="1439863" y="304800"/>
            <a:ext cx="3970337" cy="62484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5D73F620-EB51-2F4B-B164-89C597953756}" type="slidenum">
              <a:rPr lang="it-IT" sz="1000" b="1">
                <a:solidFill>
                  <a:srgbClr val="80060D"/>
                </a:solidFill>
                <a:latin typeface="Verdana" pitchFamily="-112" charset="0"/>
              </a:rPr>
              <a:pPr eaLnBrk="0" hangingPunct="0">
                <a:spcBef>
                  <a:spcPct val="50000"/>
                </a:spcBef>
              </a:pPr>
              <a:t>59</a:t>
            </a:fld>
            <a:endParaRPr lang="it-IT" sz="1200" b="1">
              <a:solidFill>
                <a:srgbClr val="80060D"/>
              </a:solidFill>
              <a:latin typeface="Verdana" pitchFamily="-112" charset="0"/>
            </a:endParaRPr>
          </a:p>
        </p:txBody>
      </p:sp>
      <p:sp>
        <p:nvSpPr>
          <p:cNvPr id="163843" name="Rectangle 3"/>
          <p:cNvSpPr>
            <a:spLocks noChangeArrowheads="1"/>
          </p:cNvSpPr>
          <p:nvPr/>
        </p:nvSpPr>
        <p:spPr bwMode="auto">
          <a:xfrm>
            <a:off x="2438400" y="5867400"/>
            <a:ext cx="3505200" cy="8382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Fattoria dei Barbi </a:t>
            </a:r>
          </a:p>
          <a:p>
            <a:pPr algn="ctr">
              <a:defRPr/>
            </a:pPr>
            <a:r>
              <a:rPr lang="es-ES_tradnl" sz="1600" b="1" i="1">
                <a:effectLst>
                  <a:outerShdw blurRad="38100" dist="38100" dir="2700000" algn="tl">
                    <a:srgbClr val="DDDDDD"/>
                  </a:outerShdw>
                </a:effectLst>
                <a:latin typeface="Verdana" pitchFamily="-112" charset="0"/>
              </a:rPr>
              <a:t>di Stefano Cinelli Colombini</a:t>
            </a:r>
          </a:p>
          <a:p>
            <a:pPr algn="ctr">
              <a:defRPr/>
            </a:pPr>
            <a:r>
              <a:rPr lang="es-ES_tradnl" sz="1200" i="1">
                <a:effectLst>
                  <a:outerShdw blurRad="38100" dist="38100" dir="2700000" algn="tl">
                    <a:srgbClr val="DDDDDD"/>
                  </a:outerShdw>
                </a:effectLst>
                <a:latin typeface="Verdana" pitchFamily="-112" charset="0"/>
              </a:rPr>
              <a:t> </a:t>
            </a:r>
            <a:r>
              <a:rPr lang="es-ES_tradnl" sz="1400" b="1">
                <a:effectLst>
                  <a:outerShdw blurRad="38100" dist="38100" dir="2700000" algn="tl">
                    <a:srgbClr val="DDDDDD"/>
                  </a:outerShdw>
                </a:effectLst>
                <a:latin typeface="Verdana" pitchFamily="-112" charset="0"/>
              </a:rPr>
              <a:t>Montalcino (Toscana) ITALIA</a:t>
            </a:r>
            <a:endParaRPr lang="es-ES_tradnl" sz="1600">
              <a:latin typeface="Verdana" pitchFamily="-112" charset="0"/>
            </a:endParaRPr>
          </a:p>
          <a:p>
            <a:pPr algn="ctr">
              <a:defRPr/>
            </a:pPr>
            <a:r>
              <a:rPr lang="es-ES_tradnl" sz="1600">
                <a:latin typeface="Verdana" pitchFamily="-112" charset="0"/>
              </a:rPr>
              <a:t>n.9 da 26.000 lt.</a:t>
            </a:r>
          </a:p>
          <a:p>
            <a:pPr algn="ctr">
              <a:defRPr/>
            </a:pPr>
            <a:endParaRPr lang="es-ES" sz="1600">
              <a:latin typeface="Verdana" pitchFamily="-112" charset="0"/>
            </a:endParaRPr>
          </a:p>
        </p:txBody>
      </p:sp>
      <p:pic>
        <p:nvPicPr>
          <p:cNvPr id="132100" name="Picture 7" descr="C:\Documents and Settings\Utente\Desktop\EVENTO RIOJA 2007\IMG_0140.JPG"/>
          <p:cNvPicPr>
            <a:picLocks noChangeAspect="1" noChangeArrowheads="1"/>
          </p:cNvPicPr>
          <p:nvPr/>
        </p:nvPicPr>
        <p:blipFill>
          <a:blip r:embed="rId3"/>
          <a:srcRect/>
          <a:stretch>
            <a:fillRect/>
          </a:stretch>
        </p:blipFill>
        <p:spPr bwMode="auto">
          <a:xfrm>
            <a:off x="1752600" y="1371600"/>
            <a:ext cx="5649913"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Text Box 1026"/>
          <p:cNvSpPr>
            <a:spLocks noGrp="1" noChangeArrowheads="1"/>
          </p:cNvSpPr>
          <p:nvPr>
            <p:ph type="ctrTitle"/>
          </p:nvPr>
        </p:nvSpPr>
        <p:spPr>
          <a:xfrm>
            <a:off x="6084888" y="1633538"/>
            <a:ext cx="2879725" cy="4217987"/>
          </a:xfrm>
        </p:spPr>
        <p:txBody>
          <a:bodyPr anchor="t"/>
          <a:lstStyle/>
          <a:p>
            <a:pPr algn="l">
              <a:lnSpc>
                <a:spcPct val="110000"/>
              </a:lnSpc>
            </a:pPr>
            <a:r>
              <a:rPr lang="it-IT" sz="1200">
                <a:solidFill>
                  <a:srgbClr val="797979"/>
                </a:solidFill>
                <a:latin typeface="Verdana" pitchFamily="-112" charset="0"/>
              </a:rPr>
              <a:t>Il pigiato, immesso nel fermentatore, vede la parte solida (bucce e vinaccioli) portarsi verso l’alto a formare il CAPPELLO DI VINACCE.</a:t>
            </a:r>
            <a:br>
              <a:rPr lang="it-IT" sz="1200">
                <a:solidFill>
                  <a:srgbClr val="797979"/>
                </a:solidFill>
                <a:latin typeface="Verdana" pitchFamily="-112" charset="0"/>
              </a:rPr>
            </a:br>
            <a:r>
              <a:rPr lang="it-IT" sz="1200">
                <a:solidFill>
                  <a:srgbClr val="797979"/>
                </a:solidFill>
                <a:latin typeface="Verdana" pitchFamily="-112" charset="0"/>
              </a:rPr>
              <a:t>Con il procedere della fermentazione le bollicine di CO</a:t>
            </a:r>
            <a:r>
              <a:rPr lang="it-IT" sz="800">
                <a:solidFill>
                  <a:srgbClr val="797979"/>
                </a:solidFill>
                <a:latin typeface="Verdana" pitchFamily="-112" charset="0"/>
              </a:rPr>
              <a:t>2</a:t>
            </a:r>
            <a:r>
              <a:rPr lang="it-IT" sz="1200">
                <a:solidFill>
                  <a:srgbClr val="797979"/>
                </a:solidFill>
                <a:latin typeface="Verdana" pitchFamily="-112" charset="0"/>
              </a:rPr>
              <a:t> che si sviluppano, spingono verso l’alto e disidratano il cappello di vinacce e contemporaneamente la forza di gravità comprime il cappello verso il basso.</a:t>
            </a:r>
            <a:br>
              <a:rPr lang="it-IT" sz="1200">
                <a:solidFill>
                  <a:srgbClr val="797979"/>
                </a:solidFill>
                <a:latin typeface="Verdana" pitchFamily="-112" charset="0"/>
              </a:rPr>
            </a:br>
            <a:r>
              <a:rPr lang="it-IT" sz="1200">
                <a:solidFill>
                  <a:srgbClr val="797979"/>
                </a:solidFill>
                <a:latin typeface="Verdana" pitchFamily="-112" charset="0"/>
              </a:rPr>
              <a:t>Questo doppio effetto simultaneo genera la COMPATTAZIONE DEL CAPPELLO DI VINACCE.</a:t>
            </a:r>
            <a:br>
              <a:rPr lang="it-IT" sz="1200">
                <a:solidFill>
                  <a:srgbClr val="797979"/>
                </a:solidFill>
                <a:latin typeface="Verdana" pitchFamily="-112" charset="0"/>
              </a:rPr>
            </a:br>
            <a:r>
              <a:rPr lang="it-IT" sz="1200">
                <a:solidFill>
                  <a:srgbClr val="797979"/>
                </a:solidFill>
                <a:latin typeface="Verdana" pitchFamily="-112" charset="0"/>
              </a:rPr>
              <a:t>E’ questo il grande problema che ogni enologo vuole risolvere, perché le sostanze coloranti, i tannini, gli aromi, ecc… devono essere estratti dalle bucce.</a:t>
            </a:r>
          </a:p>
        </p:txBody>
      </p:sp>
      <p:sp>
        <p:nvSpPr>
          <p:cNvPr id="26627" name="Text Box 1027"/>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2.Processo estrattivo.</a:t>
            </a:r>
            <a:endParaRPr lang="it-IT" sz="1200" b="1">
              <a:solidFill>
                <a:srgbClr val="80060D"/>
              </a:solidFill>
              <a:latin typeface="Verdana" pitchFamily="-112" charset="0"/>
            </a:endParaRPr>
          </a:p>
        </p:txBody>
      </p:sp>
      <p:sp>
        <p:nvSpPr>
          <p:cNvPr id="26628" name="Text Box 1028"/>
          <p:cNvSpPr txBox="1">
            <a:spLocks noChangeArrowheads="1"/>
          </p:cNvSpPr>
          <p:nvPr/>
        </p:nvSpPr>
        <p:spPr bwMode="auto">
          <a:xfrm>
            <a:off x="536575" y="1204913"/>
            <a:ext cx="5562600" cy="207962"/>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pPr>
            <a:r>
              <a:rPr lang="it-IT" sz="1500" b="1">
                <a:solidFill>
                  <a:srgbClr val="80060D"/>
                </a:solidFill>
                <a:latin typeface="Verdana" pitchFamily="-112" charset="0"/>
              </a:rPr>
              <a:t>Il CAPPELLO DI VINACCIA</a:t>
            </a:r>
            <a:endParaRPr lang="it-IT" sz="1500" b="1">
              <a:latin typeface="Verdana" pitchFamily="-112" charset="0"/>
            </a:endParaRPr>
          </a:p>
        </p:txBody>
      </p:sp>
      <p:sp>
        <p:nvSpPr>
          <p:cNvPr id="26629" name="Rectangle 1029"/>
          <p:cNvSpPr>
            <a:spLocks noChangeArrowheads="1"/>
          </p:cNvSpPr>
          <p:nvPr/>
        </p:nvSpPr>
        <p:spPr bwMode="auto">
          <a:xfrm>
            <a:off x="608013" y="1700213"/>
            <a:ext cx="69850" cy="5180012"/>
          </a:xfrm>
          <a:prstGeom prst="rect">
            <a:avLst/>
          </a:prstGeom>
          <a:solidFill>
            <a:schemeClr val="bg2"/>
          </a:solidFill>
          <a:ln w="9525">
            <a:noFill/>
            <a:miter lim="800000"/>
            <a:headEnd/>
            <a:tailEnd/>
          </a:ln>
        </p:spPr>
        <p:txBody>
          <a:bodyPr wrap="none" anchor="ctr">
            <a:prstTxWarp prst="textNoShape">
              <a:avLst/>
            </a:prstTxWarp>
          </a:bodyPr>
          <a:lstStyle/>
          <a:p>
            <a:pPr eaLnBrk="0" hangingPunct="0"/>
            <a:endParaRPr lang="it-IT"/>
          </a:p>
        </p:txBody>
      </p:sp>
      <p:sp>
        <p:nvSpPr>
          <p:cNvPr id="26630" name="Rectangle 1030"/>
          <p:cNvSpPr>
            <a:spLocks noChangeArrowheads="1"/>
          </p:cNvSpPr>
          <p:nvPr/>
        </p:nvSpPr>
        <p:spPr bwMode="auto">
          <a:xfrm>
            <a:off x="5484813" y="1700213"/>
            <a:ext cx="95250" cy="5180012"/>
          </a:xfrm>
          <a:prstGeom prst="rect">
            <a:avLst/>
          </a:prstGeom>
          <a:solidFill>
            <a:schemeClr val="bg2"/>
          </a:solidFill>
          <a:ln w="9525">
            <a:noFill/>
            <a:miter lim="800000"/>
            <a:headEnd/>
            <a:tailEnd/>
          </a:ln>
        </p:spPr>
        <p:txBody>
          <a:bodyPr wrap="none" anchor="ctr">
            <a:prstTxWarp prst="textNoShape">
              <a:avLst/>
            </a:prstTxWarp>
          </a:bodyPr>
          <a:lstStyle/>
          <a:p>
            <a:pPr eaLnBrk="0" hangingPunct="0"/>
            <a:endParaRPr lang="it-IT"/>
          </a:p>
        </p:txBody>
      </p:sp>
      <p:sp>
        <p:nvSpPr>
          <p:cNvPr id="26631" name="Rectangle 1031"/>
          <p:cNvSpPr>
            <a:spLocks noChangeArrowheads="1"/>
          </p:cNvSpPr>
          <p:nvPr/>
        </p:nvSpPr>
        <p:spPr bwMode="auto">
          <a:xfrm>
            <a:off x="684213" y="3500438"/>
            <a:ext cx="4800600" cy="3357562"/>
          </a:xfrm>
          <a:prstGeom prst="rect">
            <a:avLst/>
          </a:prstGeom>
          <a:solidFill>
            <a:srgbClr val="80060D">
              <a:alpha val="59999"/>
            </a:srgbClr>
          </a:solidFill>
          <a:ln w="9525">
            <a:solidFill>
              <a:schemeClr val="tx1"/>
            </a:solidFill>
            <a:miter lim="800000"/>
            <a:headEnd/>
            <a:tailEnd/>
          </a:ln>
        </p:spPr>
        <p:txBody>
          <a:bodyPr wrap="none" anchor="ctr">
            <a:prstTxWarp prst="textNoShape">
              <a:avLst/>
            </a:prstTxWarp>
          </a:bodyPr>
          <a:lstStyle/>
          <a:p>
            <a:pPr algn="ctr" eaLnBrk="0" hangingPunct="0"/>
            <a:endParaRPr lang="it-IT"/>
          </a:p>
        </p:txBody>
      </p:sp>
      <p:sp>
        <p:nvSpPr>
          <p:cNvPr id="26632" name="Oval 1032"/>
          <p:cNvSpPr>
            <a:spLocks noChangeArrowheads="1"/>
          </p:cNvSpPr>
          <p:nvPr/>
        </p:nvSpPr>
        <p:spPr bwMode="auto">
          <a:xfrm>
            <a:off x="1293813" y="4840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3" name="Oval 1033"/>
          <p:cNvSpPr>
            <a:spLocks noChangeArrowheads="1"/>
          </p:cNvSpPr>
          <p:nvPr/>
        </p:nvSpPr>
        <p:spPr bwMode="auto">
          <a:xfrm>
            <a:off x="4875213" y="5907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4" name="Oval 1034"/>
          <p:cNvSpPr>
            <a:spLocks noChangeArrowheads="1"/>
          </p:cNvSpPr>
          <p:nvPr/>
        </p:nvSpPr>
        <p:spPr bwMode="auto">
          <a:xfrm>
            <a:off x="4037013" y="4611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5" name="Oval 1035"/>
          <p:cNvSpPr>
            <a:spLocks noChangeArrowheads="1"/>
          </p:cNvSpPr>
          <p:nvPr/>
        </p:nvSpPr>
        <p:spPr bwMode="auto">
          <a:xfrm>
            <a:off x="2589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6" name="Oval 1036"/>
          <p:cNvSpPr>
            <a:spLocks noChangeArrowheads="1"/>
          </p:cNvSpPr>
          <p:nvPr/>
        </p:nvSpPr>
        <p:spPr bwMode="auto">
          <a:xfrm>
            <a:off x="2284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7" name="Oval 1037"/>
          <p:cNvSpPr>
            <a:spLocks noChangeArrowheads="1"/>
          </p:cNvSpPr>
          <p:nvPr/>
        </p:nvSpPr>
        <p:spPr bwMode="auto">
          <a:xfrm>
            <a:off x="1979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8" name="Oval 1038"/>
          <p:cNvSpPr>
            <a:spLocks noChangeArrowheads="1"/>
          </p:cNvSpPr>
          <p:nvPr/>
        </p:nvSpPr>
        <p:spPr bwMode="auto">
          <a:xfrm>
            <a:off x="1674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39" name="Oval 1039"/>
          <p:cNvSpPr>
            <a:spLocks noChangeArrowheads="1"/>
          </p:cNvSpPr>
          <p:nvPr/>
        </p:nvSpPr>
        <p:spPr bwMode="auto">
          <a:xfrm>
            <a:off x="1370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0" name="Oval 1040"/>
          <p:cNvSpPr>
            <a:spLocks noChangeArrowheads="1"/>
          </p:cNvSpPr>
          <p:nvPr/>
        </p:nvSpPr>
        <p:spPr bwMode="auto">
          <a:xfrm>
            <a:off x="1065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1" name="Oval 1041"/>
          <p:cNvSpPr>
            <a:spLocks noChangeArrowheads="1"/>
          </p:cNvSpPr>
          <p:nvPr/>
        </p:nvSpPr>
        <p:spPr bwMode="auto">
          <a:xfrm>
            <a:off x="760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2" name="Oval 1042"/>
          <p:cNvSpPr>
            <a:spLocks noChangeArrowheads="1"/>
          </p:cNvSpPr>
          <p:nvPr/>
        </p:nvSpPr>
        <p:spPr bwMode="auto">
          <a:xfrm>
            <a:off x="2894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3" name="Oval 1043"/>
          <p:cNvSpPr>
            <a:spLocks noChangeArrowheads="1"/>
          </p:cNvSpPr>
          <p:nvPr/>
        </p:nvSpPr>
        <p:spPr bwMode="auto">
          <a:xfrm>
            <a:off x="3198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4" name="Oval 1044"/>
          <p:cNvSpPr>
            <a:spLocks noChangeArrowheads="1"/>
          </p:cNvSpPr>
          <p:nvPr/>
        </p:nvSpPr>
        <p:spPr bwMode="auto">
          <a:xfrm>
            <a:off x="3503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5" name="Oval 1045"/>
          <p:cNvSpPr>
            <a:spLocks noChangeArrowheads="1"/>
          </p:cNvSpPr>
          <p:nvPr/>
        </p:nvSpPr>
        <p:spPr bwMode="auto">
          <a:xfrm>
            <a:off x="38084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6" name="Oval 1046"/>
          <p:cNvSpPr>
            <a:spLocks noChangeArrowheads="1"/>
          </p:cNvSpPr>
          <p:nvPr/>
        </p:nvSpPr>
        <p:spPr bwMode="auto">
          <a:xfrm>
            <a:off x="41132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7" name="Oval 1047"/>
          <p:cNvSpPr>
            <a:spLocks noChangeArrowheads="1"/>
          </p:cNvSpPr>
          <p:nvPr/>
        </p:nvSpPr>
        <p:spPr bwMode="auto">
          <a:xfrm>
            <a:off x="44180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8" name="Oval 1048"/>
          <p:cNvSpPr>
            <a:spLocks noChangeArrowheads="1"/>
          </p:cNvSpPr>
          <p:nvPr/>
        </p:nvSpPr>
        <p:spPr bwMode="auto">
          <a:xfrm>
            <a:off x="47228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49" name="Oval 1049"/>
          <p:cNvSpPr>
            <a:spLocks noChangeArrowheads="1"/>
          </p:cNvSpPr>
          <p:nvPr/>
        </p:nvSpPr>
        <p:spPr bwMode="auto">
          <a:xfrm>
            <a:off x="5027613" y="4002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0" name="Oval 1050"/>
          <p:cNvSpPr>
            <a:spLocks noChangeArrowheads="1"/>
          </p:cNvSpPr>
          <p:nvPr/>
        </p:nvSpPr>
        <p:spPr bwMode="auto">
          <a:xfrm>
            <a:off x="2741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1" name="Oval 1051"/>
          <p:cNvSpPr>
            <a:spLocks noChangeArrowheads="1"/>
          </p:cNvSpPr>
          <p:nvPr/>
        </p:nvSpPr>
        <p:spPr bwMode="auto">
          <a:xfrm>
            <a:off x="2436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2" name="Oval 1052"/>
          <p:cNvSpPr>
            <a:spLocks noChangeArrowheads="1"/>
          </p:cNvSpPr>
          <p:nvPr/>
        </p:nvSpPr>
        <p:spPr bwMode="auto">
          <a:xfrm>
            <a:off x="2132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3" name="Oval 1053"/>
          <p:cNvSpPr>
            <a:spLocks noChangeArrowheads="1"/>
          </p:cNvSpPr>
          <p:nvPr/>
        </p:nvSpPr>
        <p:spPr bwMode="auto">
          <a:xfrm>
            <a:off x="1827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4" name="Oval 1054"/>
          <p:cNvSpPr>
            <a:spLocks noChangeArrowheads="1"/>
          </p:cNvSpPr>
          <p:nvPr/>
        </p:nvSpPr>
        <p:spPr bwMode="auto">
          <a:xfrm>
            <a:off x="1522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5" name="Oval 1055"/>
          <p:cNvSpPr>
            <a:spLocks noChangeArrowheads="1"/>
          </p:cNvSpPr>
          <p:nvPr/>
        </p:nvSpPr>
        <p:spPr bwMode="auto">
          <a:xfrm>
            <a:off x="1217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6" name="Oval 1056"/>
          <p:cNvSpPr>
            <a:spLocks noChangeArrowheads="1"/>
          </p:cNvSpPr>
          <p:nvPr/>
        </p:nvSpPr>
        <p:spPr bwMode="auto">
          <a:xfrm>
            <a:off x="912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7" name="Oval 1057"/>
          <p:cNvSpPr>
            <a:spLocks noChangeArrowheads="1"/>
          </p:cNvSpPr>
          <p:nvPr/>
        </p:nvSpPr>
        <p:spPr bwMode="auto">
          <a:xfrm>
            <a:off x="3046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8" name="Oval 1058"/>
          <p:cNvSpPr>
            <a:spLocks noChangeArrowheads="1"/>
          </p:cNvSpPr>
          <p:nvPr/>
        </p:nvSpPr>
        <p:spPr bwMode="auto">
          <a:xfrm>
            <a:off x="3351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59" name="Oval 1059"/>
          <p:cNvSpPr>
            <a:spLocks noChangeArrowheads="1"/>
          </p:cNvSpPr>
          <p:nvPr/>
        </p:nvSpPr>
        <p:spPr bwMode="auto">
          <a:xfrm>
            <a:off x="3656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0" name="Oval 1060"/>
          <p:cNvSpPr>
            <a:spLocks noChangeArrowheads="1"/>
          </p:cNvSpPr>
          <p:nvPr/>
        </p:nvSpPr>
        <p:spPr bwMode="auto">
          <a:xfrm>
            <a:off x="39608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1" name="Oval 1061"/>
          <p:cNvSpPr>
            <a:spLocks noChangeArrowheads="1"/>
          </p:cNvSpPr>
          <p:nvPr/>
        </p:nvSpPr>
        <p:spPr bwMode="auto">
          <a:xfrm>
            <a:off x="42656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2" name="Oval 1062"/>
          <p:cNvSpPr>
            <a:spLocks noChangeArrowheads="1"/>
          </p:cNvSpPr>
          <p:nvPr/>
        </p:nvSpPr>
        <p:spPr bwMode="auto">
          <a:xfrm>
            <a:off x="45704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3" name="Oval 1063"/>
          <p:cNvSpPr>
            <a:spLocks noChangeArrowheads="1"/>
          </p:cNvSpPr>
          <p:nvPr/>
        </p:nvSpPr>
        <p:spPr bwMode="auto">
          <a:xfrm>
            <a:off x="48752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4" name="Oval 1064"/>
          <p:cNvSpPr>
            <a:spLocks noChangeArrowheads="1"/>
          </p:cNvSpPr>
          <p:nvPr/>
        </p:nvSpPr>
        <p:spPr bwMode="auto">
          <a:xfrm>
            <a:off x="5180013" y="37734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5" name="Oval 1065"/>
          <p:cNvSpPr>
            <a:spLocks noChangeArrowheads="1"/>
          </p:cNvSpPr>
          <p:nvPr/>
        </p:nvSpPr>
        <p:spPr bwMode="auto">
          <a:xfrm>
            <a:off x="2589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6" name="Oval 1066"/>
          <p:cNvSpPr>
            <a:spLocks noChangeArrowheads="1"/>
          </p:cNvSpPr>
          <p:nvPr/>
        </p:nvSpPr>
        <p:spPr bwMode="auto">
          <a:xfrm>
            <a:off x="2284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7" name="Oval 1067"/>
          <p:cNvSpPr>
            <a:spLocks noChangeArrowheads="1"/>
          </p:cNvSpPr>
          <p:nvPr/>
        </p:nvSpPr>
        <p:spPr bwMode="auto">
          <a:xfrm>
            <a:off x="1979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8" name="Oval 1068"/>
          <p:cNvSpPr>
            <a:spLocks noChangeArrowheads="1"/>
          </p:cNvSpPr>
          <p:nvPr/>
        </p:nvSpPr>
        <p:spPr bwMode="auto">
          <a:xfrm>
            <a:off x="1674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69" name="Oval 1069"/>
          <p:cNvSpPr>
            <a:spLocks noChangeArrowheads="1"/>
          </p:cNvSpPr>
          <p:nvPr/>
        </p:nvSpPr>
        <p:spPr bwMode="auto">
          <a:xfrm>
            <a:off x="1370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0" name="Oval 1070"/>
          <p:cNvSpPr>
            <a:spLocks noChangeArrowheads="1"/>
          </p:cNvSpPr>
          <p:nvPr/>
        </p:nvSpPr>
        <p:spPr bwMode="auto">
          <a:xfrm>
            <a:off x="1065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1" name="Oval 1071"/>
          <p:cNvSpPr>
            <a:spLocks noChangeArrowheads="1"/>
          </p:cNvSpPr>
          <p:nvPr/>
        </p:nvSpPr>
        <p:spPr bwMode="auto">
          <a:xfrm>
            <a:off x="760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2" name="Oval 1072"/>
          <p:cNvSpPr>
            <a:spLocks noChangeArrowheads="1"/>
          </p:cNvSpPr>
          <p:nvPr/>
        </p:nvSpPr>
        <p:spPr bwMode="auto">
          <a:xfrm>
            <a:off x="2894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3" name="Oval 1073"/>
          <p:cNvSpPr>
            <a:spLocks noChangeArrowheads="1"/>
          </p:cNvSpPr>
          <p:nvPr/>
        </p:nvSpPr>
        <p:spPr bwMode="auto">
          <a:xfrm>
            <a:off x="3198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4" name="Oval 1074"/>
          <p:cNvSpPr>
            <a:spLocks noChangeArrowheads="1"/>
          </p:cNvSpPr>
          <p:nvPr/>
        </p:nvSpPr>
        <p:spPr bwMode="auto">
          <a:xfrm>
            <a:off x="3503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5" name="Oval 1075"/>
          <p:cNvSpPr>
            <a:spLocks noChangeArrowheads="1"/>
          </p:cNvSpPr>
          <p:nvPr/>
        </p:nvSpPr>
        <p:spPr bwMode="auto">
          <a:xfrm>
            <a:off x="38084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6" name="Oval 1076"/>
          <p:cNvSpPr>
            <a:spLocks noChangeArrowheads="1"/>
          </p:cNvSpPr>
          <p:nvPr/>
        </p:nvSpPr>
        <p:spPr bwMode="auto">
          <a:xfrm>
            <a:off x="41132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7" name="Oval 1077"/>
          <p:cNvSpPr>
            <a:spLocks noChangeArrowheads="1"/>
          </p:cNvSpPr>
          <p:nvPr/>
        </p:nvSpPr>
        <p:spPr bwMode="auto">
          <a:xfrm>
            <a:off x="44180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8" name="Oval 1078"/>
          <p:cNvSpPr>
            <a:spLocks noChangeArrowheads="1"/>
          </p:cNvSpPr>
          <p:nvPr/>
        </p:nvSpPr>
        <p:spPr bwMode="auto">
          <a:xfrm>
            <a:off x="47228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79" name="Oval 1079"/>
          <p:cNvSpPr>
            <a:spLocks noChangeArrowheads="1"/>
          </p:cNvSpPr>
          <p:nvPr/>
        </p:nvSpPr>
        <p:spPr bwMode="auto">
          <a:xfrm>
            <a:off x="5027613" y="35448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0" name="Oval 1080"/>
          <p:cNvSpPr>
            <a:spLocks noChangeArrowheads="1"/>
          </p:cNvSpPr>
          <p:nvPr/>
        </p:nvSpPr>
        <p:spPr bwMode="auto">
          <a:xfrm>
            <a:off x="2741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1" name="Oval 1081"/>
          <p:cNvSpPr>
            <a:spLocks noChangeArrowheads="1"/>
          </p:cNvSpPr>
          <p:nvPr/>
        </p:nvSpPr>
        <p:spPr bwMode="auto">
          <a:xfrm>
            <a:off x="2436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2" name="Oval 1082"/>
          <p:cNvSpPr>
            <a:spLocks noChangeArrowheads="1"/>
          </p:cNvSpPr>
          <p:nvPr/>
        </p:nvSpPr>
        <p:spPr bwMode="auto">
          <a:xfrm>
            <a:off x="2132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3" name="Oval 1083"/>
          <p:cNvSpPr>
            <a:spLocks noChangeArrowheads="1"/>
          </p:cNvSpPr>
          <p:nvPr/>
        </p:nvSpPr>
        <p:spPr bwMode="auto">
          <a:xfrm>
            <a:off x="1827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4" name="Oval 1084"/>
          <p:cNvSpPr>
            <a:spLocks noChangeArrowheads="1"/>
          </p:cNvSpPr>
          <p:nvPr/>
        </p:nvSpPr>
        <p:spPr bwMode="auto">
          <a:xfrm>
            <a:off x="1522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5" name="Oval 1085"/>
          <p:cNvSpPr>
            <a:spLocks noChangeArrowheads="1"/>
          </p:cNvSpPr>
          <p:nvPr/>
        </p:nvSpPr>
        <p:spPr bwMode="auto">
          <a:xfrm>
            <a:off x="1217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6" name="Oval 1086"/>
          <p:cNvSpPr>
            <a:spLocks noChangeArrowheads="1"/>
          </p:cNvSpPr>
          <p:nvPr/>
        </p:nvSpPr>
        <p:spPr bwMode="auto">
          <a:xfrm>
            <a:off x="912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7" name="Oval 1087"/>
          <p:cNvSpPr>
            <a:spLocks noChangeArrowheads="1"/>
          </p:cNvSpPr>
          <p:nvPr/>
        </p:nvSpPr>
        <p:spPr bwMode="auto">
          <a:xfrm>
            <a:off x="3046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8" name="Oval 1088"/>
          <p:cNvSpPr>
            <a:spLocks noChangeArrowheads="1"/>
          </p:cNvSpPr>
          <p:nvPr/>
        </p:nvSpPr>
        <p:spPr bwMode="auto">
          <a:xfrm>
            <a:off x="3351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89" name="Oval 1089"/>
          <p:cNvSpPr>
            <a:spLocks noChangeArrowheads="1"/>
          </p:cNvSpPr>
          <p:nvPr/>
        </p:nvSpPr>
        <p:spPr bwMode="auto">
          <a:xfrm>
            <a:off x="3656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0" name="Oval 1090"/>
          <p:cNvSpPr>
            <a:spLocks noChangeArrowheads="1"/>
          </p:cNvSpPr>
          <p:nvPr/>
        </p:nvSpPr>
        <p:spPr bwMode="auto">
          <a:xfrm>
            <a:off x="39608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1" name="Oval 1091"/>
          <p:cNvSpPr>
            <a:spLocks noChangeArrowheads="1"/>
          </p:cNvSpPr>
          <p:nvPr/>
        </p:nvSpPr>
        <p:spPr bwMode="auto">
          <a:xfrm>
            <a:off x="42656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2" name="Oval 1092"/>
          <p:cNvSpPr>
            <a:spLocks noChangeArrowheads="1"/>
          </p:cNvSpPr>
          <p:nvPr/>
        </p:nvSpPr>
        <p:spPr bwMode="auto">
          <a:xfrm>
            <a:off x="45704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3" name="Oval 1093"/>
          <p:cNvSpPr>
            <a:spLocks noChangeArrowheads="1"/>
          </p:cNvSpPr>
          <p:nvPr/>
        </p:nvSpPr>
        <p:spPr bwMode="auto">
          <a:xfrm>
            <a:off x="48752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4" name="Oval 1094"/>
          <p:cNvSpPr>
            <a:spLocks noChangeArrowheads="1"/>
          </p:cNvSpPr>
          <p:nvPr/>
        </p:nvSpPr>
        <p:spPr bwMode="auto">
          <a:xfrm>
            <a:off x="5180013" y="3316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5" name="Oval 1095"/>
          <p:cNvSpPr>
            <a:spLocks noChangeArrowheads="1"/>
          </p:cNvSpPr>
          <p:nvPr/>
        </p:nvSpPr>
        <p:spPr bwMode="auto">
          <a:xfrm>
            <a:off x="2589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6" name="Oval 1096"/>
          <p:cNvSpPr>
            <a:spLocks noChangeArrowheads="1"/>
          </p:cNvSpPr>
          <p:nvPr/>
        </p:nvSpPr>
        <p:spPr bwMode="auto">
          <a:xfrm>
            <a:off x="2284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7" name="Oval 1097"/>
          <p:cNvSpPr>
            <a:spLocks noChangeArrowheads="1"/>
          </p:cNvSpPr>
          <p:nvPr/>
        </p:nvSpPr>
        <p:spPr bwMode="auto">
          <a:xfrm>
            <a:off x="1979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8" name="Oval 1098"/>
          <p:cNvSpPr>
            <a:spLocks noChangeArrowheads="1"/>
          </p:cNvSpPr>
          <p:nvPr/>
        </p:nvSpPr>
        <p:spPr bwMode="auto">
          <a:xfrm>
            <a:off x="1674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699" name="Oval 1099"/>
          <p:cNvSpPr>
            <a:spLocks noChangeArrowheads="1"/>
          </p:cNvSpPr>
          <p:nvPr/>
        </p:nvSpPr>
        <p:spPr bwMode="auto">
          <a:xfrm>
            <a:off x="1370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0" name="Oval 1100"/>
          <p:cNvSpPr>
            <a:spLocks noChangeArrowheads="1"/>
          </p:cNvSpPr>
          <p:nvPr/>
        </p:nvSpPr>
        <p:spPr bwMode="auto">
          <a:xfrm>
            <a:off x="1065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1" name="Oval 1101"/>
          <p:cNvSpPr>
            <a:spLocks noChangeArrowheads="1"/>
          </p:cNvSpPr>
          <p:nvPr/>
        </p:nvSpPr>
        <p:spPr bwMode="auto">
          <a:xfrm>
            <a:off x="760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2" name="Oval 1102"/>
          <p:cNvSpPr>
            <a:spLocks noChangeArrowheads="1"/>
          </p:cNvSpPr>
          <p:nvPr/>
        </p:nvSpPr>
        <p:spPr bwMode="auto">
          <a:xfrm>
            <a:off x="2894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3" name="Oval 1103"/>
          <p:cNvSpPr>
            <a:spLocks noChangeArrowheads="1"/>
          </p:cNvSpPr>
          <p:nvPr/>
        </p:nvSpPr>
        <p:spPr bwMode="auto">
          <a:xfrm>
            <a:off x="3198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4" name="Oval 1104"/>
          <p:cNvSpPr>
            <a:spLocks noChangeArrowheads="1"/>
          </p:cNvSpPr>
          <p:nvPr/>
        </p:nvSpPr>
        <p:spPr bwMode="auto">
          <a:xfrm>
            <a:off x="3503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5" name="Oval 1105"/>
          <p:cNvSpPr>
            <a:spLocks noChangeArrowheads="1"/>
          </p:cNvSpPr>
          <p:nvPr/>
        </p:nvSpPr>
        <p:spPr bwMode="auto">
          <a:xfrm>
            <a:off x="38084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6" name="Oval 1106"/>
          <p:cNvSpPr>
            <a:spLocks noChangeArrowheads="1"/>
          </p:cNvSpPr>
          <p:nvPr/>
        </p:nvSpPr>
        <p:spPr bwMode="auto">
          <a:xfrm>
            <a:off x="41132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7" name="Oval 1107"/>
          <p:cNvSpPr>
            <a:spLocks noChangeArrowheads="1"/>
          </p:cNvSpPr>
          <p:nvPr/>
        </p:nvSpPr>
        <p:spPr bwMode="auto">
          <a:xfrm>
            <a:off x="44180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8" name="Oval 1108"/>
          <p:cNvSpPr>
            <a:spLocks noChangeArrowheads="1"/>
          </p:cNvSpPr>
          <p:nvPr/>
        </p:nvSpPr>
        <p:spPr bwMode="auto">
          <a:xfrm>
            <a:off x="47228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09" name="Oval 1109"/>
          <p:cNvSpPr>
            <a:spLocks noChangeArrowheads="1"/>
          </p:cNvSpPr>
          <p:nvPr/>
        </p:nvSpPr>
        <p:spPr bwMode="auto">
          <a:xfrm>
            <a:off x="5027613" y="30876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0" name="Oval 1110"/>
          <p:cNvSpPr>
            <a:spLocks noChangeArrowheads="1"/>
          </p:cNvSpPr>
          <p:nvPr/>
        </p:nvSpPr>
        <p:spPr bwMode="auto">
          <a:xfrm>
            <a:off x="2741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1" name="Oval 1111"/>
          <p:cNvSpPr>
            <a:spLocks noChangeArrowheads="1"/>
          </p:cNvSpPr>
          <p:nvPr/>
        </p:nvSpPr>
        <p:spPr bwMode="auto">
          <a:xfrm>
            <a:off x="2436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2" name="Oval 1112"/>
          <p:cNvSpPr>
            <a:spLocks noChangeArrowheads="1"/>
          </p:cNvSpPr>
          <p:nvPr/>
        </p:nvSpPr>
        <p:spPr bwMode="auto">
          <a:xfrm>
            <a:off x="2132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3" name="Oval 1113"/>
          <p:cNvSpPr>
            <a:spLocks noChangeArrowheads="1"/>
          </p:cNvSpPr>
          <p:nvPr/>
        </p:nvSpPr>
        <p:spPr bwMode="auto">
          <a:xfrm>
            <a:off x="1827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4" name="Oval 1114"/>
          <p:cNvSpPr>
            <a:spLocks noChangeArrowheads="1"/>
          </p:cNvSpPr>
          <p:nvPr/>
        </p:nvSpPr>
        <p:spPr bwMode="auto">
          <a:xfrm>
            <a:off x="1522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5" name="Oval 1115"/>
          <p:cNvSpPr>
            <a:spLocks noChangeArrowheads="1"/>
          </p:cNvSpPr>
          <p:nvPr/>
        </p:nvSpPr>
        <p:spPr bwMode="auto">
          <a:xfrm>
            <a:off x="1217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6" name="Oval 1116"/>
          <p:cNvSpPr>
            <a:spLocks noChangeArrowheads="1"/>
          </p:cNvSpPr>
          <p:nvPr/>
        </p:nvSpPr>
        <p:spPr bwMode="auto">
          <a:xfrm>
            <a:off x="912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7" name="Oval 1117"/>
          <p:cNvSpPr>
            <a:spLocks noChangeArrowheads="1"/>
          </p:cNvSpPr>
          <p:nvPr/>
        </p:nvSpPr>
        <p:spPr bwMode="auto">
          <a:xfrm>
            <a:off x="3046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8" name="Oval 1118"/>
          <p:cNvSpPr>
            <a:spLocks noChangeArrowheads="1"/>
          </p:cNvSpPr>
          <p:nvPr/>
        </p:nvSpPr>
        <p:spPr bwMode="auto">
          <a:xfrm>
            <a:off x="3351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19" name="Oval 1119"/>
          <p:cNvSpPr>
            <a:spLocks noChangeArrowheads="1"/>
          </p:cNvSpPr>
          <p:nvPr/>
        </p:nvSpPr>
        <p:spPr bwMode="auto">
          <a:xfrm>
            <a:off x="3656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0" name="Oval 1120"/>
          <p:cNvSpPr>
            <a:spLocks noChangeArrowheads="1"/>
          </p:cNvSpPr>
          <p:nvPr/>
        </p:nvSpPr>
        <p:spPr bwMode="auto">
          <a:xfrm>
            <a:off x="39608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1" name="Oval 1121"/>
          <p:cNvSpPr>
            <a:spLocks noChangeArrowheads="1"/>
          </p:cNvSpPr>
          <p:nvPr/>
        </p:nvSpPr>
        <p:spPr bwMode="auto">
          <a:xfrm>
            <a:off x="42656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2" name="Oval 1122"/>
          <p:cNvSpPr>
            <a:spLocks noChangeArrowheads="1"/>
          </p:cNvSpPr>
          <p:nvPr/>
        </p:nvSpPr>
        <p:spPr bwMode="auto">
          <a:xfrm>
            <a:off x="45704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3" name="Oval 1123"/>
          <p:cNvSpPr>
            <a:spLocks noChangeArrowheads="1"/>
          </p:cNvSpPr>
          <p:nvPr/>
        </p:nvSpPr>
        <p:spPr bwMode="auto">
          <a:xfrm>
            <a:off x="48752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4" name="Oval 1124"/>
          <p:cNvSpPr>
            <a:spLocks noChangeArrowheads="1"/>
          </p:cNvSpPr>
          <p:nvPr/>
        </p:nvSpPr>
        <p:spPr bwMode="auto">
          <a:xfrm>
            <a:off x="5180013" y="29352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5" name="Oval 1125"/>
          <p:cNvSpPr>
            <a:spLocks noChangeArrowheads="1"/>
          </p:cNvSpPr>
          <p:nvPr/>
        </p:nvSpPr>
        <p:spPr bwMode="auto">
          <a:xfrm>
            <a:off x="2589213" y="5526088"/>
            <a:ext cx="304800" cy="384175"/>
          </a:xfrm>
          <a:prstGeom prst="ellipse">
            <a:avLst/>
          </a:prstGeom>
          <a:solidFill>
            <a:srgbClr val="700D13"/>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6" name="Oval 1126"/>
          <p:cNvSpPr>
            <a:spLocks noChangeArrowheads="1"/>
          </p:cNvSpPr>
          <p:nvPr/>
        </p:nvSpPr>
        <p:spPr bwMode="auto">
          <a:xfrm>
            <a:off x="23606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7" name="Oval 1127"/>
          <p:cNvSpPr>
            <a:spLocks noChangeArrowheads="1"/>
          </p:cNvSpPr>
          <p:nvPr/>
        </p:nvSpPr>
        <p:spPr bwMode="auto">
          <a:xfrm>
            <a:off x="2817813" y="5754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8" name="Oval 1128"/>
          <p:cNvSpPr>
            <a:spLocks noChangeArrowheads="1"/>
          </p:cNvSpPr>
          <p:nvPr/>
        </p:nvSpPr>
        <p:spPr bwMode="auto">
          <a:xfrm>
            <a:off x="3503613" y="5068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29" name="Oval 1129"/>
          <p:cNvSpPr>
            <a:spLocks noChangeArrowheads="1"/>
          </p:cNvSpPr>
          <p:nvPr/>
        </p:nvSpPr>
        <p:spPr bwMode="auto">
          <a:xfrm>
            <a:off x="3122613" y="6059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0" name="Oval 1130"/>
          <p:cNvSpPr>
            <a:spLocks noChangeArrowheads="1"/>
          </p:cNvSpPr>
          <p:nvPr/>
        </p:nvSpPr>
        <p:spPr bwMode="auto">
          <a:xfrm>
            <a:off x="3656013" y="5221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1" name="Oval 1131"/>
          <p:cNvSpPr>
            <a:spLocks noChangeArrowheads="1"/>
          </p:cNvSpPr>
          <p:nvPr/>
        </p:nvSpPr>
        <p:spPr bwMode="auto">
          <a:xfrm>
            <a:off x="17510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2" name="Oval 1132"/>
          <p:cNvSpPr>
            <a:spLocks noChangeArrowheads="1"/>
          </p:cNvSpPr>
          <p:nvPr/>
        </p:nvSpPr>
        <p:spPr bwMode="auto">
          <a:xfrm>
            <a:off x="40370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3" name="Oval 1133"/>
          <p:cNvSpPr>
            <a:spLocks noChangeArrowheads="1"/>
          </p:cNvSpPr>
          <p:nvPr/>
        </p:nvSpPr>
        <p:spPr bwMode="auto">
          <a:xfrm>
            <a:off x="3351213" y="4002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4" name="Oval 1134"/>
          <p:cNvSpPr>
            <a:spLocks noChangeArrowheads="1"/>
          </p:cNvSpPr>
          <p:nvPr/>
        </p:nvSpPr>
        <p:spPr bwMode="auto">
          <a:xfrm>
            <a:off x="4265613" y="4840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5" name="Oval 1135"/>
          <p:cNvSpPr>
            <a:spLocks noChangeArrowheads="1"/>
          </p:cNvSpPr>
          <p:nvPr/>
        </p:nvSpPr>
        <p:spPr bwMode="auto">
          <a:xfrm>
            <a:off x="42656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6" name="Oval 1136"/>
          <p:cNvSpPr>
            <a:spLocks noChangeArrowheads="1"/>
          </p:cNvSpPr>
          <p:nvPr/>
        </p:nvSpPr>
        <p:spPr bwMode="auto">
          <a:xfrm>
            <a:off x="4951413" y="5830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7" name="Oval 1137"/>
          <p:cNvSpPr>
            <a:spLocks noChangeArrowheads="1"/>
          </p:cNvSpPr>
          <p:nvPr/>
        </p:nvSpPr>
        <p:spPr bwMode="auto">
          <a:xfrm>
            <a:off x="1370013" y="4764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38" name="AutoShape 1138"/>
          <p:cNvSpPr>
            <a:spLocks noChangeArrowheads="1"/>
          </p:cNvSpPr>
          <p:nvPr/>
        </p:nvSpPr>
        <p:spPr bwMode="auto">
          <a:xfrm>
            <a:off x="22844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39" name="AutoShape 1139"/>
          <p:cNvSpPr>
            <a:spLocks noChangeArrowheads="1"/>
          </p:cNvSpPr>
          <p:nvPr/>
        </p:nvSpPr>
        <p:spPr bwMode="auto">
          <a:xfrm>
            <a:off x="19796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0" name="AutoShape 1140"/>
          <p:cNvSpPr>
            <a:spLocks noChangeArrowheads="1"/>
          </p:cNvSpPr>
          <p:nvPr/>
        </p:nvSpPr>
        <p:spPr bwMode="auto">
          <a:xfrm>
            <a:off x="31988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1" name="AutoShape 1141"/>
          <p:cNvSpPr>
            <a:spLocks noChangeArrowheads="1"/>
          </p:cNvSpPr>
          <p:nvPr/>
        </p:nvSpPr>
        <p:spPr bwMode="auto">
          <a:xfrm>
            <a:off x="28940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2" name="AutoShape 1142"/>
          <p:cNvSpPr>
            <a:spLocks noChangeArrowheads="1"/>
          </p:cNvSpPr>
          <p:nvPr/>
        </p:nvSpPr>
        <p:spPr bwMode="auto">
          <a:xfrm>
            <a:off x="2589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3" name="AutoShape 1143"/>
          <p:cNvSpPr>
            <a:spLocks noChangeArrowheads="1"/>
          </p:cNvSpPr>
          <p:nvPr/>
        </p:nvSpPr>
        <p:spPr bwMode="auto">
          <a:xfrm>
            <a:off x="35036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4" name="AutoShape 1144"/>
          <p:cNvSpPr>
            <a:spLocks noChangeArrowheads="1"/>
          </p:cNvSpPr>
          <p:nvPr/>
        </p:nvSpPr>
        <p:spPr bwMode="auto">
          <a:xfrm>
            <a:off x="38084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5" name="AutoShape 1145"/>
          <p:cNvSpPr>
            <a:spLocks noChangeArrowheads="1"/>
          </p:cNvSpPr>
          <p:nvPr/>
        </p:nvSpPr>
        <p:spPr bwMode="auto">
          <a:xfrm>
            <a:off x="4113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6" name="AutoShape 1146"/>
          <p:cNvSpPr>
            <a:spLocks noChangeArrowheads="1"/>
          </p:cNvSpPr>
          <p:nvPr/>
        </p:nvSpPr>
        <p:spPr bwMode="auto">
          <a:xfrm>
            <a:off x="16748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7" name="AutoShape 1147"/>
          <p:cNvSpPr>
            <a:spLocks noChangeArrowheads="1"/>
          </p:cNvSpPr>
          <p:nvPr/>
        </p:nvSpPr>
        <p:spPr bwMode="auto">
          <a:xfrm>
            <a:off x="13700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8" name="AutoShape 1148"/>
          <p:cNvSpPr>
            <a:spLocks noChangeArrowheads="1"/>
          </p:cNvSpPr>
          <p:nvPr/>
        </p:nvSpPr>
        <p:spPr bwMode="auto">
          <a:xfrm>
            <a:off x="1065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49" name="AutoShape 1149"/>
          <p:cNvSpPr>
            <a:spLocks noChangeArrowheads="1"/>
          </p:cNvSpPr>
          <p:nvPr/>
        </p:nvSpPr>
        <p:spPr bwMode="auto">
          <a:xfrm>
            <a:off x="4494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50" name="AutoShape 1150"/>
          <p:cNvSpPr>
            <a:spLocks noChangeArrowheads="1"/>
          </p:cNvSpPr>
          <p:nvPr/>
        </p:nvSpPr>
        <p:spPr bwMode="auto">
          <a:xfrm>
            <a:off x="4875213" y="4306888"/>
            <a:ext cx="152400" cy="287337"/>
          </a:xfrm>
          <a:prstGeom prst="upArrow">
            <a:avLst>
              <a:gd name="adj1" fmla="val 50000"/>
              <a:gd name="adj2" fmla="val 47135"/>
            </a:avLst>
          </a:prstGeom>
          <a:solidFill>
            <a:srgbClr val="F6F608"/>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26751" name="AutoShape 1151"/>
          <p:cNvSpPr>
            <a:spLocks noChangeArrowheads="1"/>
          </p:cNvSpPr>
          <p:nvPr/>
        </p:nvSpPr>
        <p:spPr bwMode="auto">
          <a:xfrm rot="10800000">
            <a:off x="23606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2" name="AutoShape 1152"/>
          <p:cNvSpPr>
            <a:spLocks noChangeArrowheads="1"/>
          </p:cNvSpPr>
          <p:nvPr/>
        </p:nvSpPr>
        <p:spPr bwMode="auto">
          <a:xfrm rot="10800000">
            <a:off x="20558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3" name="AutoShape 1153"/>
          <p:cNvSpPr>
            <a:spLocks noChangeArrowheads="1"/>
          </p:cNvSpPr>
          <p:nvPr/>
        </p:nvSpPr>
        <p:spPr bwMode="auto">
          <a:xfrm rot="10800000">
            <a:off x="32750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4" name="AutoShape 1154"/>
          <p:cNvSpPr>
            <a:spLocks noChangeArrowheads="1"/>
          </p:cNvSpPr>
          <p:nvPr/>
        </p:nvSpPr>
        <p:spPr bwMode="auto">
          <a:xfrm rot="10800000">
            <a:off x="29702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5" name="AutoShape 1155"/>
          <p:cNvSpPr>
            <a:spLocks noChangeArrowheads="1"/>
          </p:cNvSpPr>
          <p:nvPr/>
        </p:nvSpPr>
        <p:spPr bwMode="auto">
          <a:xfrm rot="10800000">
            <a:off x="2665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6" name="AutoShape 1156"/>
          <p:cNvSpPr>
            <a:spLocks noChangeArrowheads="1"/>
          </p:cNvSpPr>
          <p:nvPr/>
        </p:nvSpPr>
        <p:spPr bwMode="auto">
          <a:xfrm rot="10800000">
            <a:off x="35798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7" name="AutoShape 1157"/>
          <p:cNvSpPr>
            <a:spLocks noChangeArrowheads="1"/>
          </p:cNvSpPr>
          <p:nvPr/>
        </p:nvSpPr>
        <p:spPr bwMode="auto">
          <a:xfrm rot="10800000">
            <a:off x="38846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8" name="AutoShape 1158"/>
          <p:cNvSpPr>
            <a:spLocks noChangeArrowheads="1"/>
          </p:cNvSpPr>
          <p:nvPr/>
        </p:nvSpPr>
        <p:spPr bwMode="auto">
          <a:xfrm rot="10800000">
            <a:off x="4189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59" name="AutoShape 1159"/>
          <p:cNvSpPr>
            <a:spLocks noChangeArrowheads="1"/>
          </p:cNvSpPr>
          <p:nvPr/>
        </p:nvSpPr>
        <p:spPr bwMode="auto">
          <a:xfrm rot="10800000">
            <a:off x="17510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0" name="AutoShape 1160"/>
          <p:cNvSpPr>
            <a:spLocks noChangeArrowheads="1"/>
          </p:cNvSpPr>
          <p:nvPr/>
        </p:nvSpPr>
        <p:spPr bwMode="auto">
          <a:xfrm rot="10800000">
            <a:off x="14462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1" name="AutoShape 1161"/>
          <p:cNvSpPr>
            <a:spLocks noChangeArrowheads="1"/>
          </p:cNvSpPr>
          <p:nvPr/>
        </p:nvSpPr>
        <p:spPr bwMode="auto">
          <a:xfrm rot="10800000">
            <a:off x="1141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2" name="AutoShape 1162"/>
          <p:cNvSpPr>
            <a:spLocks noChangeArrowheads="1"/>
          </p:cNvSpPr>
          <p:nvPr/>
        </p:nvSpPr>
        <p:spPr bwMode="auto">
          <a:xfrm rot="10800000">
            <a:off x="4570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3" name="AutoShape 1163"/>
          <p:cNvSpPr>
            <a:spLocks noChangeArrowheads="1"/>
          </p:cNvSpPr>
          <p:nvPr/>
        </p:nvSpPr>
        <p:spPr bwMode="auto">
          <a:xfrm rot="10800000">
            <a:off x="4951413" y="2706688"/>
            <a:ext cx="152400" cy="287337"/>
          </a:xfrm>
          <a:prstGeom prst="upArrow">
            <a:avLst>
              <a:gd name="adj1" fmla="val 50000"/>
              <a:gd name="adj2" fmla="val 47135"/>
            </a:avLst>
          </a:prstGeom>
          <a:solidFill>
            <a:srgbClr val="700D13"/>
          </a:solidFill>
          <a:ln w="9525">
            <a:solidFill>
              <a:schemeClr val="tx2"/>
            </a:solidFill>
            <a:miter lim="800000"/>
            <a:headEnd/>
            <a:tailEnd/>
          </a:ln>
        </p:spPr>
        <p:txBody>
          <a:bodyPr wrap="none" anchor="ctr">
            <a:prstTxWarp prst="textNoShape">
              <a:avLst/>
            </a:prstTxWarp>
          </a:bodyPr>
          <a:lstStyle/>
          <a:p>
            <a:pPr eaLnBrk="0" hangingPunct="0"/>
            <a:endParaRPr lang="it-IT"/>
          </a:p>
        </p:txBody>
      </p:sp>
      <p:sp>
        <p:nvSpPr>
          <p:cNvPr id="26764" name="Text Box 1164"/>
          <p:cNvSpPr txBox="1">
            <a:spLocks noChangeArrowheads="1"/>
          </p:cNvSpPr>
          <p:nvPr/>
        </p:nvSpPr>
        <p:spPr bwMode="auto">
          <a:xfrm>
            <a:off x="684213" y="2476500"/>
            <a:ext cx="4800600" cy="22860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it-IT" sz="900" b="1">
                <a:solidFill>
                  <a:srgbClr val="700D13"/>
                </a:solidFill>
                <a:latin typeface="Verdana" pitchFamily="-112" charset="0"/>
              </a:rPr>
              <a:t>SPINTA VERSO IL BASSO DELLA FORZA DI GRAVITA’</a:t>
            </a:r>
            <a:endParaRPr lang="it-IT" sz="900" b="1">
              <a:latin typeface="Verdana" pitchFamily="-112" charset="0"/>
            </a:endParaRPr>
          </a:p>
        </p:txBody>
      </p:sp>
      <p:sp>
        <p:nvSpPr>
          <p:cNvPr id="26765" name="Text Box 1165"/>
          <p:cNvSpPr txBox="1">
            <a:spLocks noChangeArrowheads="1"/>
          </p:cNvSpPr>
          <p:nvPr/>
        </p:nvSpPr>
        <p:spPr bwMode="auto">
          <a:xfrm>
            <a:off x="684213" y="4533900"/>
            <a:ext cx="4800600" cy="22860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it-IT" sz="900" b="1">
                <a:solidFill>
                  <a:srgbClr val="F6F608"/>
                </a:solidFill>
                <a:latin typeface="Verdana" pitchFamily="-112" charset="0"/>
              </a:rPr>
              <a:t>SPINTA VERSO L’ALTO DATA DALLA CO</a:t>
            </a:r>
            <a:r>
              <a:rPr lang="it-IT" sz="600" b="1">
                <a:solidFill>
                  <a:srgbClr val="F6F608"/>
                </a:solidFill>
                <a:latin typeface="Verdana" pitchFamily="-112" charset="0"/>
              </a:rPr>
              <a:t>2</a:t>
            </a:r>
            <a:r>
              <a:rPr lang="it-IT" sz="900" b="1">
                <a:solidFill>
                  <a:srgbClr val="F6F608"/>
                </a:solidFill>
                <a:latin typeface="Verdana" pitchFamily="-112" charset="0"/>
              </a:rPr>
              <a:t> DI FERMENTAZIONE</a:t>
            </a:r>
            <a:endParaRPr lang="it-IT" sz="900">
              <a:solidFill>
                <a:srgbClr val="F6F608"/>
              </a:solidFill>
              <a:latin typeface="Verdana" pitchFamily="-112" charset="0"/>
            </a:endParaRPr>
          </a:p>
        </p:txBody>
      </p:sp>
      <p:sp>
        <p:nvSpPr>
          <p:cNvPr id="26766" name="Oval 1166"/>
          <p:cNvSpPr>
            <a:spLocks noChangeArrowheads="1"/>
          </p:cNvSpPr>
          <p:nvPr/>
        </p:nvSpPr>
        <p:spPr bwMode="auto">
          <a:xfrm>
            <a:off x="2436813" y="3849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67" name="Oval 1167"/>
          <p:cNvSpPr>
            <a:spLocks noChangeArrowheads="1"/>
          </p:cNvSpPr>
          <p:nvPr/>
        </p:nvSpPr>
        <p:spPr bwMode="auto">
          <a:xfrm>
            <a:off x="1293813" y="4078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68" name="Oval 1168"/>
          <p:cNvSpPr>
            <a:spLocks noChangeArrowheads="1"/>
          </p:cNvSpPr>
          <p:nvPr/>
        </p:nvSpPr>
        <p:spPr bwMode="auto">
          <a:xfrm>
            <a:off x="2208213" y="5297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69" name="Oval 1169"/>
          <p:cNvSpPr>
            <a:spLocks noChangeArrowheads="1"/>
          </p:cNvSpPr>
          <p:nvPr/>
        </p:nvSpPr>
        <p:spPr bwMode="auto">
          <a:xfrm>
            <a:off x="1522413" y="5068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0" name="Oval 1170"/>
          <p:cNvSpPr>
            <a:spLocks noChangeArrowheads="1"/>
          </p:cNvSpPr>
          <p:nvPr/>
        </p:nvSpPr>
        <p:spPr bwMode="auto">
          <a:xfrm>
            <a:off x="2817813" y="5602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1" name="Oval 1171"/>
          <p:cNvSpPr>
            <a:spLocks noChangeArrowheads="1"/>
          </p:cNvSpPr>
          <p:nvPr/>
        </p:nvSpPr>
        <p:spPr bwMode="auto">
          <a:xfrm>
            <a:off x="2589213" y="5678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2" name="Oval 1172"/>
          <p:cNvSpPr>
            <a:spLocks noChangeArrowheads="1"/>
          </p:cNvSpPr>
          <p:nvPr/>
        </p:nvSpPr>
        <p:spPr bwMode="auto">
          <a:xfrm>
            <a:off x="912813" y="5526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3" name="Oval 1173"/>
          <p:cNvSpPr>
            <a:spLocks noChangeArrowheads="1"/>
          </p:cNvSpPr>
          <p:nvPr/>
        </p:nvSpPr>
        <p:spPr bwMode="auto">
          <a:xfrm>
            <a:off x="760413" y="4840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4" name="Oval 1174"/>
          <p:cNvSpPr>
            <a:spLocks noChangeArrowheads="1"/>
          </p:cNvSpPr>
          <p:nvPr/>
        </p:nvSpPr>
        <p:spPr bwMode="auto">
          <a:xfrm>
            <a:off x="836613" y="2478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5" name="Oval 1175"/>
          <p:cNvSpPr>
            <a:spLocks noChangeArrowheads="1"/>
          </p:cNvSpPr>
          <p:nvPr/>
        </p:nvSpPr>
        <p:spPr bwMode="auto">
          <a:xfrm>
            <a:off x="2208213" y="2782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6" name="Oval 1176"/>
          <p:cNvSpPr>
            <a:spLocks noChangeArrowheads="1"/>
          </p:cNvSpPr>
          <p:nvPr/>
        </p:nvSpPr>
        <p:spPr bwMode="auto">
          <a:xfrm>
            <a:off x="3427413" y="2630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7" name="Oval 1177"/>
          <p:cNvSpPr>
            <a:spLocks noChangeArrowheads="1"/>
          </p:cNvSpPr>
          <p:nvPr/>
        </p:nvSpPr>
        <p:spPr bwMode="auto">
          <a:xfrm>
            <a:off x="4799013" y="2859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8" name="Oval 1178"/>
          <p:cNvSpPr>
            <a:spLocks noChangeArrowheads="1"/>
          </p:cNvSpPr>
          <p:nvPr/>
        </p:nvSpPr>
        <p:spPr bwMode="auto">
          <a:xfrm>
            <a:off x="2894013" y="3925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79" name="Oval 1179"/>
          <p:cNvSpPr>
            <a:spLocks noChangeArrowheads="1"/>
          </p:cNvSpPr>
          <p:nvPr/>
        </p:nvSpPr>
        <p:spPr bwMode="auto">
          <a:xfrm>
            <a:off x="4037013" y="32400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0" name="Oval 1180"/>
          <p:cNvSpPr>
            <a:spLocks noChangeArrowheads="1"/>
          </p:cNvSpPr>
          <p:nvPr/>
        </p:nvSpPr>
        <p:spPr bwMode="auto">
          <a:xfrm>
            <a:off x="4341813" y="3544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1" name="Oval 1181"/>
          <p:cNvSpPr>
            <a:spLocks noChangeArrowheads="1"/>
          </p:cNvSpPr>
          <p:nvPr/>
        </p:nvSpPr>
        <p:spPr bwMode="auto">
          <a:xfrm>
            <a:off x="4265613" y="4230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2" name="Oval 1182"/>
          <p:cNvSpPr>
            <a:spLocks noChangeArrowheads="1"/>
          </p:cNvSpPr>
          <p:nvPr/>
        </p:nvSpPr>
        <p:spPr bwMode="auto">
          <a:xfrm>
            <a:off x="3503613" y="3544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3" name="Oval 1183"/>
          <p:cNvSpPr>
            <a:spLocks noChangeArrowheads="1"/>
          </p:cNvSpPr>
          <p:nvPr/>
        </p:nvSpPr>
        <p:spPr bwMode="auto">
          <a:xfrm>
            <a:off x="29702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4" name="Oval 1184"/>
          <p:cNvSpPr>
            <a:spLocks noChangeArrowheads="1"/>
          </p:cNvSpPr>
          <p:nvPr/>
        </p:nvSpPr>
        <p:spPr bwMode="auto">
          <a:xfrm>
            <a:off x="684213" y="3773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5" name="Oval 1185"/>
          <p:cNvSpPr>
            <a:spLocks noChangeArrowheads="1"/>
          </p:cNvSpPr>
          <p:nvPr/>
        </p:nvSpPr>
        <p:spPr bwMode="auto">
          <a:xfrm>
            <a:off x="18272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6" name="Oval 1186"/>
          <p:cNvSpPr>
            <a:spLocks noChangeArrowheads="1"/>
          </p:cNvSpPr>
          <p:nvPr/>
        </p:nvSpPr>
        <p:spPr bwMode="auto">
          <a:xfrm>
            <a:off x="21320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7" name="Oval 1187"/>
          <p:cNvSpPr>
            <a:spLocks noChangeArrowheads="1"/>
          </p:cNvSpPr>
          <p:nvPr/>
        </p:nvSpPr>
        <p:spPr bwMode="auto">
          <a:xfrm>
            <a:off x="2055813" y="4078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8" name="Oval 1188"/>
          <p:cNvSpPr>
            <a:spLocks noChangeArrowheads="1"/>
          </p:cNvSpPr>
          <p:nvPr/>
        </p:nvSpPr>
        <p:spPr bwMode="auto">
          <a:xfrm>
            <a:off x="12938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89" name="Oval 1189"/>
          <p:cNvSpPr>
            <a:spLocks noChangeArrowheads="1"/>
          </p:cNvSpPr>
          <p:nvPr/>
        </p:nvSpPr>
        <p:spPr bwMode="auto">
          <a:xfrm>
            <a:off x="760413" y="29352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0" name="Oval 1190"/>
          <p:cNvSpPr>
            <a:spLocks noChangeArrowheads="1"/>
          </p:cNvSpPr>
          <p:nvPr/>
        </p:nvSpPr>
        <p:spPr bwMode="auto">
          <a:xfrm>
            <a:off x="3808413" y="3087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1" name="Oval 1191"/>
          <p:cNvSpPr>
            <a:spLocks noChangeArrowheads="1"/>
          </p:cNvSpPr>
          <p:nvPr/>
        </p:nvSpPr>
        <p:spPr bwMode="auto">
          <a:xfrm>
            <a:off x="4951413" y="24018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2" name="Oval 1192"/>
          <p:cNvSpPr>
            <a:spLocks noChangeArrowheads="1"/>
          </p:cNvSpPr>
          <p:nvPr/>
        </p:nvSpPr>
        <p:spPr bwMode="auto">
          <a:xfrm>
            <a:off x="52562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3" name="Oval 1193"/>
          <p:cNvSpPr>
            <a:spLocks noChangeArrowheads="1"/>
          </p:cNvSpPr>
          <p:nvPr/>
        </p:nvSpPr>
        <p:spPr bwMode="auto">
          <a:xfrm>
            <a:off x="5180013" y="33924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4" name="Oval 1194"/>
          <p:cNvSpPr>
            <a:spLocks noChangeArrowheads="1"/>
          </p:cNvSpPr>
          <p:nvPr/>
        </p:nvSpPr>
        <p:spPr bwMode="auto">
          <a:xfrm>
            <a:off x="44180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5" name="Oval 1195"/>
          <p:cNvSpPr>
            <a:spLocks noChangeArrowheads="1"/>
          </p:cNvSpPr>
          <p:nvPr/>
        </p:nvSpPr>
        <p:spPr bwMode="auto">
          <a:xfrm>
            <a:off x="2894013" y="270668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796" name="Text Box 1196"/>
          <p:cNvSpPr txBox="1">
            <a:spLocks noChangeArrowheads="1"/>
          </p:cNvSpPr>
          <p:nvPr/>
        </p:nvSpPr>
        <p:spPr bwMode="auto">
          <a:xfrm>
            <a:off x="684213" y="3937000"/>
            <a:ext cx="4800600" cy="22860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it-IT" sz="900" b="1">
                <a:solidFill>
                  <a:srgbClr val="F6F608"/>
                </a:solidFill>
                <a:latin typeface="Verdana" pitchFamily="-112" charset="0"/>
              </a:rPr>
              <a:t>ULTERIORE EFFETTO ESSICCANTE DATO DALLA CO</a:t>
            </a:r>
            <a:r>
              <a:rPr lang="it-IT" sz="600" b="1">
                <a:solidFill>
                  <a:srgbClr val="F6F608"/>
                </a:solidFill>
                <a:latin typeface="Verdana" pitchFamily="-112" charset="0"/>
              </a:rPr>
              <a:t>2</a:t>
            </a:r>
            <a:endParaRPr lang="it-IT" sz="900">
              <a:solidFill>
                <a:srgbClr val="F6F608"/>
              </a:solidFill>
              <a:latin typeface="Verdana" pitchFamily="-112" charset="0"/>
            </a:endParaRPr>
          </a:p>
        </p:txBody>
      </p:sp>
      <p:sp>
        <p:nvSpPr>
          <p:cNvPr id="26797" name="Rectangle 1197"/>
          <p:cNvSpPr>
            <a:spLocks noChangeArrowheads="1"/>
          </p:cNvSpPr>
          <p:nvPr/>
        </p:nvSpPr>
        <p:spPr bwMode="auto">
          <a:xfrm>
            <a:off x="684213" y="3240088"/>
            <a:ext cx="4800600" cy="958850"/>
          </a:xfrm>
          <a:prstGeom prst="rect">
            <a:avLst/>
          </a:prstGeom>
          <a:solidFill>
            <a:schemeClr val="tx2">
              <a:alpha val="25098"/>
            </a:schemeClr>
          </a:solidFill>
          <a:ln w="9525">
            <a:noFill/>
            <a:miter lim="800000"/>
            <a:headEnd/>
            <a:tailEnd/>
          </a:ln>
        </p:spPr>
        <p:txBody>
          <a:bodyPr wrap="none" anchor="ctr">
            <a:prstTxWarp prst="textNoShape">
              <a:avLst/>
            </a:prstTxWarp>
          </a:bodyPr>
          <a:lstStyle/>
          <a:p>
            <a:pPr algn="ctr" eaLnBrk="0" hangingPunct="0"/>
            <a:endParaRPr lang="it-IT"/>
          </a:p>
        </p:txBody>
      </p:sp>
      <p:sp>
        <p:nvSpPr>
          <p:cNvPr id="26798" name="Text Box 1198"/>
          <p:cNvSpPr txBox="1">
            <a:spLocks noChangeArrowheads="1"/>
          </p:cNvSpPr>
          <p:nvPr/>
        </p:nvSpPr>
        <p:spPr bwMode="auto">
          <a:xfrm>
            <a:off x="684213" y="3316288"/>
            <a:ext cx="4800600" cy="588962"/>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it-IT" sz="1300" b="1">
                <a:solidFill>
                  <a:schemeClr val="bg1"/>
                </a:solidFill>
                <a:latin typeface="Verdana" pitchFamily="-112" charset="0"/>
              </a:rPr>
              <a:t>AREA CRITICA DI</a:t>
            </a:r>
          </a:p>
          <a:p>
            <a:pPr algn="ctr" eaLnBrk="0" hangingPunct="0">
              <a:spcBef>
                <a:spcPct val="50000"/>
              </a:spcBef>
            </a:pPr>
            <a:r>
              <a:rPr lang="it-IT" sz="1300" b="1">
                <a:solidFill>
                  <a:schemeClr val="bg1"/>
                </a:solidFill>
                <a:latin typeface="Verdana" pitchFamily="-112" charset="0"/>
              </a:rPr>
              <a:t>COMPATTAZIONE DELLE VINACCE</a:t>
            </a:r>
          </a:p>
        </p:txBody>
      </p:sp>
      <p:sp>
        <p:nvSpPr>
          <p:cNvPr id="26799" name="Oval 1199"/>
          <p:cNvSpPr>
            <a:spLocks noChangeArrowheads="1"/>
          </p:cNvSpPr>
          <p:nvPr/>
        </p:nvSpPr>
        <p:spPr bwMode="auto">
          <a:xfrm>
            <a:off x="865188" y="59166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0" name="Oval 1200"/>
          <p:cNvSpPr>
            <a:spLocks noChangeArrowheads="1"/>
          </p:cNvSpPr>
          <p:nvPr/>
        </p:nvSpPr>
        <p:spPr bwMode="auto">
          <a:xfrm>
            <a:off x="3270250" y="5608638"/>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1" name="Oval 1201"/>
          <p:cNvSpPr>
            <a:spLocks noChangeArrowheads="1"/>
          </p:cNvSpPr>
          <p:nvPr/>
        </p:nvSpPr>
        <p:spPr bwMode="auto">
          <a:xfrm>
            <a:off x="1474788" y="55356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2" name="Oval 1202"/>
          <p:cNvSpPr>
            <a:spLocks noChangeArrowheads="1"/>
          </p:cNvSpPr>
          <p:nvPr/>
        </p:nvSpPr>
        <p:spPr bwMode="auto">
          <a:xfrm>
            <a:off x="4903788" y="56118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3" name="Oval 1203"/>
          <p:cNvSpPr>
            <a:spLocks noChangeArrowheads="1"/>
          </p:cNvSpPr>
          <p:nvPr/>
        </p:nvSpPr>
        <p:spPr bwMode="auto">
          <a:xfrm>
            <a:off x="3346450" y="4816475"/>
            <a:ext cx="76200" cy="96838"/>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4" name="Oval 1204"/>
          <p:cNvSpPr>
            <a:spLocks noChangeArrowheads="1"/>
          </p:cNvSpPr>
          <p:nvPr/>
        </p:nvSpPr>
        <p:spPr bwMode="auto">
          <a:xfrm>
            <a:off x="5284788" y="61452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5" name="Oval 1205"/>
          <p:cNvSpPr>
            <a:spLocks noChangeArrowheads="1"/>
          </p:cNvSpPr>
          <p:nvPr/>
        </p:nvSpPr>
        <p:spPr bwMode="auto">
          <a:xfrm>
            <a:off x="4446588" y="49260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6" name="Oval 1206"/>
          <p:cNvSpPr>
            <a:spLocks noChangeArrowheads="1"/>
          </p:cNvSpPr>
          <p:nvPr/>
        </p:nvSpPr>
        <p:spPr bwMode="auto">
          <a:xfrm>
            <a:off x="2846388" y="50022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7" name="Oval 1207"/>
          <p:cNvSpPr>
            <a:spLocks noChangeArrowheads="1"/>
          </p:cNvSpPr>
          <p:nvPr/>
        </p:nvSpPr>
        <p:spPr bwMode="auto">
          <a:xfrm>
            <a:off x="1779588" y="4849813"/>
            <a:ext cx="76200" cy="96837"/>
          </a:xfrm>
          <a:prstGeom prst="ellipse">
            <a:avLst/>
          </a:prstGeom>
          <a:solidFill>
            <a:srgbClr val="F6F608"/>
          </a:solidFill>
          <a:ln w="9525">
            <a:solidFill>
              <a:schemeClr val="tx1"/>
            </a:solidFill>
            <a:round/>
            <a:headEnd/>
            <a:tailEnd/>
          </a:ln>
        </p:spPr>
        <p:txBody>
          <a:bodyPr wrap="none" anchor="ctr">
            <a:prstTxWarp prst="textNoShape">
              <a:avLst/>
            </a:prstTxWarp>
          </a:bodyPr>
          <a:lstStyle/>
          <a:p>
            <a:pPr eaLnBrk="0" hangingPunct="0"/>
            <a:endParaRPr lang="it-IT"/>
          </a:p>
        </p:txBody>
      </p:sp>
      <p:sp>
        <p:nvSpPr>
          <p:cNvPr id="26808" name="Text Box 1208"/>
          <p:cNvSpPr txBox="1">
            <a:spLocks noChangeArrowheads="1"/>
          </p:cNvSpPr>
          <p:nvPr/>
        </p:nvSpPr>
        <p:spPr bwMode="auto">
          <a:xfrm>
            <a:off x="684213" y="1630363"/>
            <a:ext cx="4824412" cy="773112"/>
          </a:xfrm>
          <a:prstGeom prst="rect">
            <a:avLst/>
          </a:prstGeom>
          <a:noFill/>
          <a:ln w="9525">
            <a:noFill/>
            <a:miter lim="800000"/>
            <a:headEnd/>
            <a:tailEnd/>
          </a:ln>
        </p:spPr>
        <p:txBody>
          <a:bodyPr>
            <a:prstTxWarp prst="textNoShape">
              <a:avLst/>
            </a:prstTxWarp>
          </a:bodyPr>
          <a:lstStyle/>
          <a:p>
            <a:pPr eaLnBrk="0" hangingPunct="0">
              <a:lnSpc>
                <a:spcPct val="110000"/>
              </a:lnSpc>
            </a:pPr>
            <a:r>
              <a:rPr lang="it-IT" sz="1200" b="1">
                <a:solidFill>
                  <a:schemeClr val="bg2"/>
                </a:solidFill>
                <a:latin typeface="Verdana" pitchFamily="-112" charset="0"/>
              </a:rPr>
              <a:t>L’AREA CRITICA può coinvolge fino al 30-50% del cappello di vinacce, sprecando gran parte del lavoro fatto in vigna.</a:t>
            </a:r>
            <a:br>
              <a:rPr lang="it-IT" sz="1200" b="1">
                <a:solidFill>
                  <a:schemeClr val="bg2"/>
                </a:solidFill>
                <a:latin typeface="Verdana" pitchFamily="-112" charset="0"/>
              </a:rPr>
            </a:br>
            <a:endParaRPr lang="it-IT" sz="1200" b="1">
              <a:solidFill>
                <a:schemeClr val="bg2"/>
              </a:solidFill>
              <a:latin typeface="Verdana" pitchFamily="-112" charset="0"/>
            </a:endParaRPr>
          </a:p>
        </p:txBody>
      </p:sp>
      <p:sp>
        <p:nvSpPr>
          <p:cNvPr id="26809" name="Text Box 1209"/>
          <p:cNvSpPr txBox="1">
            <a:spLocks noChangeArrowheads="1"/>
          </p:cNvSpPr>
          <p:nvPr/>
        </p:nvSpPr>
        <p:spPr bwMode="auto">
          <a:xfrm>
            <a:off x="1524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D84B6BD5-70D2-CE4E-AF2B-03E9E0189062}" type="slidenum">
              <a:rPr lang="it-IT" sz="1000" b="1">
                <a:solidFill>
                  <a:srgbClr val="80060D"/>
                </a:solidFill>
                <a:latin typeface="Verdana" pitchFamily="-112" charset="0"/>
              </a:rPr>
              <a:pPr eaLnBrk="0" hangingPunct="0">
                <a:spcBef>
                  <a:spcPct val="50000"/>
                </a:spcBef>
              </a:pPr>
              <a:t>6</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6C8C72B6-05B7-754E-9E0F-B33C735D36BF}" type="slidenum">
              <a:rPr lang="it-IT" sz="1000" b="1">
                <a:solidFill>
                  <a:srgbClr val="80060D"/>
                </a:solidFill>
                <a:latin typeface="Verdana" pitchFamily="-112" charset="0"/>
              </a:rPr>
              <a:pPr eaLnBrk="0" hangingPunct="0">
                <a:spcBef>
                  <a:spcPct val="50000"/>
                </a:spcBef>
              </a:pPr>
              <a:t>60</a:t>
            </a:fld>
            <a:endParaRPr lang="it-IT" sz="1200" b="1">
              <a:solidFill>
                <a:srgbClr val="80060D"/>
              </a:solidFill>
              <a:latin typeface="Verdana" pitchFamily="-112" charset="0"/>
            </a:endParaRPr>
          </a:p>
        </p:txBody>
      </p:sp>
      <p:pic>
        <p:nvPicPr>
          <p:cNvPr id="134147" name="Picture 3" descr="C:\Documenti\PHOTO\Altro\buttamarghnew.JPG"/>
          <p:cNvPicPr>
            <a:picLocks noChangeAspect="1" noChangeArrowheads="1"/>
          </p:cNvPicPr>
          <p:nvPr/>
        </p:nvPicPr>
        <p:blipFill>
          <a:blip r:embed="rId3"/>
          <a:srcRect/>
          <a:stretch>
            <a:fillRect/>
          </a:stretch>
        </p:blipFill>
        <p:spPr bwMode="auto">
          <a:xfrm>
            <a:off x="628650" y="1066800"/>
            <a:ext cx="4738688" cy="5181600"/>
          </a:xfrm>
          <a:prstGeom prst="rect">
            <a:avLst/>
          </a:prstGeom>
          <a:noFill/>
          <a:ln w="19050">
            <a:solidFill>
              <a:schemeClr val="tx1"/>
            </a:solidFill>
            <a:miter lim="800000"/>
            <a:headEnd/>
            <a:tailEnd/>
          </a:ln>
        </p:spPr>
      </p:pic>
      <p:sp>
        <p:nvSpPr>
          <p:cNvPr id="165892" name="Rectangle 4"/>
          <p:cNvSpPr>
            <a:spLocks noChangeArrowheads="1"/>
          </p:cNvSpPr>
          <p:nvPr/>
        </p:nvSpPr>
        <p:spPr bwMode="auto">
          <a:xfrm>
            <a:off x="5257800" y="2862263"/>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a:defRPr/>
            </a:pPr>
            <a:r>
              <a:rPr lang="es-ES_tradnl" sz="1600" b="1" i="1">
                <a:effectLst>
                  <a:outerShdw blurRad="38100" dist="38100" dir="2700000" algn="tl">
                    <a:srgbClr val="DDDDDD"/>
                  </a:outerShdw>
                </a:effectLst>
                <a:latin typeface="Verdana" pitchFamily="-112" charset="0"/>
              </a:rPr>
              <a:t>Santa Margherita S.p.A.</a:t>
            </a:r>
          </a:p>
          <a:p>
            <a:pPr algn="ctr">
              <a:defRPr/>
            </a:pPr>
            <a:r>
              <a:rPr lang="es-ES_tradnl" sz="1200" i="1">
                <a:effectLst>
                  <a:outerShdw blurRad="38100" dist="38100" dir="2700000" algn="tl">
                    <a:srgbClr val="DDDDDD"/>
                  </a:outerShdw>
                </a:effectLst>
                <a:latin typeface="Verdana" pitchFamily="-112" charset="0"/>
              </a:rPr>
              <a:t> Fossalta di Portogruaro (Veneto) </a:t>
            </a:r>
          </a:p>
          <a:p>
            <a:pPr algn="ctr">
              <a:defRPr/>
            </a:pPr>
            <a:r>
              <a:rPr lang="es-ES_tradnl" sz="1200" i="1">
                <a:effectLst>
                  <a:outerShdw blurRad="38100" dist="38100" dir="2700000" algn="tl">
                    <a:srgbClr val="DDDDDD"/>
                  </a:outerShdw>
                </a:effectLst>
                <a:latin typeface="Verdana" pitchFamily="-112" charset="0"/>
              </a:rPr>
              <a:t>ITALIA</a:t>
            </a:r>
          </a:p>
          <a:p>
            <a:pPr algn="ctr">
              <a:defRPr/>
            </a:pPr>
            <a:endParaRPr lang="es-ES_tradnl" sz="1200" i="1">
              <a:effectLst>
                <a:outerShdw blurRad="38100" dist="38100" dir="2700000" algn="tl">
                  <a:srgbClr val="DDDDDD"/>
                </a:outerShdw>
              </a:effectLst>
              <a:latin typeface="Verdana" pitchFamily="-112" charset="0"/>
            </a:endParaRPr>
          </a:p>
          <a:p>
            <a:pPr algn="ctr">
              <a:defRPr/>
            </a:pPr>
            <a:r>
              <a:rPr lang="es-ES_tradnl" sz="1200" i="1">
                <a:effectLst>
                  <a:outerShdw blurRad="38100" dist="38100" dir="2700000" algn="tl">
                    <a:srgbClr val="DDDDDD"/>
                  </a:outerShdw>
                </a:effectLst>
                <a:latin typeface="Verdana" pitchFamily="-112" charset="0"/>
              </a:rPr>
              <a:t/>
            </a:r>
            <a:br>
              <a:rPr lang="es-ES_tradnl" sz="1200" i="1">
                <a:effectLst>
                  <a:outerShdw blurRad="38100" dist="38100" dir="2700000" algn="tl">
                    <a:srgbClr val="DDDDDD"/>
                  </a:outerShdw>
                </a:effectLst>
                <a:latin typeface="Verdana" pitchFamily="-112" charset="0"/>
              </a:rPr>
            </a:br>
            <a:r>
              <a:rPr lang="es-ES_tradnl" sz="1600">
                <a:latin typeface="Verdana" pitchFamily="-112" charset="0"/>
              </a:rPr>
              <a:t>n.2 da 16.000 lt.</a:t>
            </a:r>
          </a:p>
          <a:p>
            <a:pPr algn="ctr">
              <a:defRPr/>
            </a:pPr>
            <a:r>
              <a:rPr lang="es-ES_tradnl" sz="1600">
                <a:latin typeface="Verdana" pitchFamily="-112" charset="0"/>
              </a:rPr>
              <a:t>n.5 da 25.000 lt.</a:t>
            </a:r>
          </a:p>
          <a:p>
            <a:pPr algn="ctr">
              <a:defRPr/>
            </a:pPr>
            <a:r>
              <a:rPr lang="es-ES_tradnl" sz="1600">
                <a:latin typeface="Verdana" pitchFamily="-112" charset="0"/>
              </a:rPr>
              <a:t>n.3 da 35.000 lt.</a:t>
            </a:r>
          </a:p>
          <a:p>
            <a:pPr algn="ctr">
              <a:defRPr/>
            </a:pPr>
            <a:r>
              <a:rPr lang="es-ES_tradnl" sz="1600">
                <a:latin typeface="Verdana" pitchFamily="-112" charset="0"/>
              </a:rPr>
              <a:t>n.4 da 90.000 lt.</a:t>
            </a:r>
          </a:p>
          <a:p>
            <a:pPr algn="ctr">
              <a:defRPr/>
            </a:pPr>
            <a:endParaRPr lang="es-ES_tradnl" sz="1600">
              <a:latin typeface="Verdana" pitchFamily="-112" charset="0"/>
            </a:endParaRPr>
          </a:p>
          <a:p>
            <a:pPr algn="ctr">
              <a:defRPr/>
            </a:pPr>
            <a:endParaRPr lang="es-ES" sz="1600">
              <a:latin typeface="Verdana" pitchFamily="-112"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6194" name="Picture 2" descr="\\Server\ganimede server\FOTO\ANSELMA BAROLO\IMG_5620 MOD.jpg"/>
          <p:cNvPicPr>
            <a:picLocks noChangeAspect="1" noChangeArrowheads="1"/>
          </p:cNvPicPr>
          <p:nvPr/>
        </p:nvPicPr>
        <p:blipFill>
          <a:blip r:embed="rId2"/>
          <a:srcRect/>
          <a:stretch>
            <a:fillRect/>
          </a:stretch>
        </p:blipFill>
        <p:spPr bwMode="auto">
          <a:xfrm>
            <a:off x="1600200" y="1219200"/>
            <a:ext cx="5257800" cy="4481513"/>
          </a:xfrm>
          <a:prstGeom prst="rect">
            <a:avLst/>
          </a:prstGeom>
          <a:noFill/>
          <a:ln w="15875">
            <a:solidFill>
              <a:srgbClr val="000000"/>
            </a:solidFill>
            <a:miter lim="800000"/>
            <a:headEnd/>
            <a:tailEnd/>
          </a:ln>
        </p:spPr>
      </p:pic>
      <p:sp>
        <p:nvSpPr>
          <p:cNvPr id="179203" name="Rectangle 3"/>
          <p:cNvSpPr>
            <a:spLocks noChangeArrowheads="1"/>
          </p:cNvSpPr>
          <p:nvPr/>
        </p:nvSpPr>
        <p:spPr bwMode="auto">
          <a:xfrm>
            <a:off x="2133600" y="5715000"/>
            <a:ext cx="29718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a:effectLst>
                  <a:outerShdw blurRad="38100" dist="38100" dir="2700000" algn="tl">
                    <a:srgbClr val="DDDDDD"/>
                  </a:outerShdw>
                </a:effectLst>
                <a:latin typeface="Verdana" pitchFamily="-112" charset="0"/>
                <a:ea typeface="+mn-ea"/>
                <a:cs typeface="+mn-cs"/>
              </a:rPr>
              <a:t>Famiglia Anselma</a:t>
            </a:r>
          </a:p>
          <a:p>
            <a:pPr algn="ctr" eaLnBrk="0" hangingPunct="0">
              <a:defRPr/>
            </a:pPr>
            <a:r>
              <a:rPr lang="it-IT" sz="1400" b="1">
                <a:effectLst>
                  <a:outerShdw blurRad="38100" dist="38100" dir="2700000" algn="tl">
                    <a:srgbClr val="DDDDDD"/>
                  </a:outerShdw>
                </a:effectLst>
                <a:latin typeface="Verdana" pitchFamily="-112" charset="0"/>
                <a:ea typeface="+mn-ea"/>
                <a:cs typeface="+mn-cs"/>
              </a:rPr>
              <a:t>Barolo</a:t>
            </a:r>
            <a:r>
              <a:rPr lang="it-IT" sz="1200" i="1">
                <a:effectLst>
                  <a:outerShdw blurRad="38100" dist="38100" dir="2700000" algn="tl">
                    <a:srgbClr val="DDDDDD"/>
                  </a:outerShdw>
                </a:effectLst>
                <a:latin typeface="Verdana" pitchFamily="-112" charset="0"/>
                <a:ea typeface="+mn-ea"/>
                <a:cs typeface="+mn-cs"/>
              </a:rPr>
              <a:t> (Piemonte) – ITALIA</a:t>
            </a:r>
          </a:p>
          <a:p>
            <a:pPr algn="ctr" eaLnBrk="0" hangingPunct="0">
              <a:defRPr/>
            </a:pPr>
            <a:endParaRPr lang="it-IT" sz="1200">
              <a:effectLst>
                <a:outerShdw blurRad="38100" dist="38100" dir="2700000" algn="tl">
                  <a:srgbClr val="DDDDDD"/>
                </a:outerShdw>
              </a:effectLst>
              <a:latin typeface="Verdana" pitchFamily="-112" charset="0"/>
              <a:ea typeface="+mn-ea"/>
              <a:cs typeface="+mn-cs"/>
            </a:endParaRPr>
          </a:p>
        </p:txBody>
      </p:sp>
      <p:sp>
        <p:nvSpPr>
          <p:cNvPr id="136196" name="Text Box 4"/>
          <p:cNvSpPr txBox="1">
            <a:spLocks noChangeArrowheads="1"/>
          </p:cNvSpPr>
          <p:nvPr/>
        </p:nvSpPr>
        <p:spPr bwMode="auto">
          <a:xfrm>
            <a:off x="1981200" y="533400"/>
            <a:ext cx="3200400" cy="396875"/>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a:latin typeface="Verdana" pitchFamily="-112" charset="0"/>
                <a:ea typeface="Arial" pitchFamily="-112" charset="0"/>
                <a:cs typeface="Arial" pitchFamily="-112" charset="0"/>
              </a:rPr>
              <a:t>Fondo INCLINATO</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1828800" y="150813"/>
            <a:ext cx="3962400" cy="925512"/>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1800" b="1" i="1">
                <a:latin typeface="Verdana" pitchFamily="-112" charset="0"/>
                <a:ea typeface="Arial" pitchFamily="-112" charset="0"/>
                <a:cs typeface="Arial" pitchFamily="-112" charset="0"/>
              </a:rPr>
              <a:t>Fondo Inclinato con valvola pneumatica e scarico diretto nella pressa</a:t>
            </a:r>
          </a:p>
        </p:txBody>
      </p:sp>
      <p:pic>
        <p:nvPicPr>
          <p:cNvPr id="137219" name="Picture 3" descr="\\Server\ganimede server\FOTO\2007\Venica\Venica ridim.jpg"/>
          <p:cNvPicPr>
            <a:picLocks noChangeAspect="1" noChangeArrowheads="1"/>
          </p:cNvPicPr>
          <p:nvPr/>
        </p:nvPicPr>
        <p:blipFill>
          <a:blip r:embed="rId2"/>
          <a:srcRect/>
          <a:stretch>
            <a:fillRect/>
          </a:stretch>
        </p:blipFill>
        <p:spPr bwMode="auto">
          <a:xfrm>
            <a:off x="1447800" y="1219200"/>
            <a:ext cx="5511800" cy="4584700"/>
          </a:xfrm>
          <a:prstGeom prst="rect">
            <a:avLst/>
          </a:prstGeom>
          <a:noFill/>
          <a:ln w="15875">
            <a:solidFill>
              <a:srgbClr val="000000"/>
            </a:solidFill>
            <a:miter lim="800000"/>
            <a:headEnd/>
            <a:tailEnd/>
          </a:ln>
        </p:spPr>
      </p:pic>
      <p:sp>
        <p:nvSpPr>
          <p:cNvPr id="180228" name="Rectangle 4"/>
          <p:cNvSpPr>
            <a:spLocks noChangeArrowheads="1"/>
          </p:cNvSpPr>
          <p:nvPr/>
        </p:nvSpPr>
        <p:spPr bwMode="auto">
          <a:xfrm>
            <a:off x="2133600" y="5715000"/>
            <a:ext cx="34290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a:effectLst>
                  <a:outerShdw blurRad="38100" dist="38100" dir="2700000" algn="tl">
                    <a:srgbClr val="DDDDDD"/>
                  </a:outerShdw>
                </a:effectLst>
                <a:latin typeface="Verdana" pitchFamily="-112" charset="0"/>
                <a:ea typeface="+mn-ea"/>
                <a:cs typeface="+mn-cs"/>
              </a:rPr>
              <a:t>Venica &amp; Venica</a:t>
            </a:r>
          </a:p>
          <a:p>
            <a:pPr algn="ctr" eaLnBrk="0" hangingPunct="0">
              <a:defRPr/>
            </a:pPr>
            <a:r>
              <a:rPr lang="it-IT" sz="1200" i="1">
                <a:effectLst>
                  <a:outerShdw blurRad="38100" dist="38100" dir="2700000" algn="tl">
                    <a:srgbClr val="DDDDDD"/>
                  </a:outerShdw>
                </a:effectLst>
                <a:latin typeface="Verdana" pitchFamily="-112" charset="0"/>
                <a:ea typeface="+mn-ea"/>
                <a:cs typeface="+mn-cs"/>
              </a:rPr>
              <a:t>Dolegna del Collio (Friuli) – ITALIA</a:t>
            </a:r>
            <a:endParaRPr lang="it-IT" sz="1200">
              <a:effectLst>
                <a:outerShdw blurRad="38100" dist="38100" dir="2700000" algn="tl">
                  <a:srgbClr val="DDDDDD"/>
                </a:outerShdw>
              </a:effectLst>
              <a:latin typeface="Verdana" pitchFamily="-112" charset="0"/>
              <a:ea typeface="+mn-ea"/>
              <a:cs typeface="+mn-cs"/>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1447800" y="5562600"/>
            <a:ext cx="5105400" cy="9144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a:effectLst>
                  <a:outerShdw blurRad="38100" dist="38100" dir="2700000" algn="tl">
                    <a:srgbClr val="DDDDDD"/>
                  </a:outerShdw>
                </a:effectLst>
                <a:latin typeface="Verdana" pitchFamily="-112" charset="0"/>
              </a:rPr>
              <a:t>Château de Cransac </a:t>
            </a:r>
          </a:p>
          <a:p>
            <a:pPr algn="ctr" eaLnBrk="0" hangingPunct="0">
              <a:defRPr/>
            </a:pPr>
            <a:r>
              <a:rPr lang="it-IT" sz="1200" i="1">
                <a:effectLst>
                  <a:outerShdw blurRad="38100" dist="38100" dir="2700000" algn="tl">
                    <a:srgbClr val="DDDDDD"/>
                  </a:outerShdw>
                </a:effectLst>
                <a:latin typeface="Verdana" pitchFamily="-112" charset="0"/>
              </a:rPr>
              <a:t>(Sud- Ouest)- FRANCIA</a:t>
            </a:r>
            <a:br>
              <a:rPr lang="it-IT" sz="1200" i="1">
                <a:effectLst>
                  <a:outerShdw blurRad="38100" dist="38100" dir="2700000" algn="tl">
                    <a:srgbClr val="DDDDDD"/>
                  </a:outerShdw>
                </a:effectLst>
                <a:latin typeface="Verdana" pitchFamily="-112" charset="0"/>
              </a:rPr>
            </a:br>
            <a:r>
              <a:rPr lang="it-IT" sz="1200">
                <a:latin typeface="Verdana" pitchFamily="-112" charset="0"/>
              </a:rPr>
              <a:t>n. 8 da 21.000</a:t>
            </a:r>
            <a:r>
              <a:rPr lang="it-IT" sz="1200" i="1">
                <a:effectLst>
                  <a:outerShdw blurRad="38100" dist="38100" dir="2700000" algn="tl">
                    <a:srgbClr val="DDDDDD"/>
                  </a:outerShdw>
                </a:effectLst>
                <a:latin typeface="Verdana" pitchFamily="-112" charset="0"/>
              </a:rPr>
              <a:t>,  </a:t>
            </a:r>
            <a:r>
              <a:rPr lang="it-IT" sz="1200">
                <a:latin typeface="Verdana" pitchFamily="-112" charset="0"/>
              </a:rPr>
              <a:t>n. 4 de 14.000,   n. 2 da  8.200 lt.</a:t>
            </a:r>
          </a:p>
        </p:txBody>
      </p:sp>
      <p:pic>
        <p:nvPicPr>
          <p:cNvPr id="138243" name="Picture 3" descr="\\SERVER\Ganimede server\FOTO\FRANCIA\Cransac.jpg"/>
          <p:cNvPicPr>
            <a:picLocks noChangeAspect="1" noChangeArrowheads="1"/>
          </p:cNvPicPr>
          <p:nvPr/>
        </p:nvPicPr>
        <p:blipFill>
          <a:blip r:embed="rId2"/>
          <a:srcRect/>
          <a:stretch>
            <a:fillRect/>
          </a:stretch>
        </p:blipFill>
        <p:spPr bwMode="auto">
          <a:xfrm>
            <a:off x="1447800" y="1344613"/>
            <a:ext cx="6248400" cy="4167187"/>
          </a:xfrm>
          <a:prstGeom prst="rect">
            <a:avLst/>
          </a:prstGeom>
          <a:noFill/>
          <a:ln w="15875">
            <a:solidFill>
              <a:srgbClr val="000000"/>
            </a:solidFill>
            <a:miter lim="800000"/>
            <a:headEnd/>
            <a:tailEnd/>
          </a:ln>
        </p:spPr>
      </p:pic>
      <p:sp>
        <p:nvSpPr>
          <p:cNvPr id="138244" name="Text Box 4"/>
          <p:cNvSpPr txBox="1">
            <a:spLocks noChangeArrowheads="1"/>
          </p:cNvSpPr>
          <p:nvPr/>
        </p:nvSpPr>
        <p:spPr bwMode="auto">
          <a:xfrm>
            <a:off x="1981200" y="533400"/>
            <a:ext cx="3200400" cy="396875"/>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a:latin typeface="Verdana" pitchFamily="-112" charset="0"/>
                <a:ea typeface="Arial" pitchFamily="-112" charset="0"/>
                <a:cs typeface="Arial" pitchFamily="-112" charset="0"/>
              </a:rPr>
              <a:t>Fondo CONICO</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a:effectLst>
                  <a:outerShdw blurRad="38100" dist="38100" dir="2700000" algn="tl">
                    <a:srgbClr val="DDDDDD"/>
                  </a:outerShdw>
                </a:effectLst>
                <a:latin typeface="Verdana" pitchFamily="-112" charset="0"/>
              </a:rPr>
              <a:t>Domaine Faiveley</a:t>
            </a:r>
          </a:p>
          <a:p>
            <a:pPr algn="ctr" eaLnBrk="0" hangingPunct="0">
              <a:defRPr/>
            </a:pPr>
            <a:r>
              <a:rPr lang="it-IT" sz="1200" i="1">
                <a:effectLst>
                  <a:outerShdw blurRad="38100" dist="38100" dir="2700000" algn="tl">
                    <a:srgbClr val="DDDDDD"/>
                  </a:outerShdw>
                </a:effectLst>
                <a:latin typeface="Verdana" pitchFamily="-112" charset="0"/>
              </a:rPr>
              <a:t>(Bourgogne) - FRANCIA</a:t>
            </a:r>
            <a:br>
              <a:rPr lang="it-IT" sz="1200" i="1">
                <a:effectLst>
                  <a:outerShdw blurRad="38100" dist="38100" dir="2700000" algn="tl">
                    <a:srgbClr val="DDDDDD"/>
                  </a:outerShdw>
                </a:effectLst>
                <a:latin typeface="Verdana" pitchFamily="-112" charset="0"/>
              </a:rPr>
            </a:br>
            <a:r>
              <a:rPr lang="it-IT" sz="1200">
                <a:latin typeface="Verdana" pitchFamily="-112" charset="0"/>
              </a:rPr>
              <a:t>n. 8  da 12.000 lt.</a:t>
            </a:r>
          </a:p>
        </p:txBody>
      </p:sp>
      <p:pic>
        <p:nvPicPr>
          <p:cNvPr id="139267" name="Picture 3" descr="\\SERVER\Ganimede server\FOTO\FRANCIA\Faiveley ridim.jpg"/>
          <p:cNvPicPr>
            <a:picLocks noChangeAspect="1" noChangeArrowheads="1"/>
          </p:cNvPicPr>
          <p:nvPr/>
        </p:nvPicPr>
        <p:blipFill>
          <a:blip r:embed="rId2"/>
          <a:srcRect/>
          <a:stretch>
            <a:fillRect/>
          </a:stretch>
        </p:blipFill>
        <p:spPr bwMode="auto">
          <a:xfrm>
            <a:off x="990600" y="1219200"/>
            <a:ext cx="6096000" cy="4572000"/>
          </a:xfrm>
          <a:prstGeom prst="rect">
            <a:avLst/>
          </a:prstGeom>
          <a:noFill/>
          <a:ln w="15875">
            <a:solidFill>
              <a:srgbClr val="000000"/>
            </a:solidFill>
            <a:miter lim="800000"/>
            <a:headEnd/>
            <a:tailEnd/>
          </a:ln>
        </p:spPr>
      </p:pic>
      <p:sp>
        <p:nvSpPr>
          <p:cNvPr id="139268" name="Text Box 4"/>
          <p:cNvSpPr txBox="1">
            <a:spLocks noChangeArrowheads="1"/>
          </p:cNvSpPr>
          <p:nvPr/>
        </p:nvSpPr>
        <p:spPr bwMode="auto">
          <a:xfrm>
            <a:off x="1143000" y="533400"/>
            <a:ext cx="4572000" cy="396875"/>
          </a:xfrm>
          <a:prstGeom prst="rect">
            <a:avLst/>
          </a:prstGeom>
          <a:noFill/>
          <a:ln w="9525">
            <a:noFill/>
            <a:miter lim="800000"/>
            <a:headEnd/>
            <a:tailEnd/>
          </a:ln>
        </p:spPr>
        <p:txBody>
          <a:bodyPr lIns="90000" tIns="46800" rIns="90000" bIns="46800">
            <a:prstTxWarp prst="textNoShape">
              <a:avLst/>
            </a:prstTxWarp>
            <a:spAutoFit/>
          </a:bodyPr>
          <a:lstStyle/>
          <a:p>
            <a:pPr algn="ctr">
              <a:spcBef>
                <a:spcPct val="50000"/>
              </a:spcBef>
            </a:pPr>
            <a:r>
              <a:rPr lang="it-IT" sz="2000" b="1" i="1">
                <a:latin typeface="Verdana" pitchFamily="-112" charset="0"/>
                <a:ea typeface="Arial" pitchFamily="-112" charset="0"/>
                <a:cs typeface="Arial" pitchFamily="-112" charset="0"/>
              </a:rPr>
              <a:t>Fondo CONICO DECENTRATO</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it-IT" sz="1400" b="1" i="1">
                <a:effectLst>
                  <a:outerShdw blurRad="38100" dist="38100" dir="2700000" algn="tl">
                    <a:srgbClr val="DDDDDD"/>
                  </a:outerShdw>
                </a:effectLst>
                <a:latin typeface="Verdana" pitchFamily="-112" charset="0"/>
              </a:rPr>
              <a:t>Coop. Ing. Giagnoni</a:t>
            </a:r>
          </a:p>
          <a:p>
            <a:pPr algn="ctr" eaLnBrk="0" hangingPunct="0">
              <a:defRPr/>
            </a:pPr>
            <a:r>
              <a:rPr lang="it-IT" sz="1200" i="1">
                <a:effectLst>
                  <a:outerShdw blurRad="38100" dist="38100" dir="2700000" algn="tl">
                    <a:srgbClr val="DDDDDD"/>
                  </a:outerShdw>
                </a:effectLst>
                <a:latin typeface="Verdana" pitchFamily="-112" charset="0"/>
              </a:rPr>
              <a:t>(Mendoza) - ARGENTINA</a:t>
            </a:r>
            <a:br>
              <a:rPr lang="it-IT" sz="1200" i="1">
                <a:effectLst>
                  <a:outerShdw blurRad="38100" dist="38100" dir="2700000" algn="tl">
                    <a:srgbClr val="DDDDDD"/>
                  </a:outerShdw>
                </a:effectLst>
                <a:latin typeface="Verdana" pitchFamily="-112" charset="0"/>
              </a:rPr>
            </a:br>
            <a:r>
              <a:rPr lang="it-IT" sz="1200">
                <a:latin typeface="Verdana" pitchFamily="-112" charset="0"/>
              </a:rPr>
              <a:t>n. 18 da 40.000 lt.</a:t>
            </a:r>
          </a:p>
        </p:txBody>
      </p:sp>
      <p:pic>
        <p:nvPicPr>
          <p:cNvPr id="140291" name="Picture 2" descr="Giagnoni Mendoza 10 da 400- B"/>
          <p:cNvPicPr>
            <a:picLocks noChangeAspect="1" noChangeArrowheads="1"/>
          </p:cNvPicPr>
          <p:nvPr/>
        </p:nvPicPr>
        <p:blipFill>
          <a:blip r:embed="rId2"/>
          <a:srcRect/>
          <a:stretch>
            <a:fillRect/>
          </a:stretch>
        </p:blipFill>
        <p:spPr bwMode="auto">
          <a:xfrm>
            <a:off x="1349375" y="1225550"/>
            <a:ext cx="6102350" cy="45799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1314" name="Picture 2" descr="DSC00330"/>
          <p:cNvPicPr>
            <a:picLocks noChangeAspect="1" noChangeArrowheads="1"/>
          </p:cNvPicPr>
          <p:nvPr/>
        </p:nvPicPr>
        <p:blipFill>
          <a:blip r:embed="rId2"/>
          <a:srcRect/>
          <a:stretch>
            <a:fillRect/>
          </a:stretch>
        </p:blipFill>
        <p:spPr bwMode="auto">
          <a:xfrm>
            <a:off x="365125" y="1484313"/>
            <a:ext cx="2790825" cy="3719512"/>
          </a:xfrm>
          <a:prstGeom prst="rect">
            <a:avLst/>
          </a:prstGeom>
          <a:noFill/>
          <a:ln w="6350">
            <a:solidFill>
              <a:srgbClr val="000000"/>
            </a:solidFill>
            <a:miter lim="800000"/>
            <a:headEnd/>
            <a:tailEnd/>
          </a:ln>
        </p:spPr>
      </p:pic>
      <p:pic>
        <p:nvPicPr>
          <p:cNvPr id="141315" name="Picture 3" descr="Varga2"/>
          <p:cNvPicPr>
            <a:picLocks noChangeAspect="1" noChangeArrowheads="1"/>
          </p:cNvPicPr>
          <p:nvPr/>
        </p:nvPicPr>
        <p:blipFill>
          <a:blip r:embed="rId3"/>
          <a:srcRect/>
          <a:stretch>
            <a:fillRect/>
          </a:stretch>
        </p:blipFill>
        <p:spPr bwMode="auto">
          <a:xfrm>
            <a:off x="3317875" y="1484313"/>
            <a:ext cx="5548313" cy="3719512"/>
          </a:xfrm>
          <a:prstGeom prst="rect">
            <a:avLst/>
          </a:prstGeom>
          <a:noFill/>
          <a:ln w="6350">
            <a:solidFill>
              <a:srgbClr val="000000"/>
            </a:solidFill>
            <a:miter lim="800000"/>
            <a:headEnd/>
            <a:tailEnd/>
          </a:ln>
        </p:spPr>
      </p:pic>
      <p:sp>
        <p:nvSpPr>
          <p:cNvPr id="2" name="Rectangle 4"/>
          <p:cNvSpPr>
            <a:spLocks noChangeArrowheads="1"/>
          </p:cNvSpPr>
          <p:nvPr/>
        </p:nvSpPr>
        <p:spPr bwMode="auto">
          <a:xfrm>
            <a:off x="4510088" y="5373688"/>
            <a:ext cx="3086100" cy="457200"/>
          </a:xfrm>
          <a:prstGeom prst="rect">
            <a:avLst/>
          </a:prstGeom>
          <a:noFill/>
          <a:ln>
            <a:noFill/>
          </a:ln>
          <a:extLst>
            <a:ext uri="{909E8E84-426E-40DD-AFC4-6F175D3DCCD1}"/>
            <a:ext uri="{91240B29-F687-4F45-9708-019B960494DF}"/>
          </a:extLst>
        </p:spPr>
        <p:txBody>
          <a:bodyPr anchor="ctr">
            <a:prstTxWarp prst="textNoShape">
              <a:avLst/>
            </a:prstTxWarp>
          </a:bodyPr>
          <a:lstStyle/>
          <a:p>
            <a:pPr eaLnBrk="0" hangingPunct="0">
              <a:spcAft>
                <a:spcPts val="1000"/>
              </a:spcAft>
              <a:defRPr/>
            </a:pPr>
            <a:r>
              <a:rPr lang="es-ES_tradnl" sz="1200" b="1" i="1">
                <a:effectLst>
                  <a:outerShdw blurRad="38100" dist="38100" dir="2700000" algn="tl">
                    <a:srgbClr val="DDDDDD"/>
                  </a:outerShdw>
                </a:effectLst>
                <a:latin typeface="Verdana" pitchFamily="-112" charset="0"/>
              </a:rPr>
              <a:t>Varga</a:t>
            </a:r>
            <a:r>
              <a:rPr lang="de-DE" sz="1200" b="1">
                <a:latin typeface="Arial" pitchFamily="-112" charset="0"/>
              </a:rPr>
              <a:t> </a:t>
            </a:r>
            <a:r>
              <a:rPr lang="es-ES_tradnl" sz="1200" b="1" i="1">
                <a:effectLst>
                  <a:outerShdw blurRad="38100" dist="38100" dir="2700000" algn="tl">
                    <a:srgbClr val="DDDDDD"/>
                  </a:outerShdw>
                </a:effectLst>
                <a:latin typeface="Verdana" pitchFamily="-112" charset="0"/>
              </a:rPr>
              <a:t>Pincészet Kft</a:t>
            </a:r>
            <a:r>
              <a:rPr lang="es-ES_tradnl" sz="1200" i="1">
                <a:effectLst>
                  <a:outerShdw blurRad="38100" dist="38100" dir="2700000" algn="tl">
                    <a:srgbClr val="DDDDDD"/>
                  </a:outerShdw>
                </a:effectLst>
                <a:latin typeface="Verdana" pitchFamily="-112" charset="0"/>
              </a:rPr>
              <a:t> – HUNGARY</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10 da 60.000</a:t>
            </a:r>
            <a:r>
              <a:rPr lang="es-ES_tradnl" sz="1200" i="1">
                <a:effectLst>
                  <a:outerShdw blurRad="38100" dist="38100" dir="2700000" algn="tl">
                    <a:srgbClr val="DDDDDD"/>
                  </a:outerShdw>
                </a:effectLst>
                <a:latin typeface="Verdana" pitchFamily="-112" charset="0"/>
              </a:rPr>
              <a:t>, </a:t>
            </a:r>
            <a:r>
              <a:rPr lang="es-ES_tradnl" sz="1200">
                <a:latin typeface="Verdana" pitchFamily="-112" charset="0"/>
              </a:rPr>
              <a:t>n. 3 da 50.000, n. 4 da 40.000 lt.</a:t>
            </a:r>
            <a:endParaRPr lang="it-IT" sz="1200"/>
          </a:p>
        </p:txBody>
      </p:sp>
      <p:sp>
        <p:nvSpPr>
          <p:cNvPr id="4" name="Rectangle 7"/>
          <p:cNvSpPr>
            <a:spLocks noChangeArrowheads="1"/>
          </p:cNvSpPr>
          <p:nvPr/>
        </p:nvSpPr>
        <p:spPr bwMode="auto">
          <a:xfrm>
            <a:off x="539750" y="5157788"/>
            <a:ext cx="2824163" cy="744537"/>
          </a:xfrm>
          <a:prstGeom prst="rect">
            <a:avLst/>
          </a:prstGeom>
          <a:noFill/>
          <a:ln>
            <a:noFill/>
          </a:ln>
          <a:extLst>
            <a:ext uri="{909E8E84-426E-40DD-AFC4-6F175D3DCCD1}"/>
            <a:ext uri="{91240B29-F687-4F45-9708-019B960494DF}"/>
          </a:extLst>
        </p:spPr>
        <p:txBody>
          <a:bodyPr anchor="ctr">
            <a:prstTxWarp prst="textNoShape">
              <a:avLst/>
            </a:prstTxWarp>
          </a:bodyPr>
          <a:lstStyle/>
          <a:p>
            <a:pPr eaLnBrk="0" hangingPunct="0">
              <a:spcAft>
                <a:spcPts val="1000"/>
              </a:spcAft>
              <a:defRPr/>
            </a:pPr>
            <a:r>
              <a:rPr lang="es-ES_tradnl" sz="1200" b="1" i="1">
                <a:effectLst>
                  <a:outerShdw blurRad="38100" dist="38100" dir="2700000" algn="tl">
                    <a:srgbClr val="DDDDDD"/>
                  </a:outerShdw>
                </a:effectLst>
                <a:latin typeface="Verdana" pitchFamily="-112" charset="0"/>
              </a:rPr>
              <a:t>Coop. Loncomilla</a:t>
            </a:r>
            <a:r>
              <a:rPr lang="es-ES_tradnl" sz="1200" i="1">
                <a:effectLst>
                  <a:outerShdw blurRad="38100" dist="38100" dir="2700000" algn="tl">
                    <a:srgbClr val="DDDDDD"/>
                  </a:outerShdw>
                </a:effectLst>
                <a:latin typeface="Verdana" pitchFamily="-112" charset="0"/>
              </a:rPr>
              <a:t> – CHILE</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8 da 100.000 lt.</a:t>
            </a:r>
            <a:endParaRPr lang="it-IT" sz="120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2338" name="Picture 2" descr="AUSTRALI"/>
          <p:cNvPicPr>
            <a:picLocks noChangeAspect="1" noChangeArrowheads="1"/>
          </p:cNvPicPr>
          <p:nvPr/>
        </p:nvPicPr>
        <p:blipFill>
          <a:blip r:embed="rId2"/>
          <a:srcRect/>
          <a:stretch>
            <a:fillRect/>
          </a:stretch>
        </p:blipFill>
        <p:spPr bwMode="auto">
          <a:xfrm>
            <a:off x="971550" y="1089025"/>
            <a:ext cx="3557588" cy="4440238"/>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755650" y="5373688"/>
            <a:ext cx="4032250" cy="815975"/>
          </a:xfrm>
          <a:prstGeom prst="rect">
            <a:avLst/>
          </a:prstGeom>
          <a:noFill/>
          <a:ln>
            <a:noFill/>
          </a:ln>
          <a:extLst>
            <a:ext uri="{909E8E84-426E-40DD-AFC4-6F175D3DCCD1}"/>
            <a:ext uri="{91240B29-F687-4F45-9708-019B960494DF}"/>
          </a:extLst>
        </p:spPr>
        <p:txBody>
          <a:bodyPr anchor="ctr">
            <a:prstTxWarp prst="textNoShape">
              <a:avLst/>
            </a:prstTxWarp>
          </a:bodyPr>
          <a:lstStyle/>
          <a:p>
            <a:pPr eaLnBrk="0" hangingPunct="0">
              <a:spcAft>
                <a:spcPts val="1000"/>
              </a:spcAft>
              <a:defRPr/>
            </a:pPr>
            <a:r>
              <a:rPr lang="en-GB" sz="1200" b="1" i="1">
                <a:effectLst>
                  <a:outerShdw blurRad="38100" dist="38100" dir="2700000" algn="tl">
                    <a:srgbClr val="DDDDDD"/>
                  </a:outerShdw>
                </a:effectLst>
                <a:latin typeface="Verdana" pitchFamily="-112" charset="0"/>
              </a:rPr>
              <a:t>Tandou Winery </a:t>
            </a:r>
            <a:r>
              <a:rPr lang="en-GB" sz="1200" i="1">
                <a:effectLst>
                  <a:outerShdw blurRad="38100" dist="38100" dir="2700000" algn="tl">
                    <a:srgbClr val="DDDDDD"/>
                  </a:outerShdw>
                </a:effectLst>
                <a:latin typeface="Verdana" pitchFamily="-112" charset="0"/>
              </a:rPr>
              <a:t>(Monash) – SOUTH AUSTRALIA</a:t>
            </a:r>
            <a:br>
              <a:rPr lang="en-GB" sz="1200" i="1">
                <a:effectLst>
                  <a:outerShdw blurRad="38100" dist="38100" dir="2700000" algn="tl">
                    <a:srgbClr val="DDDDDD"/>
                  </a:outerShdw>
                </a:effectLst>
                <a:latin typeface="Verdana" pitchFamily="-112" charset="0"/>
              </a:rPr>
            </a:br>
            <a:r>
              <a:rPr lang="en-GB" sz="1200">
                <a:latin typeface="Verdana" pitchFamily="-112" charset="0"/>
              </a:rPr>
              <a:t>n. 4 da </a:t>
            </a:r>
            <a:r>
              <a:rPr lang="de-DE" sz="1200">
                <a:latin typeface="Verdana" pitchFamily="-112" charset="0"/>
              </a:rPr>
              <a:t>80.000,   n. 4 da 133.000 lt</a:t>
            </a:r>
            <a:endParaRPr lang="it-IT" sz="1200"/>
          </a:p>
        </p:txBody>
      </p:sp>
      <p:pic>
        <p:nvPicPr>
          <p:cNvPr id="142340" name="Picture 6" descr="_MG_3178"/>
          <p:cNvPicPr>
            <a:picLocks noChangeAspect="1" noChangeArrowheads="1"/>
          </p:cNvPicPr>
          <p:nvPr/>
        </p:nvPicPr>
        <p:blipFill>
          <a:blip r:embed="rId3"/>
          <a:srcRect/>
          <a:stretch>
            <a:fillRect/>
          </a:stretch>
        </p:blipFill>
        <p:spPr bwMode="auto">
          <a:xfrm>
            <a:off x="5364163" y="1108075"/>
            <a:ext cx="2952750" cy="4429125"/>
          </a:xfrm>
          <a:prstGeom prst="rect">
            <a:avLst/>
          </a:prstGeom>
          <a:solidFill>
            <a:srgbClr val="000000"/>
          </a:solidFill>
          <a:ln w="12700">
            <a:solidFill>
              <a:srgbClr val="000000"/>
            </a:solidFill>
            <a:miter lim="800000"/>
            <a:headEnd/>
            <a:tailEnd/>
          </a:ln>
        </p:spPr>
      </p:pic>
      <p:sp>
        <p:nvSpPr>
          <p:cNvPr id="4" name="Rectangle 7"/>
          <p:cNvSpPr>
            <a:spLocks noChangeArrowheads="1"/>
          </p:cNvSpPr>
          <p:nvPr/>
        </p:nvSpPr>
        <p:spPr bwMode="auto">
          <a:xfrm>
            <a:off x="4859338" y="5445125"/>
            <a:ext cx="4176712" cy="5778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spcAft>
                <a:spcPts val="1000"/>
              </a:spcAft>
              <a:defRPr/>
            </a:pPr>
            <a:r>
              <a:rPr lang="fr-FR" sz="1200" b="1" i="1">
                <a:effectLst>
                  <a:outerShdw blurRad="38100" dist="38100" dir="2700000" algn="tl">
                    <a:srgbClr val="DDDDDD"/>
                  </a:outerShdw>
                </a:effectLst>
                <a:latin typeface="Verdana" pitchFamily="-112" charset="0"/>
              </a:rPr>
              <a:t>Provins</a:t>
            </a:r>
            <a:r>
              <a:rPr lang="fr-FR" sz="1200" i="1">
                <a:effectLst>
                  <a:outerShdw blurRad="38100" dist="38100" dir="2700000" algn="tl">
                    <a:srgbClr val="DDDDDD"/>
                  </a:outerShdw>
                </a:effectLst>
                <a:latin typeface="Verdana" pitchFamily="-112" charset="0"/>
              </a:rPr>
              <a:t> – SVIZZERA</a:t>
            </a:r>
            <a:br>
              <a:rPr lang="fr-FR" sz="1200" i="1">
                <a:effectLst>
                  <a:outerShdw blurRad="38100" dist="38100" dir="2700000" algn="tl">
                    <a:srgbClr val="DDDDDD"/>
                  </a:outerShdw>
                </a:effectLst>
                <a:latin typeface="Verdana" pitchFamily="-112" charset="0"/>
              </a:rPr>
            </a:br>
            <a:r>
              <a:rPr lang="fr-FR" sz="1200">
                <a:latin typeface="Verdana" pitchFamily="-112" charset="0"/>
              </a:rPr>
              <a:t>n. 11 da </a:t>
            </a:r>
            <a:r>
              <a:rPr lang="de-DE" sz="1200">
                <a:latin typeface="Verdana" pitchFamily="-112" charset="0"/>
              </a:rPr>
              <a:t>50.000, n. 7 da 30.000, n. 5 da 15.000 lt.</a:t>
            </a:r>
            <a:endParaRPr lang="it-IT" sz="120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62" name="Picture 2" descr="PA120034 small"/>
          <p:cNvPicPr>
            <a:picLocks noChangeAspect="1" noChangeArrowheads="1"/>
          </p:cNvPicPr>
          <p:nvPr/>
        </p:nvPicPr>
        <p:blipFill>
          <a:blip r:embed="rId2"/>
          <a:srcRect/>
          <a:stretch>
            <a:fillRect/>
          </a:stretch>
        </p:blipFill>
        <p:spPr bwMode="auto">
          <a:xfrm>
            <a:off x="179388" y="1628775"/>
            <a:ext cx="4351337" cy="3263900"/>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468313" y="5018088"/>
            <a:ext cx="3816350" cy="714375"/>
          </a:xfrm>
          <a:prstGeom prst="rect">
            <a:avLst/>
          </a:prstGeom>
          <a:noFill/>
          <a:ln>
            <a:noFill/>
          </a:ln>
          <a:extLst>
            <a:ext uri="{909E8E84-426E-40DD-AFC4-6F175D3DCCD1}"/>
            <a:ext uri="{91240B29-F687-4F45-9708-019B960494DF}"/>
          </a:extLst>
        </p:spPr>
        <p:txBody>
          <a:bodyPr>
            <a:prstTxWarp prst="textNoShape">
              <a:avLst/>
            </a:prstTxWarp>
          </a:bodyPr>
          <a:lstStyle/>
          <a:p>
            <a:pPr eaLnBrk="0" hangingPunct="0">
              <a:defRPr/>
            </a:pPr>
            <a:r>
              <a:rPr lang="es-ES_tradnl" sz="1200" b="1" i="1">
                <a:effectLst>
                  <a:outerShdw blurRad="38100" dist="38100" dir="2700000" algn="tl">
                    <a:srgbClr val="DDDDDD"/>
                  </a:outerShdw>
                </a:effectLst>
                <a:latin typeface="Verdana" pitchFamily="-112" charset="0"/>
              </a:rPr>
              <a:t>Bodega Montecillo -</a:t>
            </a:r>
            <a:r>
              <a:rPr lang="es-ES_tradnl" sz="1200" i="1">
                <a:effectLst>
                  <a:outerShdw blurRad="38100" dist="38100" dir="2700000" algn="tl">
                    <a:srgbClr val="DDDDDD"/>
                  </a:outerShdw>
                </a:effectLst>
                <a:latin typeface="Verdana" pitchFamily="-112" charset="0"/>
              </a:rPr>
              <a:t> </a:t>
            </a:r>
            <a:r>
              <a:rPr lang="es-ES_tradnl" sz="1200" b="1" i="1">
                <a:effectLst>
                  <a:outerShdw blurRad="38100" dist="38100" dir="2700000" algn="tl">
                    <a:srgbClr val="DDDDDD"/>
                  </a:outerShdw>
                </a:effectLst>
                <a:latin typeface="Verdana" pitchFamily="-112" charset="0"/>
              </a:rPr>
              <a:t>OSBORNE GROUP</a:t>
            </a:r>
          </a:p>
          <a:p>
            <a:pPr eaLnBrk="0" hangingPunct="0">
              <a:spcAft>
                <a:spcPts val="1000"/>
              </a:spcAft>
              <a:defRPr/>
            </a:pPr>
            <a:r>
              <a:rPr lang="es-ES_tradnl" sz="1200" i="1">
                <a:effectLst>
                  <a:outerShdw blurRad="38100" dist="38100" dir="2700000" algn="tl">
                    <a:srgbClr val="DDDDDD"/>
                  </a:outerShdw>
                </a:effectLst>
                <a:latin typeface="Verdana" pitchFamily="-112" charset="0"/>
              </a:rPr>
              <a:t>Navarrete (La Rioja) - ESPA</a:t>
            </a:r>
            <a:r>
              <a:rPr lang="es-ES_tradnl" sz="1200" i="1">
                <a:effectLst>
                  <a:outerShdw blurRad="38100" dist="38100" dir="2700000" algn="tl">
                    <a:srgbClr val="DDDDDD"/>
                  </a:outerShdw>
                </a:effectLst>
                <a:latin typeface="Arial Unicode MS" pitchFamily="-112" charset="0"/>
              </a:rPr>
              <a:t>Ñ</a:t>
            </a:r>
            <a:r>
              <a:rPr lang="es-ES_tradnl" sz="1200" i="1">
                <a:effectLst>
                  <a:outerShdw blurRad="38100" dist="38100" dir="2700000" algn="tl">
                    <a:srgbClr val="DDDDDD"/>
                  </a:outerShdw>
                </a:effectLst>
                <a:latin typeface="Verdana" pitchFamily="-112" charset="0"/>
              </a:rPr>
              <a:t>A</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20 da 105.000;   n. 1 da 25.000 lt.</a:t>
            </a:r>
            <a:endParaRPr lang="it-IT" sz="1200"/>
          </a:p>
        </p:txBody>
      </p:sp>
      <p:sp>
        <p:nvSpPr>
          <p:cNvPr id="3" name="Rectangle 5"/>
          <p:cNvSpPr>
            <a:spLocks noChangeArrowheads="1"/>
          </p:cNvSpPr>
          <p:nvPr/>
        </p:nvSpPr>
        <p:spPr bwMode="auto">
          <a:xfrm>
            <a:off x="4884738" y="4975225"/>
            <a:ext cx="4151312" cy="8890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defRPr/>
            </a:pPr>
            <a:r>
              <a:rPr lang="es-ES_tradnl" sz="1200" b="1" i="1">
                <a:effectLst>
                  <a:outerShdw blurRad="38100" dist="38100" dir="2700000" algn="tl">
                    <a:srgbClr val="DDDDDD"/>
                  </a:outerShdw>
                </a:effectLst>
                <a:latin typeface="Verdana" pitchFamily="-112" charset="0"/>
              </a:rPr>
              <a:t>Cant. Coop. di Colognola Gruppo Collis </a:t>
            </a:r>
          </a:p>
          <a:p>
            <a:pPr algn="ctr" eaLnBrk="0" hangingPunct="0">
              <a:defRPr/>
            </a:pPr>
            <a:r>
              <a:rPr lang="es-ES_tradnl" sz="1200" b="1" i="1">
                <a:effectLst>
                  <a:outerShdw blurRad="38100" dist="38100" dir="2700000" algn="tl">
                    <a:srgbClr val="DDDDDD"/>
                  </a:outerShdw>
                </a:effectLst>
                <a:latin typeface="Verdana" pitchFamily="-112" charset="0"/>
              </a:rPr>
              <a:t>Verona Italia</a:t>
            </a:r>
          </a:p>
          <a:p>
            <a:pPr eaLnBrk="0" hangingPunct="0">
              <a:defRPr/>
            </a:pPr>
            <a:r>
              <a:rPr lang="es-ES_tradnl" sz="1200">
                <a:latin typeface="Verdana" pitchFamily="-112" charset="0"/>
              </a:rPr>
              <a:t>2009 n. 2 modif. da  120.000 lt.</a:t>
            </a:r>
          </a:p>
          <a:p>
            <a:pPr eaLnBrk="0" hangingPunct="0">
              <a:defRPr/>
            </a:pPr>
            <a:r>
              <a:rPr lang="es-ES_tradnl" sz="1200">
                <a:latin typeface="Verdana" pitchFamily="-112" charset="0"/>
              </a:rPr>
              <a:t>2010 n. 6 modif.  da 120.000 lt</a:t>
            </a:r>
          </a:p>
          <a:p>
            <a:pPr eaLnBrk="0" hangingPunct="0">
              <a:defRPr/>
            </a:pPr>
            <a:r>
              <a:rPr lang="es-ES_tradnl" sz="1200">
                <a:latin typeface="Verdana" pitchFamily="-112" charset="0"/>
              </a:rPr>
              <a:t>2011 n. 14 da 200.000 lt.</a:t>
            </a:r>
            <a:endParaRPr lang="it-IT" sz="1200"/>
          </a:p>
        </p:txBody>
      </p:sp>
      <p:pic>
        <p:nvPicPr>
          <p:cNvPr id="143365" name="Immagine 3"/>
          <p:cNvPicPr>
            <a:picLocks noChangeAspect="1"/>
          </p:cNvPicPr>
          <p:nvPr/>
        </p:nvPicPr>
        <p:blipFill>
          <a:blip r:embed="rId3"/>
          <a:srcRect/>
          <a:stretch>
            <a:fillRect/>
          </a:stretch>
        </p:blipFill>
        <p:spPr bwMode="auto">
          <a:xfrm>
            <a:off x="4914900" y="1628775"/>
            <a:ext cx="3881438" cy="3271838"/>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F8900AE1-F33E-D943-B22A-D84F9732FA32}" type="slidenum">
              <a:rPr lang="it-IT" sz="1000" b="1">
                <a:solidFill>
                  <a:srgbClr val="80060D"/>
                </a:solidFill>
                <a:latin typeface="Verdana" pitchFamily="-112" charset="0"/>
              </a:rPr>
              <a:pPr eaLnBrk="0" hangingPunct="0">
                <a:spcBef>
                  <a:spcPct val="50000"/>
                </a:spcBef>
              </a:pPr>
              <a:t>69</a:t>
            </a:fld>
            <a:endParaRPr lang="it-IT" sz="1200" b="1">
              <a:solidFill>
                <a:srgbClr val="80060D"/>
              </a:solidFill>
              <a:latin typeface="Verdana" pitchFamily="-112" charset="0"/>
            </a:endParaRPr>
          </a:p>
        </p:txBody>
      </p:sp>
      <p:pic>
        <p:nvPicPr>
          <p:cNvPr id="144387" name="Picture 2" descr="Ganimede Tank"/>
          <p:cNvPicPr>
            <a:picLocks noChangeAspect="1" noChangeArrowheads="1"/>
          </p:cNvPicPr>
          <p:nvPr/>
        </p:nvPicPr>
        <p:blipFill>
          <a:blip r:embed="rId3"/>
          <a:srcRect/>
          <a:stretch>
            <a:fillRect/>
          </a:stretch>
        </p:blipFill>
        <p:spPr bwMode="auto">
          <a:xfrm>
            <a:off x="1476375" y="476250"/>
            <a:ext cx="3392488" cy="4837113"/>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2627313" y="5481638"/>
            <a:ext cx="3960812" cy="11874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eaLnBrk="0" hangingPunct="0">
              <a:spcAft>
                <a:spcPts val="1000"/>
              </a:spcAft>
              <a:defRPr/>
            </a:pPr>
            <a:r>
              <a:rPr lang="en-GB" sz="1200" b="1" i="1" dirty="0">
                <a:effectLst>
                  <a:outerShdw blurRad="38100" dist="38100" dir="2700000" algn="tl">
                    <a:srgbClr val="DDDDDD"/>
                  </a:outerShdw>
                </a:effectLst>
                <a:latin typeface="Verdana" pitchFamily="-112" charset="0"/>
                <a:ea typeface="+mn-ea"/>
                <a:cs typeface="+mn-cs"/>
              </a:rPr>
              <a:t>Wither Hills </a:t>
            </a:r>
            <a:r>
              <a:rPr lang="en-GB" sz="1200" i="1" dirty="0">
                <a:effectLst>
                  <a:outerShdw blurRad="38100" dist="38100" dir="2700000" algn="tl">
                    <a:srgbClr val="DDDDDD"/>
                  </a:outerShdw>
                </a:effectLst>
                <a:latin typeface="Verdana" pitchFamily="-112" charset="0"/>
                <a:ea typeface="+mn-ea"/>
                <a:cs typeface="+mn-cs"/>
              </a:rPr>
              <a:t>(Marlborough)  NEW ZEALAND</a:t>
            </a:r>
            <a:endParaRPr lang="en-GB" sz="300" i="1" dirty="0">
              <a:effectLst>
                <a:outerShdw blurRad="38100" dist="38100" dir="2700000" algn="tl">
                  <a:srgbClr val="DDDDDD"/>
                </a:outerShdw>
              </a:effectLst>
              <a:latin typeface="Verdana" pitchFamily="-112" charset="0"/>
              <a:ea typeface="+mn-ea"/>
              <a:cs typeface="+mn-cs"/>
            </a:endParaRPr>
          </a:p>
          <a:p>
            <a:pPr algn="ctr" eaLnBrk="0" hangingPunct="0">
              <a:defRPr/>
            </a:pPr>
            <a:r>
              <a:rPr lang="en-GB" sz="1200" i="1" dirty="0">
                <a:effectLst>
                  <a:outerShdw blurRad="38100" dist="38100" dir="2700000" algn="tl">
                    <a:srgbClr val="DDDDDD"/>
                  </a:outerShdw>
                </a:effectLst>
                <a:latin typeface="Verdana" pitchFamily="-112" charset="0"/>
                <a:ea typeface="+mn-ea"/>
                <a:cs typeface="+mn-cs"/>
              </a:rPr>
              <a:t>2004  </a:t>
            </a:r>
            <a:r>
              <a:rPr lang="en-GB" sz="1200" dirty="0" err="1">
                <a:latin typeface="Verdana" pitchFamily="-112" charset="0"/>
                <a:ea typeface="+mn-ea"/>
                <a:cs typeface="+mn-cs"/>
              </a:rPr>
              <a:t>n</a:t>
            </a:r>
            <a:r>
              <a:rPr lang="en-GB" sz="1200" dirty="0">
                <a:latin typeface="Verdana" pitchFamily="-112" charset="0"/>
                <a:ea typeface="+mn-ea"/>
                <a:cs typeface="+mn-cs"/>
              </a:rPr>
              <a:t>. 1 </a:t>
            </a:r>
            <a:r>
              <a:rPr lang="en-GB" sz="1200" dirty="0" err="1">
                <a:latin typeface="Verdana" pitchFamily="-112" charset="0"/>
                <a:ea typeface="+mn-ea"/>
                <a:cs typeface="+mn-cs"/>
              </a:rPr>
              <a:t>Ganimede</a:t>
            </a:r>
            <a:r>
              <a:rPr lang="en-GB" sz="1200" dirty="0">
                <a:latin typeface="Verdana" pitchFamily="-112" charset="0"/>
                <a:ea typeface="+mn-ea"/>
                <a:cs typeface="+mn-cs"/>
              </a:rPr>
              <a:t> </a:t>
            </a:r>
            <a:r>
              <a:rPr lang="en-GB" sz="1200" dirty="0" err="1">
                <a:latin typeface="Verdana" pitchFamily="-112" charset="0"/>
                <a:ea typeface="+mn-ea"/>
                <a:cs typeface="+mn-cs"/>
              </a:rPr>
              <a:t>da</a:t>
            </a:r>
            <a:r>
              <a:rPr lang="en-GB" sz="1200" dirty="0">
                <a:latin typeface="Verdana" pitchFamily="-112" charset="0"/>
                <a:ea typeface="+mn-ea"/>
                <a:cs typeface="+mn-cs"/>
              </a:rPr>
              <a:t> 15.000 lt.</a:t>
            </a:r>
          </a:p>
          <a:p>
            <a:pPr algn="ctr" eaLnBrk="0" hangingPunct="0">
              <a:defRPr/>
            </a:pPr>
            <a:r>
              <a:rPr lang="en-GB" sz="1200" dirty="0">
                <a:latin typeface="Verdana" pitchFamily="-112" charset="0"/>
                <a:ea typeface="+mn-ea"/>
                <a:cs typeface="+mn-cs"/>
              </a:rPr>
              <a:t>2009  </a:t>
            </a:r>
            <a:r>
              <a:rPr lang="en-GB" sz="1200" dirty="0" err="1">
                <a:latin typeface="Verdana" pitchFamily="-112" charset="0"/>
                <a:ea typeface="+mn-ea"/>
                <a:cs typeface="+mn-cs"/>
              </a:rPr>
              <a:t>n</a:t>
            </a:r>
            <a:r>
              <a:rPr lang="en-GB" sz="1200" dirty="0">
                <a:latin typeface="Verdana" pitchFamily="-112" charset="0"/>
                <a:ea typeface="+mn-ea"/>
                <a:cs typeface="+mn-cs"/>
              </a:rPr>
              <a:t>. 3 </a:t>
            </a:r>
            <a:r>
              <a:rPr lang="en-GB" sz="1200" dirty="0" err="1">
                <a:latin typeface="Verdana" pitchFamily="-112" charset="0"/>
                <a:ea typeface="+mn-ea"/>
                <a:cs typeface="+mn-cs"/>
              </a:rPr>
              <a:t>Ganimede</a:t>
            </a:r>
            <a:r>
              <a:rPr lang="en-GB" sz="1200" dirty="0">
                <a:latin typeface="Verdana" pitchFamily="-112" charset="0"/>
                <a:ea typeface="+mn-ea"/>
                <a:cs typeface="+mn-cs"/>
              </a:rPr>
              <a:t> </a:t>
            </a:r>
            <a:r>
              <a:rPr lang="en-GB" sz="1200" dirty="0" err="1">
                <a:latin typeface="Verdana" pitchFamily="-112" charset="0"/>
                <a:ea typeface="+mn-ea"/>
                <a:cs typeface="+mn-cs"/>
              </a:rPr>
              <a:t>da</a:t>
            </a:r>
            <a:r>
              <a:rPr lang="en-GB" sz="1200" dirty="0">
                <a:latin typeface="Verdana" pitchFamily="-112" charset="0"/>
                <a:ea typeface="+mn-ea"/>
                <a:cs typeface="+mn-cs"/>
              </a:rPr>
              <a:t> 28.000 lt.</a:t>
            </a:r>
          </a:p>
          <a:p>
            <a:pPr algn="ctr" eaLnBrk="0" hangingPunct="0">
              <a:buFontTx/>
              <a:buAutoNum type="arabicPlain" startAt="2011"/>
              <a:defRPr/>
            </a:pPr>
            <a:r>
              <a:rPr lang="en-GB" sz="1200" dirty="0">
                <a:latin typeface="Verdana" pitchFamily="-112" charset="0"/>
                <a:ea typeface="+mn-ea"/>
                <a:cs typeface="+mn-cs"/>
              </a:rPr>
              <a:t>  </a:t>
            </a:r>
            <a:r>
              <a:rPr lang="en-GB" sz="1200" dirty="0" err="1">
                <a:latin typeface="Verdana" pitchFamily="-112" charset="0"/>
                <a:ea typeface="+mn-ea"/>
                <a:cs typeface="+mn-cs"/>
              </a:rPr>
              <a:t>n</a:t>
            </a:r>
            <a:r>
              <a:rPr lang="en-GB" sz="1200" dirty="0">
                <a:latin typeface="Verdana" pitchFamily="-112" charset="0"/>
                <a:ea typeface="+mn-ea"/>
                <a:cs typeface="+mn-cs"/>
              </a:rPr>
              <a:t>. 10 </a:t>
            </a:r>
            <a:r>
              <a:rPr lang="en-GB" sz="1200" dirty="0" err="1">
                <a:latin typeface="Verdana" pitchFamily="-112" charset="0"/>
                <a:ea typeface="+mn-ea"/>
                <a:cs typeface="+mn-cs"/>
              </a:rPr>
              <a:t>Ganimede</a:t>
            </a:r>
            <a:r>
              <a:rPr lang="en-GB" sz="1200" dirty="0">
                <a:latin typeface="Verdana" pitchFamily="-112" charset="0"/>
                <a:ea typeface="+mn-ea"/>
                <a:cs typeface="+mn-cs"/>
              </a:rPr>
              <a:t> </a:t>
            </a:r>
            <a:r>
              <a:rPr lang="en-GB" sz="1200" dirty="0" err="1">
                <a:latin typeface="Verdana" pitchFamily="-112" charset="0"/>
                <a:ea typeface="+mn-ea"/>
                <a:cs typeface="+mn-cs"/>
              </a:rPr>
              <a:t>da</a:t>
            </a:r>
            <a:r>
              <a:rPr lang="en-GB" sz="1200" dirty="0">
                <a:latin typeface="Verdana" pitchFamily="-112" charset="0"/>
                <a:ea typeface="+mn-ea"/>
                <a:cs typeface="+mn-cs"/>
              </a:rPr>
              <a:t> 28.000 lt.</a:t>
            </a:r>
          </a:p>
          <a:p>
            <a:pPr algn="ctr" eaLnBrk="0" hangingPunct="0">
              <a:buFontTx/>
              <a:buAutoNum type="arabicPlain" startAt="2011"/>
              <a:defRPr/>
            </a:pPr>
            <a:r>
              <a:rPr lang="en-GB" sz="1200" dirty="0">
                <a:latin typeface="Verdana" pitchFamily="-112" charset="0"/>
                <a:ea typeface="+mn-ea"/>
                <a:cs typeface="+mn-cs"/>
              </a:rPr>
              <a:t>  </a:t>
            </a:r>
            <a:r>
              <a:rPr lang="en-GB" sz="1200" dirty="0" err="1">
                <a:latin typeface="Verdana" pitchFamily="-112" charset="0"/>
                <a:ea typeface="+mn-ea"/>
                <a:cs typeface="+mn-cs"/>
              </a:rPr>
              <a:t>n</a:t>
            </a:r>
            <a:r>
              <a:rPr lang="en-GB" sz="1200" dirty="0">
                <a:latin typeface="Verdana" pitchFamily="-112" charset="0"/>
                <a:ea typeface="+mn-ea"/>
                <a:cs typeface="+mn-cs"/>
              </a:rPr>
              <a:t>. 4 </a:t>
            </a:r>
            <a:r>
              <a:rPr lang="en-GB" sz="1200" dirty="0" err="1">
                <a:latin typeface="Verdana" pitchFamily="-112" charset="0"/>
                <a:ea typeface="+mn-ea"/>
                <a:cs typeface="+mn-cs"/>
              </a:rPr>
              <a:t>Ganimede</a:t>
            </a:r>
            <a:r>
              <a:rPr lang="en-GB" sz="1200" dirty="0">
                <a:latin typeface="Verdana" pitchFamily="-112" charset="0"/>
                <a:ea typeface="+mn-ea"/>
                <a:cs typeface="+mn-cs"/>
              </a:rPr>
              <a:t> </a:t>
            </a:r>
            <a:r>
              <a:rPr lang="en-GB" sz="1200" dirty="0" err="1">
                <a:latin typeface="Verdana" pitchFamily="-112" charset="0"/>
                <a:ea typeface="+mn-ea"/>
                <a:cs typeface="+mn-cs"/>
              </a:rPr>
              <a:t>da</a:t>
            </a:r>
            <a:r>
              <a:rPr lang="en-GB" sz="1200" dirty="0">
                <a:latin typeface="Verdana" pitchFamily="-112" charset="0"/>
                <a:ea typeface="+mn-ea"/>
                <a:cs typeface="+mn-cs"/>
              </a:rPr>
              <a:t> 28.000 lt.</a:t>
            </a:r>
          </a:p>
          <a:p>
            <a:pPr algn="ctr" eaLnBrk="0" hangingPunct="0">
              <a:buFontTx/>
              <a:buAutoNum type="arabicPlain" startAt="2011"/>
              <a:defRPr/>
            </a:pPr>
            <a:endParaRPr lang="en-GB" sz="1200" dirty="0">
              <a:latin typeface="Verdana" pitchFamily="-112" charset="0"/>
              <a:ea typeface="+mn-ea"/>
              <a:cs typeface="+mn-cs"/>
            </a:endParaRPr>
          </a:p>
          <a:p>
            <a:pPr algn="ctr" eaLnBrk="0" hangingPunct="0">
              <a:buFontTx/>
              <a:buAutoNum type="arabicPlain" startAt="2011"/>
              <a:defRPr/>
            </a:pPr>
            <a:endParaRPr lang="it-IT" sz="1200" dirty="0">
              <a:latin typeface="Times" pitchFamily="-106" charset="0"/>
              <a:ea typeface="+mn-ea"/>
              <a:cs typeface="+mn-cs"/>
            </a:endParaRPr>
          </a:p>
        </p:txBody>
      </p:sp>
      <p:pic>
        <p:nvPicPr>
          <p:cNvPr id="144389" name="Immagine 3"/>
          <p:cNvPicPr>
            <a:picLocks noChangeAspect="1"/>
          </p:cNvPicPr>
          <p:nvPr/>
        </p:nvPicPr>
        <p:blipFill>
          <a:blip r:embed="rId4"/>
          <a:srcRect/>
          <a:stretch>
            <a:fillRect/>
          </a:stretch>
        </p:blipFill>
        <p:spPr bwMode="auto">
          <a:xfrm>
            <a:off x="5349875" y="473075"/>
            <a:ext cx="3614738" cy="4840288"/>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ext Box 1026"/>
          <p:cNvSpPr txBox="1">
            <a:spLocks noChangeArrowheads="1"/>
          </p:cNvSpPr>
          <p:nvPr/>
        </p:nvSpPr>
        <p:spPr bwMode="auto">
          <a:xfrm>
            <a:off x="1042988" y="2436813"/>
            <a:ext cx="7129462" cy="2735262"/>
          </a:xfrm>
          <a:prstGeom prst="rect">
            <a:avLst/>
          </a:prstGeom>
          <a:noFill/>
          <a:ln w="9525">
            <a:noFill/>
            <a:miter lim="800000"/>
            <a:headEnd/>
            <a:tailEnd/>
          </a:ln>
        </p:spPr>
        <p:txBody>
          <a:bodyPr>
            <a:prstTxWarp prst="textNoShape">
              <a:avLst/>
            </a:prstTxWarp>
          </a:bodyPr>
          <a:lstStyle/>
          <a:p>
            <a:pPr eaLnBrk="0" hangingPunct="0">
              <a:lnSpc>
                <a:spcPct val="110000"/>
              </a:lnSpc>
            </a:pPr>
            <a:r>
              <a:rPr lang="it-IT" sz="1500">
                <a:solidFill>
                  <a:srgbClr val="797979"/>
                </a:solidFill>
                <a:latin typeface="Verdana" pitchFamily="-112" charset="0"/>
              </a:rPr>
              <a:t>Se l’unico scopo fosse quello di eseguire una grande estrazione dall’uva, potremmo “frullare” il nostro prodotto per ottenere una quantità di sostanze estratte decisamente significativa!</a:t>
            </a:r>
            <a:br>
              <a:rPr lang="it-IT" sz="1500">
                <a:solidFill>
                  <a:srgbClr val="797979"/>
                </a:solidFill>
                <a:latin typeface="Verdana" pitchFamily="-112" charset="0"/>
              </a:rPr>
            </a:br>
            <a:r>
              <a:rPr lang="it-IT" sz="1500" b="1" u="sng">
                <a:solidFill>
                  <a:srgbClr val="797979"/>
                </a:solidFill>
                <a:latin typeface="Verdana" pitchFamily="-112" charset="0"/>
              </a:rPr>
              <a:t/>
            </a:r>
            <a:br>
              <a:rPr lang="it-IT" sz="1500" b="1" u="sng">
                <a:solidFill>
                  <a:srgbClr val="797979"/>
                </a:solidFill>
                <a:latin typeface="Verdana" pitchFamily="-112" charset="0"/>
              </a:rPr>
            </a:br>
            <a:r>
              <a:rPr lang="it-IT" sz="1500" b="1">
                <a:solidFill>
                  <a:srgbClr val="797979"/>
                </a:solidFill>
                <a:latin typeface="Verdana" pitchFamily="-112" charset="0"/>
              </a:rPr>
              <a:t>Invece è la QUALITA’ e l’EQUILIBRIO delle sostanze estratte e NON la loro QUANTITA’ a determinare il successo del prodotto finale.</a:t>
            </a:r>
            <a:br>
              <a:rPr lang="it-IT" sz="1500" b="1">
                <a:solidFill>
                  <a:srgbClr val="797979"/>
                </a:solidFill>
                <a:latin typeface="Verdana" pitchFamily="-112" charset="0"/>
              </a:rPr>
            </a:br>
            <a:r>
              <a:rPr lang="it-IT" sz="1500" b="1">
                <a:solidFill>
                  <a:srgbClr val="797979"/>
                </a:solidFill>
                <a:latin typeface="Verdana" pitchFamily="-112" charset="0"/>
              </a:rPr>
              <a:t>Dobbiamo perciò disporre di strumenti che, attraverso un’azione delicata ma efficace, garantiscano un’ESTRAZIONE SELETTIVA delle sole SOSTANZE NOBILI PRESENTI NELLE BUCCE.</a:t>
            </a:r>
          </a:p>
        </p:txBody>
      </p:sp>
      <p:sp>
        <p:nvSpPr>
          <p:cNvPr id="28675" name="Text Box 1027"/>
          <p:cNvSpPr txBox="1">
            <a:spLocks noChangeArrowheads="1"/>
          </p:cNvSpPr>
          <p:nvPr/>
        </p:nvSpPr>
        <p:spPr bwMode="auto">
          <a:xfrm>
            <a:off x="533400" y="1447800"/>
            <a:ext cx="5562600" cy="206375"/>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pPr>
            <a:r>
              <a:rPr lang="it-IT" sz="1500" b="1">
                <a:solidFill>
                  <a:srgbClr val="80060D"/>
                </a:solidFill>
                <a:latin typeface="Verdana" pitchFamily="-112" charset="0"/>
              </a:rPr>
              <a:t>ESTRAZIONE SELETTIVA</a:t>
            </a:r>
            <a:endParaRPr lang="it-IT" sz="1500" b="1">
              <a:latin typeface="Verdana" pitchFamily="-112" charset="0"/>
            </a:endParaRPr>
          </a:p>
        </p:txBody>
      </p:sp>
      <p:sp>
        <p:nvSpPr>
          <p:cNvPr id="28676" name="Text Box 1028"/>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2.Processo estrattivo.</a:t>
            </a:r>
            <a:endParaRPr lang="it-IT" sz="1200" b="1">
              <a:solidFill>
                <a:srgbClr val="80060D"/>
              </a:solidFill>
              <a:latin typeface="Verdana" pitchFamily="-112" charset="0"/>
            </a:endParaRPr>
          </a:p>
        </p:txBody>
      </p:sp>
      <p:sp>
        <p:nvSpPr>
          <p:cNvPr id="28677" name="Text Box 1030"/>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61472812-6032-1C47-98B2-0954E00D1A45}" type="slidenum">
              <a:rPr lang="it-IT" sz="1000" b="1">
                <a:solidFill>
                  <a:srgbClr val="80060D"/>
                </a:solidFill>
                <a:latin typeface="Verdana" pitchFamily="-112" charset="0"/>
              </a:rPr>
              <a:pPr eaLnBrk="0" hangingPunct="0">
                <a:spcBef>
                  <a:spcPct val="50000"/>
                </a:spcBef>
              </a:pPr>
              <a:t>7</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46434" name="Text Box 22"/>
          <p:cNvSpPr txBox="1">
            <a:spLocks noChangeArrowheads="1"/>
          </p:cNvSpPr>
          <p:nvPr/>
        </p:nvSpPr>
        <p:spPr bwMode="auto">
          <a:xfrm>
            <a:off x="7505700" y="5664200"/>
            <a:ext cx="914400" cy="396875"/>
          </a:xfrm>
          <a:prstGeom prst="rect">
            <a:avLst/>
          </a:prstGeom>
          <a:solidFill>
            <a:srgbClr val="FFFFFF"/>
          </a:solidFill>
          <a:ln w="9525">
            <a:noFill/>
            <a:miter lim="800000"/>
            <a:headEnd/>
            <a:tailEnd/>
          </a:ln>
        </p:spPr>
        <p:txBody>
          <a:bodyPr>
            <a:prstTxWarp prst="textNoShape">
              <a:avLst/>
            </a:prstTxWarp>
            <a:spAutoFit/>
          </a:bodyPr>
          <a:lstStyle/>
          <a:p>
            <a:pPr algn="ctr" eaLnBrk="0" hangingPunct="0"/>
            <a:r>
              <a:rPr lang="it-IT" sz="1000" b="1">
                <a:latin typeface="Verdana" pitchFamily="-112" charset="0"/>
              </a:rPr>
              <a:t>Immagine</a:t>
            </a:r>
          </a:p>
          <a:p>
            <a:pPr algn="ctr" eaLnBrk="0" hangingPunct="0"/>
            <a:r>
              <a:rPr lang="it-IT" sz="1000" b="1">
                <a:latin typeface="Verdana" pitchFamily="-112" charset="0"/>
              </a:rPr>
              <a:t>cappello</a:t>
            </a:r>
          </a:p>
        </p:txBody>
      </p:sp>
      <p:pic>
        <p:nvPicPr>
          <p:cNvPr id="146435" name="Picture 2"/>
          <p:cNvPicPr>
            <a:picLocks noChangeAspect="1" noChangeArrowheads="1"/>
          </p:cNvPicPr>
          <p:nvPr/>
        </p:nvPicPr>
        <p:blipFill>
          <a:blip r:embed="rId4"/>
          <a:srcRect/>
          <a:stretch>
            <a:fillRect/>
          </a:stretch>
        </p:blipFill>
        <p:spPr bwMode="auto">
          <a:xfrm>
            <a:off x="304800" y="2133600"/>
            <a:ext cx="1979613" cy="4314825"/>
          </a:xfrm>
          <a:prstGeom prst="rect">
            <a:avLst/>
          </a:prstGeom>
          <a:noFill/>
          <a:ln w="9525">
            <a:noFill/>
            <a:miter lim="800000"/>
            <a:headEnd/>
            <a:tailEnd/>
          </a:ln>
        </p:spPr>
      </p:pic>
      <p:sp>
        <p:nvSpPr>
          <p:cNvPr id="146436"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46437" name="Text Box 4"/>
          <p:cNvSpPr txBox="1">
            <a:spLocks noChangeArrowheads="1"/>
          </p:cNvSpPr>
          <p:nvPr/>
        </p:nvSpPr>
        <p:spPr bwMode="auto">
          <a:xfrm>
            <a:off x="304800" y="1125538"/>
            <a:ext cx="6248400" cy="7778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200" b="1">
                <a:solidFill>
                  <a:srgbClr val="80060D"/>
                </a:solidFill>
                <a:latin typeface="Verdana" pitchFamily="-112" charset="0"/>
              </a:rPr>
              <a:t>DETTAGLIO DELLA FASE 2:</a:t>
            </a:r>
            <a:br>
              <a:rPr lang="it-IT" sz="1200" b="1">
                <a:solidFill>
                  <a:srgbClr val="80060D"/>
                </a:solidFill>
                <a:latin typeface="Verdana" pitchFamily="-112" charset="0"/>
              </a:rPr>
            </a:br>
            <a:r>
              <a:rPr lang="it-IT" sz="1200" b="1">
                <a:solidFill>
                  <a:srgbClr val="80060D"/>
                </a:solidFill>
                <a:latin typeface="Verdana" pitchFamily="-112" charset="0"/>
              </a:rPr>
              <a:t>Effetto sul cappello di vinaccia dato dalle bolle di gas che salgono attraverso il collo del diaframma di </a:t>
            </a:r>
            <a:r>
              <a:rPr lang="it-IT" sz="1200" b="1">
                <a:latin typeface="Verdana" pitchFamily="-112" charset="0"/>
              </a:rPr>
              <a:t>Ganimede</a:t>
            </a:r>
            <a:r>
              <a:rPr lang="it-IT" sz="1200" b="1" baseline="30000">
                <a:latin typeface="Verdana" pitchFamily="-112" charset="0"/>
              </a:rPr>
              <a:t>®</a:t>
            </a:r>
            <a:endParaRPr lang="it-IT" sz="1200" b="1" baseline="26000">
              <a:solidFill>
                <a:srgbClr val="80060D"/>
              </a:solidFill>
              <a:latin typeface="Verdana" pitchFamily="-112" charset="0"/>
            </a:endParaRPr>
          </a:p>
        </p:txBody>
      </p:sp>
      <p:sp>
        <p:nvSpPr>
          <p:cNvPr id="146438" name="Rectangle 5"/>
          <p:cNvSpPr>
            <a:spLocks noChangeArrowheads="1"/>
          </p:cNvSpPr>
          <p:nvPr/>
        </p:nvSpPr>
        <p:spPr bwMode="auto">
          <a:xfrm>
            <a:off x="58738" y="2940050"/>
            <a:ext cx="625475"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chiuso</a:t>
            </a:r>
          </a:p>
        </p:txBody>
      </p:sp>
      <p:sp>
        <p:nvSpPr>
          <p:cNvPr id="146439" name="Text Box 6"/>
          <p:cNvSpPr>
            <a:spLocks noGrp="1" noChangeArrowheads="1"/>
          </p:cNvSpPr>
          <p:nvPr>
            <p:ph type="ctrTitle"/>
          </p:nvPr>
        </p:nvSpPr>
        <p:spPr>
          <a:xfrm>
            <a:off x="6248400" y="1295400"/>
            <a:ext cx="2590800" cy="4310063"/>
          </a:xfrm>
        </p:spPr>
        <p:txBody>
          <a:bodyPr anchor="t"/>
          <a:lstStyle/>
          <a:p>
            <a:pPr algn="l">
              <a:lnSpc>
                <a:spcPct val="110000"/>
              </a:lnSpc>
            </a:pPr>
            <a:r>
              <a:rPr lang="it-IT" sz="1000">
                <a:solidFill>
                  <a:schemeClr val="bg2"/>
                </a:solidFill>
                <a:latin typeface="Verdana" pitchFamily="-112" charset="0"/>
              </a:rPr>
              <a:t>L’enorme quantità di CO</a:t>
            </a:r>
            <a:r>
              <a:rPr lang="it-IT" sz="1000" baseline="-25000">
                <a:solidFill>
                  <a:schemeClr val="bg2"/>
                </a:solidFill>
                <a:latin typeface="Verdana" pitchFamily="-112" charset="0"/>
              </a:rPr>
              <a:t>2</a:t>
            </a:r>
            <a:r>
              <a:rPr lang="it-IT" sz="1000">
                <a:solidFill>
                  <a:schemeClr val="bg2"/>
                </a:solidFill>
                <a:latin typeface="Verdana" pitchFamily="-112" charset="0"/>
              </a:rPr>
              <a:t> generata dalla fermentazione naturale, satura ben presto l’intercapedine sotto il diaframma ad imbuto.</a:t>
            </a:r>
            <a:br>
              <a:rPr lang="it-IT" sz="1000">
                <a:solidFill>
                  <a:schemeClr val="bg2"/>
                </a:solidFill>
                <a:latin typeface="Verdana" pitchFamily="-112" charset="0"/>
              </a:rPr>
            </a:br>
            <a:r>
              <a:rPr lang="it-IT" sz="1000">
                <a:solidFill>
                  <a:schemeClr val="bg2"/>
                </a:solidFill>
                <a:latin typeface="Verdana" pitchFamily="-112" charset="0"/>
              </a:rPr>
              <a:t>A questo punto, l’eccesso di gas in continuo accumulo trova come unica via di fuga il collo del diaframma e </a:t>
            </a:r>
            <a:r>
              <a:rPr lang="it-IT" sz="1000" b="1">
                <a:solidFill>
                  <a:schemeClr val="bg2"/>
                </a:solidFill>
                <a:latin typeface="Verdana" pitchFamily="-112" charset="0"/>
              </a:rPr>
              <a:t>sfoga verso la superficie in grosse bolle che rimescolano costantemente il cappello di vinaccia, impedendone la compattazione</a:t>
            </a:r>
            <a:r>
              <a:rPr lang="it-IT" sz="1000">
                <a:solidFill>
                  <a:schemeClr val="bg2"/>
                </a:solidFill>
                <a:latin typeface="Verdana" pitchFamily="-112" charset="0"/>
              </a:rPr>
              <a:t> e portando sempre nuovo liquido, più diluito, a partecipare all’estrazione.</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Il tutto con un’azione delicata ma efficace, senza l’uso di mezzi meccanici aggressivi.</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La turbolenza generata dalle bolle, permette, inoltre, la caduta per gravità dei vinaccioli sul fondo conico, da dove potranno essere facilmente estratti. </a:t>
            </a:r>
            <a:r>
              <a:rPr lang="it-IT" sz="1100">
                <a:solidFill>
                  <a:schemeClr val="bg2"/>
                </a:solidFill>
                <a:latin typeface="Verdana" pitchFamily="-112" charset="0"/>
              </a:rPr>
              <a:t> </a:t>
            </a:r>
          </a:p>
        </p:txBody>
      </p:sp>
      <p:sp>
        <p:nvSpPr>
          <p:cNvPr id="146440" name="Text Box 12"/>
          <p:cNvSpPr txBox="1">
            <a:spLocks noChangeArrowheads="1"/>
          </p:cNvSpPr>
          <p:nvPr/>
        </p:nvSpPr>
        <p:spPr bwMode="auto">
          <a:xfrm>
            <a:off x="3743325" y="5838825"/>
            <a:ext cx="1295400" cy="346075"/>
          </a:xfrm>
          <a:prstGeom prst="rect">
            <a:avLst/>
          </a:prstGeom>
          <a:noFill/>
          <a:ln w="9525">
            <a:noFill/>
            <a:miter lim="800000"/>
            <a:headEnd/>
            <a:tailEnd/>
          </a:ln>
        </p:spPr>
        <p:txBody>
          <a:bodyPr>
            <a:prstTxWarp prst="textNoShape">
              <a:avLst/>
            </a:prstTxWarp>
            <a:spAutoFit/>
          </a:bodyPr>
          <a:lstStyle/>
          <a:p>
            <a:pPr algn="ctr" eaLnBrk="0" hangingPunct="0">
              <a:lnSpc>
                <a:spcPts val="1000"/>
              </a:lnSpc>
              <a:spcBef>
                <a:spcPct val="50000"/>
              </a:spcBef>
            </a:pPr>
            <a:r>
              <a:rPr lang="it-IT" sz="800" b="1">
                <a:latin typeface="Verdana" pitchFamily="-112" charset="0"/>
              </a:rPr>
              <a:t>Ritorna alla pagina principale</a:t>
            </a:r>
            <a:endParaRPr lang="it-IT" sz="800" b="1" baseline="26000">
              <a:latin typeface="Verdana" pitchFamily="-112" charset="0"/>
            </a:endParaRPr>
          </a:p>
        </p:txBody>
      </p:sp>
      <p:sp>
        <p:nvSpPr>
          <p:cNvPr id="146441" name="AutoShape 14">
            <a:hlinkClick r:id="rId5" action="ppaction://hlinksldjump"/>
          </p:cNvPr>
          <p:cNvSpPr>
            <a:spLocks noChangeArrowheads="1"/>
          </p:cNvSpPr>
          <p:nvPr/>
        </p:nvSpPr>
        <p:spPr bwMode="auto">
          <a:xfrm flipH="1">
            <a:off x="4124325" y="5553075"/>
            <a:ext cx="381000" cy="304800"/>
          </a:xfrm>
          <a:custGeom>
            <a:avLst/>
            <a:gdLst>
              <a:gd name="T0" fmla="*/ 5040313 w 21600"/>
              <a:gd name="T1" fmla="*/ 0 h 21600"/>
              <a:gd name="T2" fmla="*/ 0 w 21600"/>
              <a:gd name="T3" fmla="*/ 2150533 h 21600"/>
              <a:gd name="T4" fmla="*/ 5040313 w 21600"/>
              <a:gd name="T5" fmla="*/ 4301067 h 21600"/>
              <a:gd name="T6" fmla="*/ 6720417 w 21600"/>
              <a:gd name="T7" fmla="*/ 215053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146442" name="Text Box 18"/>
          <p:cNvSpPr txBox="1">
            <a:spLocks noChangeArrowheads="1"/>
          </p:cNvSpPr>
          <p:nvPr/>
        </p:nvSpPr>
        <p:spPr bwMode="auto">
          <a:xfrm>
            <a:off x="3810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8A80E3D-24DD-CD4F-BF91-CA47F4E7D7E0}" type="slidenum">
              <a:rPr lang="it-IT" sz="1000" b="1">
                <a:solidFill>
                  <a:srgbClr val="80060D"/>
                </a:solidFill>
                <a:latin typeface="Verdana" pitchFamily="-112" charset="0"/>
              </a:rPr>
              <a:pPr eaLnBrk="0" hangingPunct="0">
                <a:spcBef>
                  <a:spcPct val="50000"/>
                </a:spcBef>
              </a:pPr>
              <a:t>70</a:t>
            </a:fld>
            <a:endParaRPr lang="it-IT" sz="1200" b="1">
              <a:solidFill>
                <a:srgbClr val="80060D"/>
              </a:solidFill>
              <a:latin typeface="Verdana" pitchFamily="-112" charset="0"/>
            </a:endParaRPr>
          </a:p>
        </p:txBody>
      </p:sp>
      <p:sp>
        <p:nvSpPr>
          <p:cNvPr id="146443" name="Rectangle 19"/>
          <p:cNvSpPr>
            <a:spLocks noChangeArrowheads="1"/>
          </p:cNvSpPr>
          <p:nvPr/>
        </p:nvSpPr>
        <p:spPr bwMode="auto">
          <a:xfrm>
            <a:off x="2362200" y="5424488"/>
            <a:ext cx="720725" cy="214312"/>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3</a:t>
            </a:r>
          </a:p>
        </p:txBody>
      </p:sp>
      <p:sp>
        <p:nvSpPr>
          <p:cNvPr id="146444" name="Rectangle 26">
            <a:hlinkClick r:id="rId6" action="ppaction://hlinksldjump"/>
          </p:cNvPr>
          <p:cNvSpPr>
            <a:spLocks noChangeArrowheads="1"/>
          </p:cNvSpPr>
          <p:nvPr/>
        </p:nvSpPr>
        <p:spPr bwMode="auto">
          <a:xfrm>
            <a:off x="7467600" y="5638800"/>
            <a:ext cx="990600" cy="457200"/>
          </a:xfrm>
          <a:prstGeom prst="rect">
            <a:avLst/>
          </a:prstGeom>
          <a:noFill/>
          <a:ln w="152400">
            <a:solidFill>
              <a:srgbClr val="FFFF00"/>
            </a:solidFill>
            <a:miter lim="800000"/>
            <a:headEnd/>
            <a:tailEnd/>
          </a:ln>
        </p:spPr>
        <p:txBody>
          <a:bodyPr wrap="none" anchor="ctr">
            <a:prstTxWarp prst="textNoShape">
              <a:avLst/>
            </a:prstTxWarp>
          </a:bodyPr>
          <a:lstStyle/>
          <a:p>
            <a:pPr eaLnBrk="0" hangingPunct="0"/>
            <a:endParaRPr lang="it-IT"/>
          </a:p>
        </p:txBody>
      </p:sp>
      <p:pic>
        <p:nvPicPr>
          <p:cNvPr id="146445" name="Picture 13" descr="/Users/Alberto/Desktop/Presentazioni 2012/Video Pwp/Filmato 4.mpg">
            <a:hlinkClick r:id="" action="ppaction://media"/>
          </p:cNvPr>
          <p:cNvPicPr/>
          <p:nvPr>
            <a:videoFile r:link="rId1"/>
          </p:nvPr>
        </p:nvPicPr>
        <p:blipFill>
          <a:blip r:embed="rId7"/>
          <a:srcRect/>
          <a:stretch>
            <a:fillRect/>
          </a:stretch>
        </p:blipFill>
        <p:spPr bwMode="auto">
          <a:xfrm>
            <a:off x="2438400" y="2438400"/>
            <a:ext cx="3759200" cy="2819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480" fill="hold"/>
                                        <p:tgtEl>
                                          <p:spTgt spid="14644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6445"/>
                </p:tgtEl>
              </p:cMediaNode>
            </p:video>
            <p:seq concurrent="1" nextAc="seek">
              <p:cTn id="8" restart="whenNotActive" fill="hold" evtFilter="cancelBubble" nodeType="interactiveSeq">
                <p:stCondLst>
                  <p:cond evt="onClick" delay="0">
                    <p:tgtEl>
                      <p:spTgt spid="14644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6445"/>
                                        </p:tgtEl>
                                      </p:cBhvr>
                                    </p:cmd>
                                  </p:childTnLst>
                                </p:cTn>
                              </p:par>
                            </p:childTnLst>
                          </p:cTn>
                        </p:par>
                      </p:childTnLst>
                    </p:cTn>
                  </p:par>
                </p:childTnLst>
              </p:cTn>
              <p:nextCondLst>
                <p:cond evt="onClick" delay="0">
                  <p:tgtEl>
                    <p:spTgt spid="146445"/>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pic>
        <p:nvPicPr>
          <p:cNvPr id="148482" name="Picture 2"/>
          <p:cNvPicPr>
            <a:picLocks noChangeAspect="1" noChangeArrowheads="1"/>
          </p:cNvPicPr>
          <p:nvPr/>
        </p:nvPicPr>
        <p:blipFill>
          <a:blip r:embed="rId4"/>
          <a:srcRect/>
          <a:stretch>
            <a:fillRect/>
          </a:stretch>
        </p:blipFill>
        <p:spPr bwMode="auto">
          <a:xfrm>
            <a:off x="304800" y="2057400"/>
            <a:ext cx="2039938" cy="4314825"/>
          </a:xfrm>
          <a:prstGeom prst="rect">
            <a:avLst/>
          </a:prstGeom>
          <a:noFill/>
          <a:ln w="9525">
            <a:noFill/>
            <a:miter lim="800000"/>
            <a:headEnd/>
            <a:tailEnd/>
          </a:ln>
        </p:spPr>
      </p:pic>
      <p:sp>
        <p:nvSpPr>
          <p:cNvPr id="148483"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48484" name="Text Box 4"/>
          <p:cNvSpPr txBox="1">
            <a:spLocks noChangeArrowheads="1"/>
          </p:cNvSpPr>
          <p:nvPr/>
        </p:nvSpPr>
        <p:spPr bwMode="auto">
          <a:xfrm>
            <a:off x="304800" y="1143000"/>
            <a:ext cx="6248400" cy="549275"/>
          </a:xfrm>
          <a:prstGeom prst="rect">
            <a:avLst/>
          </a:prstGeom>
          <a:noFill/>
          <a:ln w="9525">
            <a:noFill/>
            <a:miter lim="800000"/>
            <a:headEnd/>
            <a:tailEnd/>
          </a:ln>
        </p:spPr>
        <p:txBody>
          <a:bodyPr>
            <a:prstTxWarp prst="textNoShape">
              <a:avLst/>
            </a:prstTxWarp>
            <a:spAutoFit/>
          </a:bodyPr>
          <a:lstStyle/>
          <a:p>
            <a:pPr eaLnBrk="0" hangingPunct="0">
              <a:lnSpc>
                <a:spcPts val="1800"/>
              </a:lnSpc>
              <a:spcBef>
                <a:spcPct val="50000"/>
              </a:spcBef>
            </a:pPr>
            <a:r>
              <a:rPr lang="it-IT" sz="1200" b="1">
                <a:solidFill>
                  <a:srgbClr val="80060D"/>
                </a:solidFill>
                <a:latin typeface="Verdana" pitchFamily="-112" charset="0"/>
              </a:rPr>
              <a:t>DETTAGLIO DELLA FASE 3:</a:t>
            </a:r>
            <a:br>
              <a:rPr lang="it-IT" sz="1200" b="1">
                <a:solidFill>
                  <a:srgbClr val="80060D"/>
                </a:solidFill>
                <a:latin typeface="Verdana" pitchFamily="-112" charset="0"/>
              </a:rPr>
            </a:br>
            <a:r>
              <a:rPr lang="it-IT" sz="1200" b="1">
                <a:solidFill>
                  <a:srgbClr val="80060D"/>
                </a:solidFill>
                <a:latin typeface="Verdana" pitchFamily="-112" charset="0"/>
              </a:rPr>
              <a:t>Apertura del By Pass di </a:t>
            </a:r>
            <a:r>
              <a:rPr lang="it-IT" sz="1200" b="1">
                <a:latin typeface="Verdana" pitchFamily="-112" charset="0"/>
              </a:rPr>
              <a:t>Ganimede</a:t>
            </a:r>
            <a:r>
              <a:rPr lang="it-IT" sz="1200" b="1" baseline="30000">
                <a:latin typeface="Verdana" pitchFamily="-112" charset="0"/>
              </a:rPr>
              <a:t>®</a:t>
            </a:r>
          </a:p>
        </p:txBody>
      </p:sp>
      <p:sp>
        <p:nvSpPr>
          <p:cNvPr id="148485" name="Rectangle 5"/>
          <p:cNvSpPr>
            <a:spLocks noChangeArrowheads="1"/>
          </p:cNvSpPr>
          <p:nvPr/>
        </p:nvSpPr>
        <p:spPr bwMode="auto">
          <a:xfrm>
            <a:off x="58738" y="2940050"/>
            <a:ext cx="641350" cy="336550"/>
          </a:xfrm>
          <a:prstGeom prst="rect">
            <a:avLst/>
          </a:prstGeom>
          <a:noFill/>
          <a:ln w="9525">
            <a:noFill/>
            <a:miter lim="800000"/>
            <a:headEnd/>
            <a:tailEnd/>
          </a:ln>
        </p:spPr>
        <p:txBody>
          <a:bodyPr wrap="none">
            <a:prstTxWarp prst="textNoShape">
              <a:avLst/>
            </a:prstTxWarp>
            <a:spAutoFit/>
          </a:bodyPr>
          <a:lstStyle/>
          <a:p>
            <a:pPr eaLnBrk="0" hangingPunct="0"/>
            <a:r>
              <a:rPr lang="it-IT" sz="800" b="1">
                <a:latin typeface="Verdana" pitchFamily="-112" charset="0"/>
              </a:rPr>
              <a:t>By Pass</a:t>
            </a:r>
          </a:p>
          <a:p>
            <a:pPr eaLnBrk="0" hangingPunct="0"/>
            <a:r>
              <a:rPr lang="it-IT" sz="800" b="1">
                <a:latin typeface="Verdana" pitchFamily="-112" charset="0"/>
              </a:rPr>
              <a:t>APERTO</a:t>
            </a:r>
          </a:p>
        </p:txBody>
      </p:sp>
      <p:sp>
        <p:nvSpPr>
          <p:cNvPr id="148486" name="Text Box 6"/>
          <p:cNvSpPr>
            <a:spLocks noGrp="1" noChangeArrowheads="1"/>
          </p:cNvSpPr>
          <p:nvPr>
            <p:ph type="ctrTitle"/>
          </p:nvPr>
        </p:nvSpPr>
        <p:spPr>
          <a:xfrm>
            <a:off x="6553200" y="1223963"/>
            <a:ext cx="2590800" cy="4594225"/>
          </a:xfrm>
        </p:spPr>
        <p:txBody>
          <a:bodyPr anchor="t"/>
          <a:lstStyle/>
          <a:p>
            <a:pPr algn="l">
              <a:lnSpc>
                <a:spcPct val="110000"/>
              </a:lnSpc>
            </a:pPr>
            <a:r>
              <a:rPr lang="it-IT" sz="1000">
                <a:solidFill>
                  <a:schemeClr val="bg2"/>
                </a:solidFill>
                <a:latin typeface="Verdana" pitchFamily="-112" charset="0"/>
              </a:rPr>
              <a:t>Quando desideriamo un’azione più massiccia sull’intero cappello di vinaccia, ecco che il by pass di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si rivela un prezioso strumento.</a:t>
            </a:r>
            <a:br>
              <a:rPr lang="it-IT" sz="1000">
                <a:solidFill>
                  <a:schemeClr val="bg2"/>
                </a:solidFill>
                <a:latin typeface="Verdana" pitchFamily="-112" charset="0"/>
              </a:rPr>
            </a:br>
            <a:r>
              <a:rPr lang="it-IT" sz="1000" b="1">
                <a:solidFill>
                  <a:schemeClr val="bg2"/>
                </a:solidFill>
                <a:latin typeface="Verdana" pitchFamily="-112" charset="0"/>
              </a:rPr>
              <a:t>La sua apertura determina la fuoriuscita energica dell’intera massa di CO</a:t>
            </a:r>
            <a:r>
              <a:rPr lang="it-IT" sz="1000" b="1" baseline="-25000">
                <a:solidFill>
                  <a:schemeClr val="bg2"/>
                </a:solidFill>
                <a:latin typeface="Verdana" pitchFamily="-112" charset="0"/>
              </a:rPr>
              <a:t>2</a:t>
            </a:r>
            <a:r>
              <a:rPr lang="it-IT" sz="1000" b="1">
                <a:solidFill>
                  <a:schemeClr val="bg2"/>
                </a:solidFill>
                <a:latin typeface="Verdana" pitchFamily="-112" charset="0"/>
              </a:rPr>
              <a:t> presente nell’intercapedine.</a:t>
            </a:r>
            <a:br>
              <a:rPr lang="it-IT" sz="1000" b="1">
                <a:solidFill>
                  <a:schemeClr val="bg2"/>
                </a:solidFill>
                <a:latin typeface="Verdana" pitchFamily="-112" charset="0"/>
              </a:rPr>
            </a:br>
            <a:r>
              <a:rPr lang="it-IT" sz="1000" b="1">
                <a:solidFill>
                  <a:schemeClr val="bg2"/>
                </a:solidFill>
                <a:latin typeface="Verdana" pitchFamily="-112" charset="0"/>
              </a:rPr>
              <a:t>La CO</a:t>
            </a:r>
            <a:r>
              <a:rPr lang="it-IT" sz="1000" b="1" baseline="-25000">
                <a:solidFill>
                  <a:schemeClr val="bg2"/>
                </a:solidFill>
                <a:latin typeface="Verdana" pitchFamily="-112" charset="0"/>
              </a:rPr>
              <a:t>2</a:t>
            </a:r>
            <a:r>
              <a:rPr lang="it-IT" sz="1000" b="1">
                <a:solidFill>
                  <a:schemeClr val="bg2"/>
                </a:solidFill>
                <a:latin typeface="Verdana" pitchFamily="-112" charset="0"/>
              </a:rPr>
              <a:t> spinge una grande massa di liquido che inonda il cappello di vinaccia, rimescolandolo e sostituendo il liquido nelle bucce, ormai saturo, con nuovo liquido più diluito.</a:t>
            </a:r>
            <a:br>
              <a:rPr lang="it-IT" sz="1000" b="1">
                <a:solidFill>
                  <a:schemeClr val="bg2"/>
                </a:solidFill>
                <a:latin typeface="Verdana" pitchFamily="-112" charset="0"/>
              </a:rPr>
            </a:br>
            <a:r>
              <a:rPr lang="it-IT" sz="1000" b="1">
                <a:solidFill>
                  <a:schemeClr val="bg2"/>
                </a:solidFill>
                <a:latin typeface="Verdana" pitchFamily="-112" charset="0"/>
              </a:rPr>
              <a:t/>
            </a:r>
            <a:br>
              <a:rPr lang="it-IT" sz="1000" b="1">
                <a:solidFill>
                  <a:schemeClr val="bg2"/>
                </a:solidFill>
                <a:latin typeface="Verdana" pitchFamily="-112" charset="0"/>
              </a:rPr>
            </a:br>
            <a:r>
              <a:rPr lang="it-IT" sz="1000">
                <a:solidFill>
                  <a:schemeClr val="bg2"/>
                </a:solidFill>
                <a:latin typeface="Verdana" pitchFamily="-112" charset="0"/>
              </a:rPr>
              <a:t>Adesso il mosto riesce ad allagare l’intercapedine e questo determina un repentino calo di livello del cappello di vinaccia rimescolato intimamente.</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b="1">
                <a:solidFill>
                  <a:schemeClr val="bg2"/>
                </a:solidFill>
                <a:latin typeface="Verdana" pitchFamily="-112" charset="0"/>
              </a:rPr>
              <a:t>Con questa energia efficace, delicata e gratuita, Ganimede</a:t>
            </a:r>
            <a:r>
              <a:rPr lang="it-IT" sz="1000" b="1" baseline="30000">
                <a:solidFill>
                  <a:schemeClr val="bg2"/>
                </a:solidFill>
                <a:latin typeface="Verdana" pitchFamily="-112" charset="0"/>
              </a:rPr>
              <a:t>®</a:t>
            </a:r>
            <a:r>
              <a:rPr lang="it-IT" sz="1000" b="1">
                <a:solidFill>
                  <a:schemeClr val="bg2"/>
                </a:solidFill>
                <a:latin typeface="Verdana" pitchFamily="-112" charset="0"/>
              </a:rPr>
              <a:t> riesce a movimentare cappelli di vinaccia dello spessore di oltre DUE METRI!</a:t>
            </a:r>
            <a:r>
              <a:rPr lang="it-IT" sz="1000">
                <a:solidFill>
                  <a:schemeClr val="bg2"/>
                </a:solidFill>
                <a:latin typeface="Verdana" pitchFamily="-112" charset="0"/>
              </a:rPr>
              <a:t/>
            </a:r>
            <a:br>
              <a:rPr lang="it-IT" sz="1000">
                <a:solidFill>
                  <a:schemeClr val="bg2"/>
                </a:solidFill>
                <a:latin typeface="Verdana" pitchFamily="-112" charset="0"/>
              </a:rPr>
            </a:br>
            <a:endParaRPr lang="it-IT" sz="1000">
              <a:solidFill>
                <a:schemeClr val="bg2"/>
              </a:solidFill>
              <a:latin typeface="Verdana" pitchFamily="-112" charset="0"/>
            </a:endParaRPr>
          </a:p>
        </p:txBody>
      </p:sp>
      <p:sp>
        <p:nvSpPr>
          <p:cNvPr id="148487" name="Text Box 10"/>
          <p:cNvSpPr txBox="1">
            <a:spLocks noChangeArrowheads="1"/>
          </p:cNvSpPr>
          <p:nvPr/>
        </p:nvSpPr>
        <p:spPr bwMode="auto">
          <a:xfrm>
            <a:off x="3743325" y="5838825"/>
            <a:ext cx="1295400" cy="346075"/>
          </a:xfrm>
          <a:prstGeom prst="rect">
            <a:avLst/>
          </a:prstGeom>
          <a:noFill/>
          <a:ln w="9525">
            <a:noFill/>
            <a:miter lim="800000"/>
            <a:headEnd/>
            <a:tailEnd/>
          </a:ln>
        </p:spPr>
        <p:txBody>
          <a:bodyPr>
            <a:prstTxWarp prst="textNoShape">
              <a:avLst/>
            </a:prstTxWarp>
            <a:spAutoFit/>
          </a:bodyPr>
          <a:lstStyle/>
          <a:p>
            <a:pPr algn="ctr" eaLnBrk="0" hangingPunct="0">
              <a:lnSpc>
                <a:spcPts val="1000"/>
              </a:lnSpc>
              <a:spcBef>
                <a:spcPct val="50000"/>
              </a:spcBef>
            </a:pPr>
            <a:r>
              <a:rPr lang="it-IT" sz="800" b="1">
                <a:latin typeface="Verdana" pitchFamily="-112" charset="0"/>
              </a:rPr>
              <a:t>Ritorna alla pagina principale</a:t>
            </a:r>
            <a:endParaRPr lang="it-IT" sz="800" b="1" baseline="26000">
              <a:latin typeface="Verdana" pitchFamily="-112" charset="0"/>
            </a:endParaRPr>
          </a:p>
        </p:txBody>
      </p:sp>
      <p:sp>
        <p:nvSpPr>
          <p:cNvPr id="148488" name="AutoShape 11">
            <a:hlinkClick r:id="rId5" action="ppaction://hlinksldjump"/>
          </p:cNvPr>
          <p:cNvSpPr>
            <a:spLocks noChangeArrowheads="1"/>
          </p:cNvSpPr>
          <p:nvPr/>
        </p:nvSpPr>
        <p:spPr bwMode="auto">
          <a:xfrm flipH="1">
            <a:off x="4124325" y="5553075"/>
            <a:ext cx="381000" cy="304800"/>
          </a:xfrm>
          <a:custGeom>
            <a:avLst/>
            <a:gdLst>
              <a:gd name="T0" fmla="*/ 5040313 w 21600"/>
              <a:gd name="T1" fmla="*/ 0 h 21600"/>
              <a:gd name="T2" fmla="*/ 0 w 21600"/>
              <a:gd name="T3" fmla="*/ 2150533 h 21600"/>
              <a:gd name="T4" fmla="*/ 5040313 w 21600"/>
              <a:gd name="T5" fmla="*/ 4301067 h 21600"/>
              <a:gd name="T6" fmla="*/ 6720417 w 21600"/>
              <a:gd name="T7" fmla="*/ 215053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148489"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C923884D-F56A-5E47-89EA-D245C1401141}" type="slidenum">
              <a:rPr lang="it-IT" sz="1000" b="1">
                <a:solidFill>
                  <a:srgbClr val="80060D"/>
                </a:solidFill>
                <a:latin typeface="Verdana" pitchFamily="-112" charset="0"/>
              </a:rPr>
              <a:pPr eaLnBrk="0" hangingPunct="0">
                <a:spcBef>
                  <a:spcPct val="50000"/>
                </a:spcBef>
              </a:pPr>
              <a:t>71</a:t>
            </a:fld>
            <a:endParaRPr lang="it-IT" sz="1200" b="1">
              <a:solidFill>
                <a:srgbClr val="80060D"/>
              </a:solidFill>
              <a:latin typeface="Verdana" pitchFamily="-112" charset="0"/>
            </a:endParaRPr>
          </a:p>
        </p:txBody>
      </p:sp>
      <p:sp>
        <p:nvSpPr>
          <p:cNvPr id="148490" name="Rectangle 14"/>
          <p:cNvSpPr>
            <a:spLocks noChangeArrowheads="1"/>
          </p:cNvSpPr>
          <p:nvPr/>
        </p:nvSpPr>
        <p:spPr bwMode="auto">
          <a:xfrm>
            <a:off x="2479675" y="5424488"/>
            <a:ext cx="720725" cy="214312"/>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4</a:t>
            </a:r>
          </a:p>
        </p:txBody>
      </p:sp>
      <p:pic>
        <p:nvPicPr>
          <p:cNvPr id="148491" name="Picture 11" descr="/Users/Alberto/Desktop/Presentazioni 2012/Video Pwp/Filmato 5.mpg">
            <a:hlinkClick r:id="" action="ppaction://media"/>
          </p:cNvPr>
          <p:cNvPicPr/>
          <p:nvPr>
            <a:videoFile r:link="rId1"/>
          </p:nvPr>
        </p:nvPicPr>
        <p:blipFill>
          <a:blip r:embed="rId6"/>
          <a:srcRect/>
          <a:stretch>
            <a:fillRect/>
          </a:stretch>
        </p:blipFill>
        <p:spPr bwMode="auto">
          <a:xfrm>
            <a:off x="2565400" y="2362200"/>
            <a:ext cx="3759200" cy="2819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40" fill="hold"/>
                                        <p:tgtEl>
                                          <p:spTgt spid="14849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8491"/>
                </p:tgtEl>
              </p:cMediaNode>
            </p:video>
            <p:seq concurrent="1" nextAc="seek">
              <p:cTn id="8" restart="whenNotActive" fill="hold" evtFilter="cancelBubble" nodeType="interactiveSeq">
                <p:stCondLst>
                  <p:cond evt="onClick" delay="0">
                    <p:tgtEl>
                      <p:spTgt spid="14849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8491"/>
                                        </p:tgtEl>
                                      </p:cBhvr>
                                    </p:cmd>
                                  </p:childTnLst>
                                </p:cTn>
                              </p:par>
                            </p:childTnLst>
                          </p:cTn>
                        </p:par>
                      </p:childTnLst>
                    </p:cTn>
                  </p:par>
                </p:childTnLst>
              </p:cTn>
              <p:nextCondLst>
                <p:cond evt="onClick" delay="0">
                  <p:tgtEl>
                    <p:spTgt spid="148491"/>
                  </p:tgtEl>
                </p:cond>
              </p:nextCondLst>
            </p:seq>
          </p:childTnLst>
        </p:cTn>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50530" name="Text Box 2"/>
          <p:cNvSpPr>
            <a:spLocks noGrp="1" noChangeArrowheads="1"/>
          </p:cNvSpPr>
          <p:nvPr>
            <p:ph type="ctrTitle"/>
          </p:nvPr>
        </p:nvSpPr>
        <p:spPr>
          <a:xfrm>
            <a:off x="381000" y="1222375"/>
            <a:ext cx="6019800" cy="1143000"/>
          </a:xfrm>
        </p:spPr>
        <p:txBody>
          <a:bodyPr/>
          <a:lstStyle/>
          <a:p>
            <a:pPr algn="l">
              <a:lnSpc>
                <a:spcPct val="110000"/>
              </a:lnSpc>
            </a:pPr>
            <a:r>
              <a:rPr lang="it-IT" sz="1600" b="1">
                <a:solidFill>
                  <a:srgbClr val="80060D"/>
                </a:solidFill>
                <a:latin typeface="Verdana" pitchFamily="-112" charset="0"/>
              </a:rPr>
              <a:t>Vinificazione in bianco con Metodo Ganimede</a:t>
            </a:r>
            <a:r>
              <a:rPr lang="it-IT" sz="1600" b="1" baseline="30000">
                <a:solidFill>
                  <a:srgbClr val="80060D"/>
                </a:solidFill>
                <a:latin typeface="Verdana" pitchFamily="-112" charset="0"/>
              </a:rPr>
              <a:t>®</a:t>
            </a:r>
            <a:r>
              <a:rPr lang="it-IT" sz="2400" b="1">
                <a:solidFill>
                  <a:srgbClr val="80060D"/>
                </a:solidFill>
                <a:latin typeface="Verdana" pitchFamily="-112" charset="0"/>
              </a:rPr>
              <a:t/>
            </a:r>
            <a:br>
              <a:rPr lang="it-IT" sz="2400" b="1">
                <a:solidFill>
                  <a:srgbClr val="80060D"/>
                </a:solidFill>
                <a:latin typeface="Verdana" pitchFamily="-112" charset="0"/>
              </a:rPr>
            </a:br>
            <a:r>
              <a:rPr lang="it-IT" sz="1000">
                <a:solidFill>
                  <a:schemeClr val="tx1"/>
                </a:solidFill>
                <a:latin typeface="Verdana" pitchFamily="-112" charset="0"/>
              </a:rPr>
              <a:t/>
            </a:r>
            <a:br>
              <a:rPr lang="it-IT" sz="1000">
                <a:solidFill>
                  <a:schemeClr val="tx1"/>
                </a:solidFill>
                <a:latin typeface="Verdana" pitchFamily="-112" charset="0"/>
              </a:rPr>
            </a:br>
            <a:r>
              <a:rPr lang="it-IT" sz="1000">
                <a:solidFill>
                  <a:schemeClr val="tx1"/>
                </a:solidFill>
                <a:latin typeface="Verdana" pitchFamily="-112" charset="0"/>
              </a:rPr>
              <a:t>La CO</a:t>
            </a:r>
            <a:r>
              <a:rPr lang="it-IT" sz="1000" baseline="-25000">
                <a:solidFill>
                  <a:schemeClr val="tx1"/>
                </a:solidFill>
                <a:latin typeface="Verdana" pitchFamily="-112" charset="0"/>
              </a:rPr>
              <a:t>2</a:t>
            </a:r>
            <a:r>
              <a:rPr lang="it-IT" sz="1000">
                <a:solidFill>
                  <a:schemeClr val="tx1"/>
                </a:solidFill>
                <a:latin typeface="Verdana" pitchFamily="-112" charset="0"/>
              </a:rPr>
              <a:t> iniettata dalla bombola esterna satura l’intercapedine sotto il diaframma.</a:t>
            </a:r>
            <a:br>
              <a:rPr lang="it-IT" sz="1000">
                <a:solidFill>
                  <a:schemeClr val="tx1"/>
                </a:solidFill>
                <a:latin typeface="Verdana" pitchFamily="-112" charset="0"/>
              </a:rPr>
            </a:br>
            <a:r>
              <a:rPr lang="it-IT" sz="1000">
                <a:solidFill>
                  <a:schemeClr val="tx1"/>
                </a:solidFill>
                <a:latin typeface="Verdana" pitchFamily="-112" charset="0"/>
              </a:rPr>
              <a:t>Il gas in eccesso, tracimando in grandi bolle attraverso il collo del diaframma, rimescola delicatamente ed efficacemente le bucce del cappello, che potranno, grazie all’intimo contatto creato con il liquido, partecipare al processo estrattivo.</a:t>
            </a:r>
            <a:br>
              <a:rPr lang="it-IT" sz="1000">
                <a:solidFill>
                  <a:schemeClr val="tx1"/>
                </a:solidFill>
                <a:latin typeface="Verdana" pitchFamily="-112" charset="0"/>
              </a:rPr>
            </a:br>
            <a:endParaRPr lang="it-IT" sz="1000">
              <a:solidFill>
                <a:schemeClr val="tx1"/>
              </a:solidFill>
              <a:latin typeface="Verdana" pitchFamily="-112" charset="0"/>
            </a:endParaRPr>
          </a:p>
        </p:txBody>
      </p:sp>
      <p:sp>
        <p:nvSpPr>
          <p:cNvPr id="150531"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5.Utilizzo gas tecnici</a:t>
            </a:r>
            <a:endParaRPr lang="it-IT" sz="1200" b="1">
              <a:solidFill>
                <a:srgbClr val="80060D"/>
              </a:solidFill>
              <a:latin typeface="Verdana" pitchFamily="-112" charset="0"/>
            </a:endParaRPr>
          </a:p>
        </p:txBody>
      </p:sp>
      <p:pic>
        <p:nvPicPr>
          <p:cNvPr id="150532" name="Picture 5"/>
          <p:cNvPicPr>
            <a:picLocks noChangeAspect="1" noChangeArrowheads="1"/>
          </p:cNvPicPr>
          <p:nvPr/>
        </p:nvPicPr>
        <p:blipFill>
          <a:blip r:embed="rId4"/>
          <a:srcRect/>
          <a:stretch>
            <a:fillRect/>
          </a:stretch>
        </p:blipFill>
        <p:spPr bwMode="auto">
          <a:xfrm>
            <a:off x="6443663" y="1376363"/>
            <a:ext cx="2178050" cy="5302250"/>
          </a:xfrm>
          <a:prstGeom prst="rect">
            <a:avLst/>
          </a:prstGeom>
          <a:noFill/>
          <a:ln w="9525">
            <a:noFill/>
            <a:miter lim="800000"/>
            <a:headEnd/>
            <a:tailEnd/>
          </a:ln>
        </p:spPr>
      </p:pic>
      <p:sp>
        <p:nvSpPr>
          <p:cNvPr id="150533" name="Rectangle 6"/>
          <p:cNvSpPr>
            <a:spLocks noChangeArrowheads="1"/>
          </p:cNvSpPr>
          <p:nvPr/>
        </p:nvSpPr>
        <p:spPr bwMode="auto">
          <a:xfrm>
            <a:off x="8604250" y="6524625"/>
            <a:ext cx="539750" cy="180975"/>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it-IT"/>
          </a:p>
        </p:txBody>
      </p:sp>
      <p:sp>
        <p:nvSpPr>
          <p:cNvPr id="150534" name="Line 7"/>
          <p:cNvSpPr>
            <a:spLocks noChangeShapeType="1"/>
          </p:cNvSpPr>
          <p:nvPr/>
        </p:nvSpPr>
        <p:spPr bwMode="auto">
          <a:xfrm>
            <a:off x="6011863" y="5151438"/>
            <a:ext cx="544512"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sp>
        <p:nvSpPr>
          <p:cNvPr id="150535" name="Text Box 8"/>
          <p:cNvSpPr txBox="1">
            <a:spLocks noChangeArrowheads="1"/>
          </p:cNvSpPr>
          <p:nvPr/>
        </p:nvSpPr>
        <p:spPr bwMode="auto">
          <a:xfrm>
            <a:off x="5954713" y="4737100"/>
            <a:ext cx="762000" cy="3365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600" b="1">
                <a:solidFill>
                  <a:srgbClr val="F6BA06"/>
                </a:solidFill>
                <a:latin typeface="Verdana" pitchFamily="-112" charset="0"/>
              </a:rPr>
              <a:t>CO</a:t>
            </a:r>
            <a:r>
              <a:rPr lang="it-IT" sz="1600" b="1" baseline="-25000">
                <a:solidFill>
                  <a:srgbClr val="F6BA06"/>
                </a:solidFill>
                <a:latin typeface="Verdana" pitchFamily="-112" charset="0"/>
              </a:rPr>
              <a:t>2</a:t>
            </a:r>
            <a:endParaRPr lang="it-IT" sz="1600" b="1">
              <a:solidFill>
                <a:srgbClr val="F6BA06"/>
              </a:solidFill>
              <a:latin typeface="Verdana" pitchFamily="-112" charset="0"/>
            </a:endParaRPr>
          </a:p>
        </p:txBody>
      </p:sp>
      <p:sp>
        <p:nvSpPr>
          <p:cNvPr id="150536" name="Text Box 10"/>
          <p:cNvSpPr txBox="1">
            <a:spLocks noChangeArrowheads="1"/>
          </p:cNvSpPr>
          <p:nvPr/>
        </p:nvSpPr>
        <p:spPr bwMode="auto">
          <a:xfrm>
            <a:off x="2590800" y="6000750"/>
            <a:ext cx="1295400" cy="346075"/>
          </a:xfrm>
          <a:prstGeom prst="rect">
            <a:avLst/>
          </a:prstGeom>
          <a:noFill/>
          <a:ln w="9525">
            <a:noFill/>
            <a:miter lim="800000"/>
            <a:headEnd/>
            <a:tailEnd/>
          </a:ln>
        </p:spPr>
        <p:txBody>
          <a:bodyPr>
            <a:prstTxWarp prst="textNoShape">
              <a:avLst/>
            </a:prstTxWarp>
            <a:spAutoFit/>
          </a:bodyPr>
          <a:lstStyle/>
          <a:p>
            <a:pPr algn="ctr" eaLnBrk="0" hangingPunct="0">
              <a:lnSpc>
                <a:spcPts val="1000"/>
              </a:lnSpc>
              <a:spcBef>
                <a:spcPct val="50000"/>
              </a:spcBef>
            </a:pPr>
            <a:r>
              <a:rPr lang="it-IT" sz="800" b="1">
                <a:latin typeface="Verdana" pitchFamily="-112" charset="0"/>
              </a:rPr>
              <a:t>Ritorna alla pagina principale</a:t>
            </a:r>
            <a:endParaRPr lang="it-IT" sz="800" b="1" baseline="26000">
              <a:latin typeface="Verdana" pitchFamily="-112" charset="0"/>
            </a:endParaRPr>
          </a:p>
        </p:txBody>
      </p:sp>
      <p:sp>
        <p:nvSpPr>
          <p:cNvPr id="150537" name="AutoShape 11">
            <a:hlinkClick r:id="rId5" action="ppaction://hlinksldjump"/>
          </p:cNvPr>
          <p:cNvSpPr>
            <a:spLocks noChangeArrowheads="1"/>
          </p:cNvSpPr>
          <p:nvPr/>
        </p:nvSpPr>
        <p:spPr bwMode="auto">
          <a:xfrm flipH="1">
            <a:off x="2984500" y="5715000"/>
            <a:ext cx="381000" cy="304800"/>
          </a:xfrm>
          <a:custGeom>
            <a:avLst/>
            <a:gdLst>
              <a:gd name="T0" fmla="*/ 5040313 w 21600"/>
              <a:gd name="T1" fmla="*/ 0 h 21600"/>
              <a:gd name="T2" fmla="*/ 0 w 21600"/>
              <a:gd name="T3" fmla="*/ 2150533 h 21600"/>
              <a:gd name="T4" fmla="*/ 5040313 w 21600"/>
              <a:gd name="T5" fmla="*/ 4301067 h 21600"/>
              <a:gd name="T6" fmla="*/ 6720417 w 21600"/>
              <a:gd name="T7" fmla="*/ 215053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
        <p:nvSpPr>
          <p:cNvPr id="150538" name="Text Box 15"/>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1C1638FD-A96A-FE4F-A7F4-8F20BF1134FE}" type="slidenum">
              <a:rPr lang="it-IT" sz="1000" b="1">
                <a:solidFill>
                  <a:srgbClr val="80060D"/>
                </a:solidFill>
                <a:latin typeface="Verdana" pitchFamily="-112" charset="0"/>
              </a:rPr>
              <a:pPr eaLnBrk="0" hangingPunct="0">
                <a:spcBef>
                  <a:spcPct val="50000"/>
                </a:spcBef>
              </a:pPr>
              <a:t>72</a:t>
            </a:fld>
            <a:endParaRPr lang="it-IT" sz="1200" b="1">
              <a:solidFill>
                <a:srgbClr val="80060D"/>
              </a:solidFill>
              <a:latin typeface="Verdana" pitchFamily="-112" charset="0"/>
            </a:endParaRPr>
          </a:p>
        </p:txBody>
      </p:sp>
      <p:sp>
        <p:nvSpPr>
          <p:cNvPr id="150539" name="Rectangle 21"/>
          <p:cNvSpPr>
            <a:spLocks noChangeArrowheads="1"/>
          </p:cNvSpPr>
          <p:nvPr/>
        </p:nvSpPr>
        <p:spPr bwMode="auto">
          <a:xfrm>
            <a:off x="457200" y="5486400"/>
            <a:ext cx="720725" cy="214313"/>
          </a:xfrm>
          <a:prstGeom prst="rect">
            <a:avLst/>
          </a:prstGeom>
          <a:noFill/>
          <a:ln w="9525">
            <a:noFill/>
            <a:miter lim="800000"/>
            <a:headEnd/>
            <a:tailEnd/>
          </a:ln>
        </p:spPr>
        <p:txBody>
          <a:bodyPr wrap="none">
            <a:prstTxWarp prst="textNoShape">
              <a:avLst/>
            </a:prstTxWarp>
            <a:spAutoFit/>
          </a:bodyPr>
          <a:lstStyle/>
          <a:p>
            <a:pPr eaLnBrk="0" hangingPunct="0"/>
            <a:r>
              <a:rPr lang="it-IT" sz="800" b="1">
                <a:solidFill>
                  <a:srgbClr val="80060D"/>
                </a:solidFill>
                <a:latin typeface="Verdana" pitchFamily="-112" charset="0"/>
              </a:rPr>
              <a:t>Filmato 7</a:t>
            </a:r>
          </a:p>
        </p:txBody>
      </p:sp>
      <p:pic>
        <p:nvPicPr>
          <p:cNvPr id="150540" name="Picture 12" descr="/Users/Alberto/Desktop/Presentazioni 2012/Video Pwp/macerazione bianco lunga.mov">
            <a:hlinkClick r:id="" action="ppaction://media"/>
          </p:cNvPr>
          <p:cNvPicPr/>
          <p:nvPr>
            <a:videoFile r:link="rId1"/>
          </p:nvPr>
        </p:nvPicPr>
        <p:blipFill>
          <a:blip r:embed="rId6"/>
          <a:srcRect/>
          <a:stretch>
            <a:fillRect/>
          </a:stretch>
        </p:blipFill>
        <p:spPr bwMode="auto">
          <a:xfrm>
            <a:off x="457200" y="2514600"/>
            <a:ext cx="5359400" cy="30146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80" fill="hold"/>
                                        <p:tgtEl>
                                          <p:spTgt spid="15054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50540"/>
                </p:tgtEl>
              </p:cMediaNode>
            </p:video>
            <p:seq concurrent="1" nextAc="seek">
              <p:cTn id="8" restart="whenNotActive" fill="hold" evtFilter="cancelBubble" nodeType="interactiveSeq">
                <p:stCondLst>
                  <p:cond evt="onClick" delay="0">
                    <p:tgtEl>
                      <p:spTgt spid="15054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0540"/>
                                        </p:tgtEl>
                                      </p:cBhvr>
                                    </p:cmd>
                                  </p:childTnLst>
                                </p:cTn>
                              </p:par>
                            </p:childTnLst>
                          </p:cTn>
                        </p:par>
                      </p:childTnLst>
                    </p:cTn>
                  </p:par>
                </p:childTnLst>
              </p:cTn>
              <p:nextCondLst>
                <p:cond evt="onClick" delay="0">
                  <p:tgtEl>
                    <p:spTgt spid="150540"/>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52578" name="Text Box 3"/>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866DC3D1-A2F8-AA4B-8D7D-A23E622DE933}" type="slidenum">
              <a:rPr lang="it-IT" sz="1000" b="1">
                <a:solidFill>
                  <a:srgbClr val="80060D"/>
                </a:solidFill>
                <a:latin typeface="Verdana" pitchFamily="-112" charset="0"/>
              </a:rPr>
              <a:pPr eaLnBrk="0" hangingPunct="0">
                <a:spcBef>
                  <a:spcPct val="50000"/>
                </a:spcBef>
              </a:pPr>
              <a:t>73</a:t>
            </a:fld>
            <a:endParaRPr lang="it-IT" sz="1200" b="1">
              <a:solidFill>
                <a:srgbClr val="80060D"/>
              </a:solidFill>
              <a:latin typeface="Verdana" pitchFamily="-112" charset="0"/>
            </a:endParaRPr>
          </a:p>
        </p:txBody>
      </p:sp>
      <p:pic>
        <p:nvPicPr>
          <p:cNvPr id="152579" name="Picture 5" descr="foto cappello ritagliata"/>
          <p:cNvPicPr>
            <a:picLocks noChangeAspect="1" noChangeArrowheads="1"/>
          </p:cNvPicPr>
          <p:nvPr/>
        </p:nvPicPr>
        <p:blipFill>
          <a:blip r:embed="rId3"/>
          <a:srcRect/>
          <a:stretch>
            <a:fillRect/>
          </a:stretch>
        </p:blipFill>
        <p:spPr bwMode="auto">
          <a:xfrm>
            <a:off x="914400" y="0"/>
            <a:ext cx="4076700" cy="6858000"/>
          </a:xfrm>
          <a:prstGeom prst="rect">
            <a:avLst/>
          </a:prstGeom>
          <a:noFill/>
          <a:ln w="9525">
            <a:noFill/>
            <a:miter lim="800000"/>
            <a:headEnd/>
            <a:tailEnd/>
          </a:ln>
        </p:spPr>
      </p:pic>
      <p:sp>
        <p:nvSpPr>
          <p:cNvPr id="152580" name="Text Box 7"/>
          <p:cNvSpPr>
            <a:spLocks noGrp="1" noChangeArrowheads="1"/>
          </p:cNvSpPr>
          <p:nvPr>
            <p:ph type="ctrTitle"/>
          </p:nvPr>
        </p:nvSpPr>
        <p:spPr>
          <a:xfrm>
            <a:off x="5791200" y="914400"/>
            <a:ext cx="3124200" cy="4419600"/>
          </a:xfrm>
        </p:spPr>
        <p:txBody>
          <a:bodyPr/>
          <a:lstStyle/>
          <a:p>
            <a:pPr algn="l">
              <a:lnSpc>
                <a:spcPct val="110000"/>
              </a:lnSpc>
            </a:pPr>
            <a:r>
              <a:rPr lang="it-IT" sz="1600" b="1">
                <a:solidFill>
                  <a:srgbClr val="80060D"/>
                </a:solidFill>
                <a:latin typeface="Verdana" pitchFamily="-112" charset="0"/>
              </a:rPr>
              <a:t>Il principio fisico dei vasi comunicanti.</a:t>
            </a:r>
            <a:br>
              <a:rPr lang="it-IT" sz="1600" b="1">
                <a:solidFill>
                  <a:srgbClr val="80060D"/>
                </a:solidFill>
                <a:latin typeface="Verdana" pitchFamily="-112" charset="0"/>
              </a:rPr>
            </a:br>
            <a:r>
              <a:rPr lang="it-IT" sz="500" b="1">
                <a:solidFill>
                  <a:srgbClr val="80060D"/>
                </a:solidFill>
                <a:latin typeface="Verdana" pitchFamily="-112" charset="0"/>
              </a:rPr>
              <a:t/>
            </a:r>
            <a:br>
              <a:rPr lang="it-IT" sz="500" b="1">
                <a:solidFill>
                  <a:srgbClr val="80060D"/>
                </a:solidFill>
                <a:latin typeface="Verdana" pitchFamily="-112" charset="0"/>
              </a:rPr>
            </a:br>
            <a:r>
              <a:rPr lang="it-IT" sz="1000">
                <a:solidFill>
                  <a:schemeClr val="tx1"/>
                </a:solidFill>
                <a:latin typeface="Verdana" pitchFamily="-112" charset="0"/>
              </a:rPr>
              <a:t>Osservando  questa foto è possibile valutare le caratteristiche del cappello di vinaccia in un fermentatore Ganimede.</a:t>
            </a:r>
            <a:br>
              <a:rPr lang="it-IT" sz="1000">
                <a:solidFill>
                  <a:schemeClr val="tx1"/>
                </a:solidFill>
                <a:latin typeface="Verdana" pitchFamily="-112" charset="0"/>
              </a:rPr>
            </a:br>
            <a:r>
              <a:rPr lang="it-IT" sz="1000">
                <a:solidFill>
                  <a:schemeClr val="tx1"/>
                </a:solidFill>
                <a:latin typeface="Verdana" pitchFamily="-112" charset="0"/>
              </a:rPr>
              <a:t>Ci troviamo nella fase 2 (by pass chiuso).</a:t>
            </a:r>
            <a:br>
              <a:rPr lang="it-IT" sz="1000">
                <a:solidFill>
                  <a:schemeClr val="tx1"/>
                </a:solidFill>
                <a:latin typeface="Verdana" pitchFamily="-112" charset="0"/>
              </a:rPr>
            </a:br>
            <a:r>
              <a:rPr lang="it-IT" sz="1000">
                <a:solidFill>
                  <a:schemeClr val="tx1"/>
                </a:solidFill>
                <a:latin typeface="Verdana" pitchFamily="-112" charset="0"/>
              </a:rPr>
              <a:t>Le bolle che salgono in superficie mantengono bagnato tutto il cappello.</a:t>
            </a:r>
            <a:br>
              <a:rPr lang="it-IT" sz="1000">
                <a:solidFill>
                  <a:schemeClr val="tx1"/>
                </a:solidFill>
                <a:latin typeface="Verdana" pitchFamily="-112" charset="0"/>
              </a:rPr>
            </a:br>
            <a:r>
              <a:rPr lang="it-IT" sz="500">
                <a:solidFill>
                  <a:schemeClr val="tx1"/>
                </a:solidFill>
                <a:latin typeface="Verdana" pitchFamily="-112" charset="0"/>
              </a:rPr>
              <a:t/>
            </a:r>
            <a:br>
              <a:rPr lang="it-IT" sz="500">
                <a:solidFill>
                  <a:schemeClr val="tx1"/>
                </a:solidFill>
                <a:latin typeface="Verdana" pitchFamily="-112" charset="0"/>
              </a:rPr>
            </a:br>
            <a:r>
              <a:rPr lang="it-IT" sz="1000">
                <a:solidFill>
                  <a:schemeClr val="tx1"/>
                </a:solidFill>
                <a:latin typeface="Verdana" pitchFamily="-112" charset="0"/>
              </a:rPr>
              <a:t>Essendo le bucce ben sgranate, il liquido non interessa solo la parte centrale del cappello (dove salgono le bolle più grosse) ma grazie al principio fisico dei vasi comunicanti, anche le zone periferiche (quelle più vicine alla parete laterale del fermentatore) sono impregnate di liquido.</a:t>
            </a:r>
            <a:br>
              <a:rPr lang="it-IT" sz="1000">
                <a:solidFill>
                  <a:schemeClr val="tx1"/>
                </a:solidFill>
                <a:latin typeface="Verdana" pitchFamily="-112" charset="0"/>
              </a:rPr>
            </a:br>
            <a:r>
              <a:rPr lang="it-IT" sz="500">
                <a:solidFill>
                  <a:schemeClr val="tx1"/>
                </a:solidFill>
                <a:latin typeface="Verdana" pitchFamily="-112" charset="0"/>
              </a:rPr>
              <a:t/>
            </a:r>
            <a:br>
              <a:rPr lang="it-IT" sz="500">
                <a:solidFill>
                  <a:schemeClr val="tx1"/>
                </a:solidFill>
                <a:latin typeface="Verdana" pitchFamily="-112" charset="0"/>
              </a:rPr>
            </a:br>
            <a:r>
              <a:rPr lang="it-IT" sz="1000" b="1">
                <a:solidFill>
                  <a:srgbClr val="80060D"/>
                </a:solidFill>
                <a:latin typeface="Verdana" pitchFamily="-112" charset="0"/>
              </a:rPr>
              <a:t>Con Ganimede il 100% delle bucce partecipa al processo estrattivo restando per la maggior parte del tempo in completa macerazione nel liquido.</a:t>
            </a:r>
            <a:br>
              <a:rPr lang="it-IT" sz="1000" b="1">
                <a:solidFill>
                  <a:srgbClr val="80060D"/>
                </a:solidFill>
                <a:latin typeface="Verdana" pitchFamily="-112" charset="0"/>
              </a:rPr>
            </a:br>
            <a:r>
              <a:rPr lang="it-IT" sz="500" b="1">
                <a:solidFill>
                  <a:srgbClr val="80060D"/>
                </a:solidFill>
                <a:latin typeface="Verdana" pitchFamily="-112" charset="0"/>
              </a:rPr>
              <a:t/>
            </a:r>
            <a:br>
              <a:rPr lang="it-IT" sz="500" b="1">
                <a:solidFill>
                  <a:srgbClr val="80060D"/>
                </a:solidFill>
                <a:latin typeface="Verdana" pitchFamily="-112" charset="0"/>
              </a:rPr>
            </a:br>
            <a:r>
              <a:rPr lang="it-IT" sz="1000" b="1">
                <a:solidFill>
                  <a:srgbClr val="80060D"/>
                </a:solidFill>
                <a:latin typeface="Verdana" pitchFamily="-112" charset="0"/>
              </a:rPr>
              <a:t>Ben  diverso da quanto avviene con gli altri fermentatori.</a:t>
            </a:r>
          </a:p>
        </p:txBody>
      </p:sp>
      <p:sp>
        <p:nvSpPr>
          <p:cNvPr id="152581" name="Text Box 8"/>
          <p:cNvSpPr txBox="1">
            <a:spLocks noChangeArrowheads="1"/>
          </p:cNvSpPr>
          <p:nvPr/>
        </p:nvSpPr>
        <p:spPr bwMode="auto">
          <a:xfrm>
            <a:off x="6705600" y="5619750"/>
            <a:ext cx="1295400" cy="346075"/>
          </a:xfrm>
          <a:prstGeom prst="rect">
            <a:avLst/>
          </a:prstGeom>
          <a:noFill/>
          <a:ln w="9525">
            <a:noFill/>
            <a:miter lim="800000"/>
            <a:headEnd/>
            <a:tailEnd/>
          </a:ln>
        </p:spPr>
        <p:txBody>
          <a:bodyPr>
            <a:prstTxWarp prst="textNoShape">
              <a:avLst/>
            </a:prstTxWarp>
            <a:spAutoFit/>
          </a:bodyPr>
          <a:lstStyle/>
          <a:p>
            <a:pPr algn="ctr" eaLnBrk="0" hangingPunct="0">
              <a:lnSpc>
                <a:spcPts val="1000"/>
              </a:lnSpc>
              <a:spcBef>
                <a:spcPct val="50000"/>
              </a:spcBef>
            </a:pPr>
            <a:r>
              <a:rPr lang="it-IT" sz="800" b="1">
                <a:latin typeface="Verdana" pitchFamily="-112" charset="0"/>
              </a:rPr>
              <a:t>Ritorna alla pagina principale</a:t>
            </a:r>
            <a:endParaRPr lang="it-IT" sz="800" b="1" baseline="26000">
              <a:latin typeface="Verdana" pitchFamily="-112" charset="0"/>
            </a:endParaRPr>
          </a:p>
        </p:txBody>
      </p:sp>
      <p:sp>
        <p:nvSpPr>
          <p:cNvPr id="152582" name="AutoShape 9">
            <a:hlinkClick r:id="rId4" action="ppaction://hlinksldjump"/>
          </p:cNvPr>
          <p:cNvSpPr>
            <a:spLocks noChangeArrowheads="1"/>
          </p:cNvSpPr>
          <p:nvPr/>
        </p:nvSpPr>
        <p:spPr bwMode="auto">
          <a:xfrm flipH="1">
            <a:off x="7086600" y="5334000"/>
            <a:ext cx="381000" cy="304800"/>
          </a:xfrm>
          <a:custGeom>
            <a:avLst/>
            <a:gdLst>
              <a:gd name="T0" fmla="*/ 5040313 w 21600"/>
              <a:gd name="T1" fmla="*/ 0 h 21600"/>
              <a:gd name="T2" fmla="*/ 0 w 21600"/>
              <a:gd name="T3" fmla="*/ 2150533 h 21600"/>
              <a:gd name="T4" fmla="*/ 5040313 w 21600"/>
              <a:gd name="T5" fmla="*/ 4301067 h 21600"/>
              <a:gd name="T6" fmla="*/ 6720417 w 21600"/>
              <a:gd name="T7" fmla="*/ 215053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pPr eaLnBrk="0" hangingPunct="0"/>
            <a:endParaRPr lang="it-IT"/>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4626" name="Picture 2"/>
          <p:cNvPicPr>
            <a:picLocks noChangeAspect="1" noChangeArrowheads="1"/>
          </p:cNvPicPr>
          <p:nvPr/>
        </p:nvPicPr>
        <p:blipFill>
          <a:blip r:embed="rId3"/>
          <a:srcRect/>
          <a:stretch>
            <a:fillRect/>
          </a:stretch>
        </p:blipFill>
        <p:spPr bwMode="auto">
          <a:xfrm>
            <a:off x="0" y="-3175"/>
            <a:ext cx="9145588" cy="6865938"/>
          </a:xfrm>
          <a:prstGeom prst="rect">
            <a:avLst/>
          </a:prstGeom>
          <a:noFill/>
          <a:ln w="9525">
            <a:noFill/>
            <a:miter lim="800000"/>
            <a:headEnd/>
            <a:tailEnd/>
          </a:ln>
        </p:spPr>
      </p:pic>
      <p:sp>
        <p:nvSpPr>
          <p:cNvPr id="154627" name="Text Box 3"/>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5F7EE372-CDE8-0C49-B033-EFAD2C72E4CB}" type="slidenum">
              <a:rPr lang="it-IT" sz="1000" b="1">
                <a:solidFill>
                  <a:srgbClr val="80060D"/>
                </a:solidFill>
                <a:latin typeface="Verdana" pitchFamily="-112" charset="0"/>
              </a:rPr>
              <a:pPr eaLnBrk="0" hangingPunct="0">
                <a:spcBef>
                  <a:spcPct val="50000"/>
                </a:spcBef>
              </a:pPr>
              <a:t>74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Text Box 1026"/>
          <p:cNvSpPr txBox="1">
            <a:spLocks noChangeArrowheads="1"/>
          </p:cNvSpPr>
          <p:nvPr/>
        </p:nvSpPr>
        <p:spPr bwMode="auto">
          <a:xfrm>
            <a:off x="533400" y="1206500"/>
            <a:ext cx="5562600" cy="206375"/>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pPr>
            <a:r>
              <a:rPr lang="it-IT" sz="1500" b="1">
                <a:solidFill>
                  <a:srgbClr val="80060D"/>
                </a:solidFill>
                <a:latin typeface="Verdana" pitchFamily="-112" charset="0"/>
              </a:rPr>
              <a:t>COME SI OTTIENE L’ESTRAZIONE SELETTIVA?</a:t>
            </a:r>
            <a:endParaRPr lang="it-IT" sz="1500" b="1">
              <a:latin typeface="Verdana" pitchFamily="-112" charset="0"/>
            </a:endParaRPr>
          </a:p>
        </p:txBody>
      </p:sp>
      <p:sp>
        <p:nvSpPr>
          <p:cNvPr id="29699" name="Text Box 1027"/>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2.Processo estrattivo.</a:t>
            </a:r>
            <a:endParaRPr lang="it-IT" sz="1200" b="1">
              <a:solidFill>
                <a:srgbClr val="80060D"/>
              </a:solidFill>
              <a:latin typeface="Verdana" pitchFamily="-112" charset="0"/>
            </a:endParaRPr>
          </a:p>
        </p:txBody>
      </p:sp>
      <p:sp>
        <p:nvSpPr>
          <p:cNvPr id="29700" name="Rectangle 1028"/>
          <p:cNvSpPr>
            <a:spLocks noGrp="1" noChangeArrowheads="1"/>
          </p:cNvSpPr>
          <p:nvPr>
            <p:ph type="body" sz="half" idx="1"/>
          </p:nvPr>
        </p:nvSpPr>
        <p:spPr>
          <a:xfrm>
            <a:off x="1177925" y="3116263"/>
            <a:ext cx="2708275" cy="1939925"/>
          </a:xfrm>
        </p:spPr>
        <p:txBody>
          <a:bodyPr/>
          <a:lstStyle/>
          <a:p>
            <a:pPr eaLnBrk="1" hangingPunct="1">
              <a:buFontTx/>
              <a:buNone/>
            </a:pPr>
            <a:r>
              <a:rPr lang="it-IT" sz="1200" b="1">
                <a:latin typeface="Verdana" pitchFamily="-112" charset="0"/>
              </a:rPr>
              <a:t>COMPOSIZIONE DEL MOSTO</a:t>
            </a:r>
          </a:p>
          <a:p>
            <a:pPr eaLnBrk="1" hangingPunct="1">
              <a:buFontTx/>
              <a:buNone/>
            </a:pPr>
            <a:endParaRPr lang="it-IT" sz="1200" b="1">
              <a:latin typeface="Verdana" pitchFamily="-112" charset="0"/>
            </a:endParaRPr>
          </a:p>
          <a:p>
            <a:pPr eaLnBrk="1" hangingPunct="1">
              <a:buFontTx/>
              <a:buNone/>
            </a:pPr>
            <a:r>
              <a:rPr lang="it-IT" sz="1200" b="1">
                <a:latin typeface="Verdana" pitchFamily="-112" charset="0"/>
              </a:rPr>
              <a:t>PARTE LIQUIDA: 90%</a:t>
            </a:r>
          </a:p>
          <a:p>
            <a:pPr eaLnBrk="1" hangingPunct="1">
              <a:buFontTx/>
              <a:buNone/>
            </a:pPr>
            <a:endParaRPr lang="it-IT" sz="1200" b="1">
              <a:latin typeface="Verdana" pitchFamily="-112" charset="0"/>
            </a:endParaRPr>
          </a:p>
          <a:p>
            <a:pPr eaLnBrk="1" hangingPunct="1">
              <a:buFontTx/>
              <a:buNone/>
            </a:pPr>
            <a:r>
              <a:rPr lang="it-IT" sz="1200" b="1">
                <a:latin typeface="Verdana" pitchFamily="-112" charset="0"/>
              </a:rPr>
              <a:t>CAPPELLO DI VINACCE: 10%</a:t>
            </a:r>
          </a:p>
          <a:p>
            <a:pPr eaLnBrk="1" hangingPunct="1">
              <a:buFontTx/>
              <a:buNone/>
            </a:pPr>
            <a:endParaRPr lang="it-IT" sz="600" b="1">
              <a:latin typeface="Verdana" pitchFamily="-112" charset="0"/>
            </a:endParaRPr>
          </a:p>
          <a:p>
            <a:pPr eaLnBrk="1" hangingPunct="1">
              <a:buFontTx/>
              <a:buNone/>
            </a:pPr>
            <a:r>
              <a:rPr lang="it-IT" sz="1200" b="1">
                <a:latin typeface="Verdana" pitchFamily="-112" charset="0"/>
              </a:rPr>
              <a:t>di cui</a:t>
            </a:r>
          </a:p>
          <a:p>
            <a:pPr eaLnBrk="1" hangingPunct="1">
              <a:buFontTx/>
              <a:buNone/>
            </a:pPr>
            <a:r>
              <a:rPr lang="it-IT" sz="1200" b="1" u="sng">
                <a:solidFill>
                  <a:srgbClr val="700D13"/>
                </a:solidFill>
                <a:latin typeface="Verdana" pitchFamily="-112" charset="0"/>
              </a:rPr>
              <a:t>BUCCE: 5-7%</a:t>
            </a:r>
          </a:p>
          <a:p>
            <a:pPr eaLnBrk="1" hangingPunct="1">
              <a:buFontTx/>
              <a:buNone/>
            </a:pPr>
            <a:r>
              <a:rPr lang="it-IT" sz="1200" b="1">
                <a:latin typeface="Verdana" pitchFamily="-112" charset="0"/>
              </a:rPr>
              <a:t>VINACCIOLI 3-5%</a:t>
            </a:r>
          </a:p>
          <a:p>
            <a:pPr eaLnBrk="1" hangingPunct="1">
              <a:buFontTx/>
              <a:buNone/>
            </a:pPr>
            <a:endParaRPr lang="it-IT" sz="1200" b="1">
              <a:latin typeface="Verdana" pitchFamily="-112" charset="0"/>
            </a:endParaRPr>
          </a:p>
          <a:p>
            <a:pPr eaLnBrk="1" hangingPunct="1">
              <a:buFontTx/>
              <a:buNone/>
            </a:pPr>
            <a:endParaRPr lang="it-IT" sz="1200" b="1">
              <a:solidFill>
                <a:schemeClr val="bg2"/>
              </a:solidFill>
              <a:latin typeface="Verdana" pitchFamily="-112" charset="0"/>
            </a:endParaRPr>
          </a:p>
          <a:p>
            <a:pPr eaLnBrk="1" hangingPunct="1">
              <a:buFontTx/>
              <a:buNone/>
            </a:pPr>
            <a:endParaRPr lang="it-IT" sz="1200" b="1">
              <a:solidFill>
                <a:schemeClr val="bg2"/>
              </a:solidFill>
              <a:latin typeface="Verdana" pitchFamily="-112" charset="0"/>
            </a:endParaRPr>
          </a:p>
          <a:p>
            <a:pPr eaLnBrk="1" hangingPunct="1"/>
            <a:endParaRPr lang="it-IT" sz="1200">
              <a:solidFill>
                <a:schemeClr val="bg2"/>
              </a:solidFill>
              <a:latin typeface="Verdana" pitchFamily="-112" charset="0"/>
            </a:endParaRPr>
          </a:p>
        </p:txBody>
      </p:sp>
      <p:sp>
        <p:nvSpPr>
          <p:cNvPr id="29701" name="Rectangle 1029"/>
          <p:cNvSpPr>
            <a:spLocks noChangeArrowheads="1"/>
          </p:cNvSpPr>
          <p:nvPr/>
        </p:nvSpPr>
        <p:spPr bwMode="auto">
          <a:xfrm>
            <a:off x="3948113" y="3128963"/>
            <a:ext cx="1112837" cy="1992312"/>
          </a:xfrm>
          <a:prstGeom prst="rect">
            <a:avLst/>
          </a:prstGeom>
          <a:noFill/>
          <a:ln w="9525">
            <a:noFill/>
            <a:miter lim="800000"/>
            <a:headEnd/>
            <a:tailEnd/>
          </a:ln>
        </p:spPr>
        <p:txBody>
          <a:bodyPr>
            <a:prstTxWarp prst="textNoShape">
              <a:avLst/>
            </a:prstTxWarp>
          </a:bodyPr>
          <a:lstStyle/>
          <a:p>
            <a:pPr marL="342900" indent="-342900">
              <a:spcBef>
                <a:spcPct val="20000"/>
              </a:spcBef>
            </a:pPr>
            <a:r>
              <a:rPr lang="it-IT" sz="1200" b="1">
                <a:latin typeface="Verdana" pitchFamily="-112" charset="0"/>
              </a:rPr>
              <a:t>100 q.li</a:t>
            </a:r>
          </a:p>
          <a:p>
            <a:pPr marL="342900" indent="-342900">
              <a:spcBef>
                <a:spcPct val="20000"/>
              </a:spcBef>
            </a:pPr>
            <a:endParaRPr lang="it-IT" sz="1200" b="1">
              <a:latin typeface="Verdana" pitchFamily="-112" charset="0"/>
            </a:endParaRPr>
          </a:p>
          <a:p>
            <a:pPr marL="342900" indent="-342900">
              <a:spcBef>
                <a:spcPct val="20000"/>
              </a:spcBef>
            </a:pPr>
            <a:r>
              <a:rPr lang="it-IT" sz="1200" b="1">
                <a:latin typeface="Verdana" pitchFamily="-112" charset="0"/>
              </a:rPr>
              <a:t>90 q.li</a:t>
            </a:r>
          </a:p>
          <a:p>
            <a:pPr marL="342900" indent="-342900">
              <a:spcBef>
                <a:spcPct val="20000"/>
              </a:spcBef>
            </a:pPr>
            <a:endParaRPr lang="it-IT" sz="1200" b="1">
              <a:latin typeface="Verdana" pitchFamily="-112" charset="0"/>
            </a:endParaRPr>
          </a:p>
          <a:p>
            <a:pPr marL="342900" indent="-342900">
              <a:spcBef>
                <a:spcPct val="20000"/>
              </a:spcBef>
            </a:pPr>
            <a:r>
              <a:rPr lang="it-IT" sz="1200" b="1">
                <a:latin typeface="Verdana" pitchFamily="-112" charset="0"/>
              </a:rPr>
              <a:t>10 q.li</a:t>
            </a:r>
          </a:p>
          <a:p>
            <a:pPr marL="342900" indent="-342900">
              <a:spcBef>
                <a:spcPct val="20000"/>
              </a:spcBef>
            </a:pPr>
            <a:endParaRPr lang="it-IT" sz="600" b="1">
              <a:latin typeface="Verdana" pitchFamily="-112" charset="0"/>
            </a:endParaRPr>
          </a:p>
          <a:p>
            <a:pPr marL="342900" indent="-342900">
              <a:spcBef>
                <a:spcPct val="20000"/>
              </a:spcBef>
            </a:pPr>
            <a:r>
              <a:rPr lang="it-IT" sz="1200" b="1">
                <a:latin typeface="Verdana" pitchFamily="-112" charset="0"/>
              </a:rPr>
              <a:t>di cui</a:t>
            </a:r>
          </a:p>
          <a:p>
            <a:pPr marL="342900" indent="-342900">
              <a:spcBef>
                <a:spcPct val="20000"/>
              </a:spcBef>
            </a:pPr>
            <a:r>
              <a:rPr lang="it-IT" sz="1200" b="1" u="sng">
                <a:solidFill>
                  <a:srgbClr val="700D13"/>
                </a:solidFill>
                <a:latin typeface="Verdana" pitchFamily="-112" charset="0"/>
              </a:rPr>
              <a:t>5-7 q.li</a:t>
            </a:r>
          </a:p>
          <a:p>
            <a:pPr marL="342900" indent="-342900">
              <a:spcBef>
                <a:spcPct val="20000"/>
              </a:spcBef>
            </a:pPr>
            <a:r>
              <a:rPr lang="it-IT" sz="1200" b="1">
                <a:latin typeface="Verdana" pitchFamily="-112" charset="0"/>
              </a:rPr>
              <a:t>3-5 q.li</a:t>
            </a:r>
          </a:p>
          <a:p>
            <a:pPr marL="342900" indent="-342900">
              <a:spcBef>
                <a:spcPct val="20000"/>
              </a:spcBef>
            </a:pPr>
            <a:endParaRPr lang="it-IT" sz="1200" b="1">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buFontTx/>
              <a:buChar char="•"/>
            </a:pPr>
            <a:endParaRPr lang="it-IT" sz="1200">
              <a:solidFill>
                <a:schemeClr val="bg2"/>
              </a:solidFill>
              <a:latin typeface="Verdana" pitchFamily="-112" charset="0"/>
            </a:endParaRPr>
          </a:p>
        </p:txBody>
      </p:sp>
      <p:sp>
        <p:nvSpPr>
          <p:cNvPr id="29702" name="Text Box 1030"/>
          <p:cNvSpPr txBox="1">
            <a:spLocks noChangeArrowheads="1"/>
          </p:cNvSpPr>
          <p:nvPr/>
        </p:nvSpPr>
        <p:spPr bwMode="auto">
          <a:xfrm>
            <a:off x="952500" y="5275263"/>
            <a:ext cx="6932613" cy="746125"/>
          </a:xfrm>
          <a:prstGeom prst="rect">
            <a:avLst/>
          </a:prstGeom>
          <a:noFill/>
          <a:ln w="9525">
            <a:noFill/>
            <a:miter lim="800000"/>
            <a:headEnd/>
            <a:tailEnd/>
          </a:ln>
        </p:spPr>
        <p:txBody>
          <a:bodyPr>
            <a:prstTxWarp prst="textNoShape">
              <a:avLst/>
            </a:prstTxWarp>
          </a:bodyPr>
          <a:lstStyle/>
          <a:p>
            <a:pPr eaLnBrk="0" hangingPunct="0">
              <a:lnSpc>
                <a:spcPct val="110000"/>
              </a:lnSpc>
            </a:pPr>
            <a:r>
              <a:rPr lang="it-IT" sz="1200" b="1">
                <a:solidFill>
                  <a:schemeClr val="bg2"/>
                </a:solidFill>
                <a:latin typeface="Verdana" pitchFamily="-112" charset="0"/>
              </a:rPr>
              <a:t>Il nostro fermentatore deve, quindi, CONTRASTARE LA COMPATTAZIONE DEL CAPPELLO DI VINACCE garantendone un EFFICACE SFRUTTAMENTO </a:t>
            </a:r>
            <a:r>
              <a:rPr lang="it-IT" sz="1200">
                <a:solidFill>
                  <a:schemeClr val="bg2"/>
                </a:solidFill>
                <a:latin typeface="Verdana" pitchFamily="-112" charset="0"/>
              </a:rPr>
              <a:t>in modo </a:t>
            </a:r>
            <a:r>
              <a:rPr lang="it-IT" sz="1200" b="1">
                <a:solidFill>
                  <a:schemeClr val="bg2"/>
                </a:solidFill>
                <a:latin typeface="Verdana" pitchFamily="-112" charset="0"/>
              </a:rPr>
              <a:t>DELICATO ma EFFICACE e </a:t>
            </a:r>
            <a:r>
              <a:rPr lang="it-IT" sz="1200" b="1">
                <a:solidFill>
                  <a:srgbClr val="797979"/>
                </a:solidFill>
                <a:latin typeface="Verdana" pitchFamily="-112" charset="0"/>
              </a:rPr>
              <a:t>prevedendo l’ELIMINAZIONE DEI VINACCIOLI.</a:t>
            </a:r>
          </a:p>
        </p:txBody>
      </p:sp>
      <p:sp>
        <p:nvSpPr>
          <p:cNvPr id="29703" name="Rectangle 1031"/>
          <p:cNvSpPr>
            <a:spLocks noChangeArrowheads="1"/>
          </p:cNvSpPr>
          <p:nvPr/>
        </p:nvSpPr>
        <p:spPr bwMode="auto">
          <a:xfrm>
            <a:off x="1100138" y="3068638"/>
            <a:ext cx="3671887" cy="2087562"/>
          </a:xfrm>
          <a:prstGeom prst="rect">
            <a:avLst/>
          </a:prstGeom>
          <a:noFill/>
          <a:ln w="38100">
            <a:solidFill>
              <a:srgbClr val="80060D"/>
            </a:solidFill>
            <a:miter lim="800000"/>
            <a:headEnd/>
            <a:tailEnd/>
          </a:ln>
        </p:spPr>
        <p:txBody>
          <a:bodyPr wrap="none" anchor="ctr">
            <a:prstTxWarp prst="textNoShape">
              <a:avLst/>
            </a:prstTxWarp>
          </a:bodyPr>
          <a:lstStyle/>
          <a:p>
            <a:pPr eaLnBrk="0" hangingPunct="0"/>
            <a:endParaRPr lang="it-IT"/>
          </a:p>
        </p:txBody>
      </p:sp>
      <p:sp>
        <p:nvSpPr>
          <p:cNvPr id="29704" name="Rectangle 1032"/>
          <p:cNvSpPr>
            <a:spLocks noChangeArrowheads="1"/>
          </p:cNvSpPr>
          <p:nvPr/>
        </p:nvSpPr>
        <p:spPr bwMode="auto">
          <a:xfrm>
            <a:off x="4845050" y="3128963"/>
            <a:ext cx="2822575" cy="1992312"/>
          </a:xfrm>
          <a:prstGeom prst="rect">
            <a:avLst/>
          </a:prstGeom>
          <a:noFill/>
          <a:ln w="9525">
            <a:noFill/>
            <a:miter lim="800000"/>
            <a:headEnd/>
            <a:tailEnd/>
          </a:ln>
        </p:spPr>
        <p:txBody>
          <a:bodyPr>
            <a:prstTxWarp prst="textNoShape">
              <a:avLst/>
            </a:prstTxWarp>
          </a:bodyPr>
          <a:lstStyle/>
          <a:p>
            <a:pPr marL="342900" indent="-342900">
              <a:spcBef>
                <a:spcPct val="20000"/>
              </a:spcBef>
            </a:pPr>
            <a:r>
              <a:rPr lang="it-IT" sz="1200" b="1">
                <a:solidFill>
                  <a:srgbClr val="700D13"/>
                </a:solidFill>
                <a:latin typeface="Verdana" pitchFamily="-112" charset="0"/>
              </a:rPr>
              <a:t>SPRECO DI PRODOTTO</a:t>
            </a:r>
          </a:p>
          <a:p>
            <a:pPr marL="342900" indent="-342900">
              <a:spcBef>
                <a:spcPct val="20000"/>
              </a:spcBef>
            </a:pPr>
            <a:r>
              <a:rPr lang="it-IT" sz="1200" b="1">
                <a:solidFill>
                  <a:srgbClr val="700D13"/>
                </a:solidFill>
                <a:latin typeface="Verdana" pitchFamily="-112" charset="0"/>
              </a:rPr>
              <a:t>dovuto alla compattazione</a:t>
            </a:r>
          </a:p>
          <a:p>
            <a:pPr marL="342900" indent="-342900">
              <a:spcBef>
                <a:spcPct val="20000"/>
              </a:spcBef>
            </a:pPr>
            <a:r>
              <a:rPr lang="it-IT" sz="1200" b="1">
                <a:solidFill>
                  <a:srgbClr val="700D13"/>
                </a:solidFill>
                <a:latin typeface="Verdana" pitchFamily="-112" charset="0"/>
              </a:rPr>
              <a:t>nell’AREA CRITICA (30-50%)</a:t>
            </a:r>
          </a:p>
          <a:p>
            <a:pPr marL="342900" indent="-342900">
              <a:spcBef>
                <a:spcPct val="20000"/>
              </a:spcBef>
            </a:pPr>
            <a:endParaRPr lang="it-IT" sz="1200" b="1">
              <a:solidFill>
                <a:srgbClr val="797979"/>
              </a:solidFill>
              <a:latin typeface="Verdana" pitchFamily="-112" charset="0"/>
            </a:endParaRPr>
          </a:p>
          <a:p>
            <a:pPr marL="342900" indent="-342900">
              <a:spcBef>
                <a:spcPct val="20000"/>
              </a:spcBef>
            </a:pPr>
            <a:r>
              <a:rPr lang="it-IT" sz="1200" b="1">
                <a:solidFill>
                  <a:srgbClr val="797979"/>
                </a:solidFill>
                <a:latin typeface="Verdana" pitchFamily="-112" charset="0"/>
              </a:rPr>
              <a:t>3-5 q.li CAPPELLO DI VINACCE</a:t>
            </a:r>
          </a:p>
          <a:p>
            <a:pPr marL="342900" indent="-342900">
              <a:spcBef>
                <a:spcPct val="20000"/>
              </a:spcBef>
            </a:pPr>
            <a:endParaRPr lang="it-IT" sz="600" b="1">
              <a:solidFill>
                <a:srgbClr val="797979"/>
              </a:solidFill>
              <a:latin typeface="Verdana" pitchFamily="-112" charset="0"/>
            </a:endParaRPr>
          </a:p>
          <a:p>
            <a:pPr marL="342900" indent="-342900">
              <a:spcBef>
                <a:spcPct val="20000"/>
              </a:spcBef>
            </a:pPr>
            <a:r>
              <a:rPr lang="it-IT" sz="1200" b="1">
                <a:solidFill>
                  <a:srgbClr val="797979"/>
                </a:solidFill>
                <a:latin typeface="Verdana" pitchFamily="-112" charset="0"/>
              </a:rPr>
              <a:t>di cui</a:t>
            </a:r>
          </a:p>
          <a:p>
            <a:pPr marL="342900" indent="-342900">
              <a:spcBef>
                <a:spcPct val="20000"/>
              </a:spcBef>
            </a:pPr>
            <a:r>
              <a:rPr lang="it-IT" sz="1200" b="1" u="sng">
                <a:solidFill>
                  <a:srgbClr val="700D13"/>
                </a:solidFill>
                <a:latin typeface="Verdana" pitchFamily="-112" charset="0"/>
              </a:rPr>
              <a:t>1,5-3,5 q.li</a:t>
            </a:r>
            <a:r>
              <a:rPr lang="it-IT" sz="1200" b="1">
                <a:solidFill>
                  <a:srgbClr val="700D13"/>
                </a:solidFill>
                <a:latin typeface="Verdana" pitchFamily="-112" charset="0"/>
              </a:rPr>
              <a:t>   BUCCE</a:t>
            </a:r>
          </a:p>
          <a:p>
            <a:pPr marL="342900" indent="-342900">
              <a:spcBef>
                <a:spcPct val="20000"/>
              </a:spcBef>
            </a:pPr>
            <a:r>
              <a:rPr lang="it-IT" sz="1200" b="1">
                <a:solidFill>
                  <a:schemeClr val="bg2"/>
                </a:solidFill>
                <a:latin typeface="Verdana" pitchFamily="-112" charset="0"/>
              </a:rPr>
              <a:t>0,9-2,5 q.li   VINACCIOLI</a:t>
            </a:r>
          </a:p>
          <a:p>
            <a:pPr marL="342900" indent="-342900">
              <a:spcBef>
                <a:spcPct val="20000"/>
              </a:spcBef>
            </a:pPr>
            <a:endParaRPr lang="it-IT" sz="1200" b="1">
              <a:solidFill>
                <a:schemeClr val="bg2"/>
              </a:solidFill>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pPr>
            <a:endParaRPr lang="it-IT" sz="1200" b="1">
              <a:solidFill>
                <a:schemeClr val="bg2"/>
              </a:solidFill>
              <a:latin typeface="Verdana" pitchFamily="-112" charset="0"/>
            </a:endParaRPr>
          </a:p>
          <a:p>
            <a:pPr marL="342900" indent="-342900">
              <a:spcBef>
                <a:spcPct val="20000"/>
              </a:spcBef>
              <a:buFontTx/>
              <a:buChar char="•"/>
            </a:pPr>
            <a:endParaRPr lang="it-IT" sz="1200">
              <a:solidFill>
                <a:schemeClr val="bg2"/>
              </a:solidFill>
              <a:latin typeface="Verdana" pitchFamily="-112" charset="0"/>
            </a:endParaRPr>
          </a:p>
        </p:txBody>
      </p:sp>
      <p:sp>
        <p:nvSpPr>
          <p:cNvPr id="29705" name="Rectangle 1033"/>
          <p:cNvSpPr>
            <a:spLocks noChangeArrowheads="1"/>
          </p:cNvSpPr>
          <p:nvPr/>
        </p:nvSpPr>
        <p:spPr bwMode="auto">
          <a:xfrm>
            <a:off x="4772025" y="3068638"/>
            <a:ext cx="2895600" cy="2087562"/>
          </a:xfrm>
          <a:prstGeom prst="rect">
            <a:avLst/>
          </a:prstGeom>
          <a:noFill/>
          <a:ln w="38100">
            <a:solidFill>
              <a:srgbClr val="80060D"/>
            </a:solidFill>
            <a:miter lim="800000"/>
            <a:headEnd/>
            <a:tailEnd/>
          </a:ln>
        </p:spPr>
        <p:txBody>
          <a:bodyPr wrap="none" anchor="ctr">
            <a:prstTxWarp prst="textNoShape">
              <a:avLst/>
            </a:prstTxWarp>
          </a:bodyPr>
          <a:lstStyle/>
          <a:p>
            <a:pPr eaLnBrk="0" hangingPunct="0"/>
            <a:endParaRPr lang="it-IT"/>
          </a:p>
        </p:txBody>
      </p:sp>
      <p:sp>
        <p:nvSpPr>
          <p:cNvPr id="29706" name="Rectangle 1034"/>
          <p:cNvSpPr>
            <a:spLocks noChangeArrowheads="1"/>
          </p:cNvSpPr>
          <p:nvPr/>
        </p:nvSpPr>
        <p:spPr bwMode="auto">
          <a:xfrm>
            <a:off x="3908425" y="3068638"/>
            <a:ext cx="855663" cy="2087562"/>
          </a:xfrm>
          <a:prstGeom prst="rect">
            <a:avLst/>
          </a:prstGeom>
          <a:noFill/>
          <a:ln w="38100">
            <a:solidFill>
              <a:srgbClr val="80060D"/>
            </a:solidFill>
            <a:miter lim="800000"/>
            <a:headEnd/>
            <a:tailEnd/>
          </a:ln>
        </p:spPr>
        <p:txBody>
          <a:bodyPr wrap="none" anchor="ctr">
            <a:prstTxWarp prst="textNoShape">
              <a:avLst/>
            </a:prstTxWarp>
          </a:bodyPr>
          <a:lstStyle/>
          <a:p>
            <a:pPr eaLnBrk="0" hangingPunct="0"/>
            <a:endParaRPr lang="it-IT"/>
          </a:p>
        </p:txBody>
      </p:sp>
      <p:sp>
        <p:nvSpPr>
          <p:cNvPr id="29707" name="Rectangle 1035"/>
          <p:cNvSpPr>
            <a:spLocks noChangeArrowheads="1"/>
          </p:cNvSpPr>
          <p:nvPr/>
        </p:nvSpPr>
        <p:spPr bwMode="auto">
          <a:xfrm>
            <a:off x="990600" y="1484313"/>
            <a:ext cx="7037388" cy="1279525"/>
          </a:xfrm>
          <a:prstGeom prst="rect">
            <a:avLst/>
          </a:prstGeom>
          <a:noFill/>
          <a:ln w="9525">
            <a:noFill/>
            <a:miter lim="800000"/>
            <a:headEnd/>
            <a:tailEnd/>
          </a:ln>
        </p:spPr>
        <p:txBody>
          <a:bodyPr>
            <a:prstTxWarp prst="textNoShape">
              <a:avLst/>
            </a:prstTxWarp>
            <a:spAutoFit/>
          </a:bodyPr>
          <a:lstStyle/>
          <a:p>
            <a:pPr eaLnBrk="0" hangingPunct="0"/>
            <a:r>
              <a:rPr lang="it-IT" sz="1200" b="1">
                <a:solidFill>
                  <a:srgbClr val="700D13"/>
                </a:solidFill>
                <a:latin typeface="Verdana" pitchFamily="-112" charset="0"/>
              </a:rPr>
              <a:t>L’ESTRAZIONE SELETTIVA</a:t>
            </a:r>
            <a:r>
              <a:rPr lang="it-IT" sz="1200">
                <a:solidFill>
                  <a:srgbClr val="700D13"/>
                </a:solidFill>
                <a:latin typeface="Verdana" pitchFamily="-112" charset="0"/>
              </a:rPr>
              <a:t>, si ottiene garantendo </a:t>
            </a:r>
            <a:r>
              <a:rPr lang="it-IT" sz="1200" b="1">
                <a:solidFill>
                  <a:srgbClr val="700D13"/>
                </a:solidFill>
                <a:latin typeface="Verdana" pitchFamily="-112" charset="0"/>
              </a:rPr>
              <a:t>al 100% delle BUCCE,</a:t>
            </a:r>
            <a:br>
              <a:rPr lang="it-IT" sz="1200" b="1">
                <a:solidFill>
                  <a:srgbClr val="700D13"/>
                </a:solidFill>
                <a:latin typeface="Verdana" pitchFamily="-112" charset="0"/>
              </a:rPr>
            </a:br>
            <a:r>
              <a:rPr lang="it-IT" sz="1200">
                <a:solidFill>
                  <a:srgbClr val="700D13"/>
                </a:solidFill>
                <a:latin typeface="Verdana" pitchFamily="-112" charset="0"/>
              </a:rPr>
              <a:t>fonte delle</a:t>
            </a:r>
            <a:r>
              <a:rPr lang="it-IT" sz="1200" b="1">
                <a:solidFill>
                  <a:srgbClr val="700D13"/>
                </a:solidFill>
                <a:latin typeface="Verdana" pitchFamily="-112" charset="0"/>
              </a:rPr>
              <a:t> SOSTANZE NOBILI, </a:t>
            </a:r>
            <a:r>
              <a:rPr lang="it-IT" sz="1200">
                <a:solidFill>
                  <a:srgbClr val="700D13"/>
                </a:solidFill>
                <a:latin typeface="Verdana" pitchFamily="-112" charset="0"/>
              </a:rPr>
              <a:t>di partecipare al </a:t>
            </a:r>
            <a:r>
              <a:rPr lang="it-IT" sz="1200" b="1">
                <a:solidFill>
                  <a:srgbClr val="700D13"/>
                </a:solidFill>
                <a:latin typeface="Verdana" pitchFamily="-112" charset="0"/>
              </a:rPr>
              <a:t>processo di estrazione</a:t>
            </a:r>
            <a:r>
              <a:rPr lang="it-IT" sz="1200">
                <a:solidFill>
                  <a:srgbClr val="700D13"/>
                </a:solidFill>
                <a:latin typeface="Verdana" pitchFamily="-112" charset="0"/>
              </a:rPr>
              <a:t> e prevedendo, qualora fosse necessario, la possibilità di </a:t>
            </a:r>
            <a:r>
              <a:rPr lang="it-IT" sz="1200" b="1">
                <a:solidFill>
                  <a:srgbClr val="700D13"/>
                </a:solidFill>
                <a:latin typeface="Verdana" pitchFamily="-112" charset="0"/>
              </a:rPr>
              <a:t>ESCLUDERE</a:t>
            </a:r>
          </a:p>
          <a:p>
            <a:pPr eaLnBrk="0" hangingPunct="0"/>
            <a:r>
              <a:rPr lang="it-IT" sz="1200" b="1">
                <a:solidFill>
                  <a:srgbClr val="700D13"/>
                </a:solidFill>
                <a:latin typeface="Verdana" pitchFamily="-112" charset="0"/>
              </a:rPr>
              <a:t>DAL PROCESSO I VINACCIOLI.</a:t>
            </a:r>
            <a:r>
              <a:rPr lang="it-IT" sz="1200">
                <a:solidFill>
                  <a:srgbClr val="700D13"/>
                </a:solidFill>
                <a:latin typeface="Verdana" pitchFamily="-112" charset="0"/>
              </a:rPr>
              <a:t/>
            </a:r>
            <a:br>
              <a:rPr lang="it-IT" sz="1200">
                <a:solidFill>
                  <a:srgbClr val="700D13"/>
                </a:solidFill>
                <a:latin typeface="Verdana" pitchFamily="-112" charset="0"/>
              </a:rPr>
            </a:br>
            <a:endParaRPr lang="it-IT" sz="600" b="1">
              <a:solidFill>
                <a:schemeClr val="bg2"/>
              </a:solidFill>
              <a:latin typeface="Verdana" pitchFamily="-112" charset="0"/>
            </a:endParaRPr>
          </a:p>
          <a:p>
            <a:pPr eaLnBrk="0" hangingPunct="0"/>
            <a:r>
              <a:rPr lang="it-IT" sz="1200" b="1">
                <a:solidFill>
                  <a:schemeClr val="bg2"/>
                </a:solidFill>
                <a:latin typeface="Verdana" pitchFamily="-112" charset="0"/>
              </a:rPr>
              <a:t>Considerando che l’AREA CRITICA di compattazione può coinvolgere il</a:t>
            </a:r>
          </a:p>
          <a:p>
            <a:pPr eaLnBrk="0" hangingPunct="0"/>
            <a:r>
              <a:rPr lang="it-IT" sz="1200" b="1">
                <a:solidFill>
                  <a:schemeClr val="bg2"/>
                </a:solidFill>
                <a:latin typeface="Verdana" pitchFamily="-112" charset="0"/>
              </a:rPr>
              <a:t>30-50% del cappello, si intuisce quale enorme spreco rischiamo di avere.</a:t>
            </a:r>
          </a:p>
        </p:txBody>
      </p:sp>
      <p:sp>
        <p:nvSpPr>
          <p:cNvPr id="29708" name="Text Box 1036"/>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8804BAE6-7D23-C14F-89A5-5732FA5DC0E7}" type="slidenum">
              <a:rPr lang="it-IT" sz="1000" b="1">
                <a:solidFill>
                  <a:srgbClr val="80060D"/>
                </a:solidFill>
                <a:latin typeface="Verdana" pitchFamily="-112" charset="0"/>
              </a:rPr>
              <a:pPr eaLnBrk="0" hangingPunct="0">
                <a:spcBef>
                  <a:spcPct val="50000"/>
                </a:spcBef>
              </a:pPr>
              <a:t>8</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ext Box 2"/>
          <p:cNvSpPr>
            <a:spLocks noGrp="1" noChangeArrowheads="1"/>
          </p:cNvSpPr>
          <p:nvPr>
            <p:ph type="ctrTitle"/>
          </p:nvPr>
        </p:nvSpPr>
        <p:spPr>
          <a:xfrm>
            <a:off x="6553200" y="1219200"/>
            <a:ext cx="2590800" cy="5006975"/>
          </a:xfrm>
        </p:spPr>
        <p:txBody>
          <a:bodyPr anchor="t"/>
          <a:lstStyle/>
          <a:p>
            <a:pPr algn="l">
              <a:lnSpc>
                <a:spcPct val="110000"/>
              </a:lnSpc>
            </a:pPr>
            <a:r>
              <a:rPr lang="it-IT" sz="1200">
                <a:solidFill>
                  <a:schemeClr val="bg2"/>
                </a:solidFill>
                <a:latin typeface="Verdana" pitchFamily="-112" charset="0"/>
              </a:rPr>
              <a:t>Per capire il processo di estrazione delle sostanze dal cappello di vinaccia, pensiamo alla bustina del the.</a:t>
            </a:r>
            <a:br>
              <a:rPr lang="it-IT" sz="1200">
                <a:solidFill>
                  <a:schemeClr val="bg2"/>
                </a:solidFill>
                <a:latin typeface="Verdana" pitchFamily="-112" charset="0"/>
              </a:rPr>
            </a:br>
            <a:r>
              <a:rPr lang="it-IT" sz="1200">
                <a:solidFill>
                  <a:schemeClr val="bg2"/>
                </a:solidFill>
                <a:latin typeface="Verdana" pitchFamily="-112" charset="0"/>
              </a:rPr>
              <a:t>Immersa in acqua, notiamo che inizia a cedere sostanze: ma ben presto il liquido attorno è saturo e la cessione si ferma.</a:t>
            </a:r>
            <a:br>
              <a:rPr lang="it-IT" sz="1200">
                <a:solidFill>
                  <a:schemeClr val="bg2"/>
                </a:solidFill>
                <a:latin typeface="Verdana" pitchFamily="-112" charset="0"/>
              </a:rPr>
            </a:br>
            <a:r>
              <a:rPr lang="it-IT" sz="1200">
                <a:solidFill>
                  <a:schemeClr val="bg2"/>
                </a:solidFill>
                <a:latin typeface="Verdana" pitchFamily="-112" charset="0"/>
              </a:rPr>
              <a:t>Muovendo la bustina o l’acqua attorno ad essa, ecco che con il nuovo liquido meno saturo riparte il processo di cessione delle sostanze.</a:t>
            </a:r>
            <a:br>
              <a:rPr lang="it-IT" sz="1200">
                <a:solidFill>
                  <a:schemeClr val="bg2"/>
                </a:solidFill>
                <a:latin typeface="Verdana" pitchFamily="-112" charset="0"/>
              </a:rPr>
            </a:br>
            <a:r>
              <a:rPr lang="it-IT" sz="1200">
                <a:solidFill>
                  <a:schemeClr val="bg2"/>
                </a:solidFill>
                <a:latin typeface="Verdana" pitchFamily="-112" charset="0"/>
              </a:rPr>
              <a:t>È questo ciò che dobbiamo ottenere dal nostro cappello di vinaccia, ricordandoci sempre che processi non efficaci possono comportare sprechi di materia prima che arrivano addirittura al 50% della massa in lavorazione!</a:t>
            </a:r>
          </a:p>
        </p:txBody>
      </p:sp>
      <p:sp>
        <p:nvSpPr>
          <p:cNvPr id="31747" name="Text Box 3"/>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it-IT" sz="1000" b="1">
                <a:solidFill>
                  <a:srgbClr val="80060D"/>
                </a:solidFill>
                <a:latin typeface="Verdana" pitchFamily="-112" charset="0"/>
              </a:rPr>
              <a:t>2.Processo estrattivo.</a:t>
            </a:r>
            <a:endParaRPr lang="it-IT" sz="1200" b="1">
              <a:solidFill>
                <a:srgbClr val="80060D"/>
              </a:solidFill>
              <a:latin typeface="Verdana" pitchFamily="-112" charset="0"/>
            </a:endParaRPr>
          </a:p>
        </p:txBody>
      </p:sp>
      <p:sp>
        <p:nvSpPr>
          <p:cNvPr id="31748" name="Text Box 4"/>
          <p:cNvSpPr txBox="1">
            <a:spLocks noChangeArrowheads="1"/>
          </p:cNvSpPr>
          <p:nvPr/>
        </p:nvSpPr>
        <p:spPr bwMode="auto">
          <a:xfrm>
            <a:off x="533400" y="1447800"/>
            <a:ext cx="5791200" cy="4364038"/>
          </a:xfrm>
          <a:prstGeom prst="rect">
            <a:avLst/>
          </a:prstGeom>
          <a:noFill/>
          <a:ln w="9525">
            <a:noFill/>
            <a:miter lim="800000"/>
            <a:headEnd/>
            <a:tailEnd/>
          </a:ln>
        </p:spPr>
        <p:txBody>
          <a:bodyPr>
            <a:prstTxWarp prst="textNoShape">
              <a:avLst/>
            </a:prstTxWarp>
            <a:spAutoFit/>
          </a:bodyPr>
          <a:lstStyle/>
          <a:p>
            <a:pPr eaLnBrk="0" hangingPunct="0">
              <a:lnSpc>
                <a:spcPct val="50000"/>
              </a:lnSpc>
              <a:spcBef>
                <a:spcPct val="50000"/>
              </a:spcBef>
            </a:pPr>
            <a:r>
              <a:rPr lang="it-IT" sz="1500" b="1">
                <a:solidFill>
                  <a:srgbClr val="80060D"/>
                </a:solidFill>
                <a:latin typeface="Verdana" pitchFamily="-112" charset="0"/>
              </a:rPr>
              <a:t>COME SFRUTTARE EFFICACEMENTE IL CAPPELLO DI</a:t>
            </a:r>
          </a:p>
          <a:p>
            <a:pPr eaLnBrk="0" hangingPunct="0">
              <a:lnSpc>
                <a:spcPct val="50000"/>
              </a:lnSpc>
              <a:spcBef>
                <a:spcPct val="50000"/>
              </a:spcBef>
            </a:pPr>
            <a:r>
              <a:rPr lang="it-IT" sz="1500" b="1">
                <a:solidFill>
                  <a:srgbClr val="80060D"/>
                </a:solidFill>
                <a:latin typeface="Verdana" pitchFamily="-112" charset="0"/>
              </a:rPr>
              <a:t>VINACCIA, PER OTTENERE UN’ESTRAZIONE</a:t>
            </a:r>
          </a:p>
          <a:p>
            <a:pPr eaLnBrk="0" hangingPunct="0">
              <a:lnSpc>
                <a:spcPct val="50000"/>
              </a:lnSpc>
              <a:spcBef>
                <a:spcPct val="50000"/>
              </a:spcBef>
            </a:pPr>
            <a:r>
              <a:rPr lang="it-IT" sz="1500" b="1">
                <a:solidFill>
                  <a:srgbClr val="80060D"/>
                </a:solidFill>
                <a:latin typeface="Verdana" pitchFamily="-112" charset="0"/>
              </a:rPr>
              <a:t>SELETTIVA.</a:t>
            </a:r>
          </a:p>
          <a:p>
            <a:pPr eaLnBrk="0" hangingPunct="0">
              <a:lnSpc>
                <a:spcPct val="50000"/>
              </a:lnSpc>
              <a:spcBef>
                <a:spcPct val="50000"/>
              </a:spcBef>
            </a:pPr>
            <a:endParaRPr lang="it-IT" sz="1500" b="1">
              <a:solidFill>
                <a:srgbClr val="80060D"/>
              </a:solidFill>
              <a:latin typeface="Verdana" pitchFamily="-112" charset="0"/>
            </a:endParaRPr>
          </a:p>
          <a:p>
            <a:pPr eaLnBrk="0" hangingPunct="0">
              <a:lnSpc>
                <a:spcPct val="40000"/>
              </a:lnSpc>
              <a:spcBef>
                <a:spcPct val="50000"/>
              </a:spcBef>
            </a:pPr>
            <a:endParaRPr lang="it-IT" sz="1500" b="1">
              <a:solidFill>
                <a:srgbClr val="80060D"/>
              </a:solidFill>
              <a:latin typeface="Verdana" pitchFamily="-112" charset="0"/>
            </a:endParaRPr>
          </a:p>
          <a:p>
            <a:pPr eaLnBrk="0" hangingPunct="0">
              <a:lnSpc>
                <a:spcPct val="40000"/>
              </a:lnSpc>
              <a:spcBef>
                <a:spcPct val="50000"/>
              </a:spcBef>
            </a:pPr>
            <a:r>
              <a:rPr lang="it-IT" sz="1400" b="1">
                <a:solidFill>
                  <a:srgbClr val="80060D"/>
                </a:solidFill>
                <a:latin typeface="Verdana" pitchFamily="-112" charset="0"/>
              </a:rPr>
              <a:t>• Sfruttamento del 100% della materia prima. </a:t>
            </a:r>
          </a:p>
          <a:p>
            <a:pPr eaLnBrk="0" hangingPunct="0">
              <a:lnSpc>
                <a:spcPct val="40000"/>
              </a:lnSpc>
              <a:spcBef>
                <a:spcPct val="50000"/>
              </a:spcBef>
            </a:pPr>
            <a:endParaRPr lang="it-IT" sz="1400" b="1">
              <a:solidFill>
                <a:srgbClr val="80060D"/>
              </a:solidFill>
              <a:latin typeface="Verdana" pitchFamily="-112" charset="0"/>
            </a:endParaRPr>
          </a:p>
          <a:p>
            <a:pPr eaLnBrk="0" hangingPunct="0">
              <a:lnSpc>
                <a:spcPct val="40000"/>
              </a:lnSpc>
              <a:spcBef>
                <a:spcPct val="50000"/>
              </a:spcBef>
            </a:pPr>
            <a:r>
              <a:rPr lang="it-IT" sz="1400" b="1">
                <a:solidFill>
                  <a:srgbClr val="80060D"/>
                </a:solidFill>
                <a:latin typeface="Verdana" pitchFamily="-112" charset="0"/>
              </a:rPr>
              <a:t>• Immersione costante di tutto il cappello di vinaccia</a:t>
            </a:r>
          </a:p>
          <a:p>
            <a:pPr eaLnBrk="0" hangingPunct="0">
              <a:lnSpc>
                <a:spcPct val="40000"/>
              </a:lnSpc>
              <a:spcBef>
                <a:spcPct val="50000"/>
              </a:spcBef>
            </a:pPr>
            <a:r>
              <a:rPr lang="it-IT" sz="1400" b="1">
                <a:solidFill>
                  <a:srgbClr val="80060D"/>
                </a:solidFill>
                <a:latin typeface="Verdana" pitchFamily="-112" charset="0"/>
              </a:rPr>
              <a:t>   nel liquido.</a:t>
            </a:r>
          </a:p>
          <a:p>
            <a:pPr eaLnBrk="0" hangingPunct="0">
              <a:lnSpc>
                <a:spcPct val="40000"/>
              </a:lnSpc>
              <a:spcBef>
                <a:spcPct val="50000"/>
              </a:spcBef>
            </a:pPr>
            <a:r>
              <a:rPr lang="it-IT" sz="1400" b="1">
                <a:solidFill>
                  <a:srgbClr val="80060D"/>
                </a:solidFill>
                <a:latin typeface="Verdana" pitchFamily="-112" charset="0"/>
              </a:rPr>
              <a:t>   </a:t>
            </a:r>
          </a:p>
          <a:p>
            <a:pPr eaLnBrk="0" hangingPunct="0">
              <a:lnSpc>
                <a:spcPct val="40000"/>
              </a:lnSpc>
              <a:spcBef>
                <a:spcPct val="50000"/>
              </a:spcBef>
            </a:pPr>
            <a:r>
              <a:rPr lang="it-IT" sz="1400" b="1">
                <a:solidFill>
                  <a:srgbClr val="80060D"/>
                </a:solidFill>
                <a:latin typeface="Verdana" pitchFamily="-112" charset="0"/>
              </a:rPr>
              <a:t>• Rinnovamento costante del liquido che bagna le</a:t>
            </a:r>
          </a:p>
          <a:p>
            <a:pPr eaLnBrk="0" hangingPunct="0">
              <a:lnSpc>
                <a:spcPct val="40000"/>
              </a:lnSpc>
              <a:spcBef>
                <a:spcPct val="50000"/>
              </a:spcBef>
            </a:pPr>
            <a:r>
              <a:rPr lang="it-IT" sz="1400" b="1">
                <a:solidFill>
                  <a:srgbClr val="80060D"/>
                </a:solidFill>
                <a:latin typeface="Verdana" pitchFamily="-112" charset="0"/>
              </a:rPr>
              <a:t>   vinacce (una volta saturo, il liquido già presente</a:t>
            </a:r>
          </a:p>
          <a:p>
            <a:pPr eaLnBrk="0" hangingPunct="0">
              <a:lnSpc>
                <a:spcPct val="40000"/>
              </a:lnSpc>
              <a:spcBef>
                <a:spcPct val="50000"/>
              </a:spcBef>
            </a:pPr>
            <a:r>
              <a:rPr lang="it-IT" sz="1400" b="1">
                <a:solidFill>
                  <a:srgbClr val="80060D"/>
                </a:solidFill>
                <a:latin typeface="Verdana" pitchFamily="-112" charset="0"/>
              </a:rPr>
              <a:t>   nelle bucce non estrae più e va cambiato).</a:t>
            </a:r>
          </a:p>
          <a:p>
            <a:pPr eaLnBrk="0" hangingPunct="0">
              <a:lnSpc>
                <a:spcPct val="40000"/>
              </a:lnSpc>
              <a:spcBef>
                <a:spcPct val="50000"/>
              </a:spcBef>
            </a:pPr>
            <a:endParaRPr lang="it-IT" sz="1400" b="1">
              <a:solidFill>
                <a:srgbClr val="80060D"/>
              </a:solidFill>
              <a:latin typeface="Verdana" pitchFamily="-112" charset="0"/>
            </a:endParaRPr>
          </a:p>
          <a:p>
            <a:pPr eaLnBrk="0" hangingPunct="0">
              <a:lnSpc>
                <a:spcPct val="40000"/>
              </a:lnSpc>
              <a:spcBef>
                <a:spcPct val="50000"/>
              </a:spcBef>
            </a:pPr>
            <a:r>
              <a:rPr lang="it-IT" sz="1400" b="1">
                <a:solidFill>
                  <a:srgbClr val="80060D"/>
                </a:solidFill>
                <a:latin typeface="Verdana" pitchFamily="-112" charset="0"/>
              </a:rPr>
              <a:t>• Movimentazione DELICATA e NON AGGRESSIVA delle</a:t>
            </a:r>
          </a:p>
          <a:p>
            <a:pPr eaLnBrk="0" hangingPunct="0">
              <a:lnSpc>
                <a:spcPct val="40000"/>
              </a:lnSpc>
              <a:spcBef>
                <a:spcPct val="50000"/>
              </a:spcBef>
            </a:pPr>
            <a:r>
              <a:rPr lang="it-IT" sz="1400" b="1">
                <a:solidFill>
                  <a:srgbClr val="80060D"/>
                </a:solidFill>
                <a:latin typeface="Verdana" pitchFamily="-112" charset="0"/>
              </a:rPr>
              <a:t>   vinacce per evitarne la compattazione e preservare le</a:t>
            </a:r>
          </a:p>
          <a:p>
            <a:pPr eaLnBrk="0" hangingPunct="0">
              <a:lnSpc>
                <a:spcPct val="40000"/>
              </a:lnSpc>
              <a:spcBef>
                <a:spcPct val="50000"/>
              </a:spcBef>
            </a:pPr>
            <a:r>
              <a:rPr lang="it-IT" sz="1400" b="1">
                <a:solidFill>
                  <a:srgbClr val="80060D"/>
                </a:solidFill>
                <a:latin typeface="Verdana" pitchFamily="-112" charset="0"/>
              </a:rPr>
              <a:t>   bucce da traumi e rotture (evitando estrazione di </a:t>
            </a:r>
          </a:p>
          <a:p>
            <a:pPr eaLnBrk="0" hangingPunct="0">
              <a:lnSpc>
                <a:spcPct val="40000"/>
              </a:lnSpc>
              <a:spcBef>
                <a:spcPct val="50000"/>
              </a:spcBef>
            </a:pPr>
            <a:r>
              <a:rPr lang="it-IT" sz="1400" b="1">
                <a:solidFill>
                  <a:srgbClr val="80060D"/>
                </a:solidFill>
                <a:latin typeface="Verdana" pitchFamily="-112" charset="0"/>
              </a:rPr>
              <a:t>   sostanze amare indesiderate e creazione di feccia).</a:t>
            </a:r>
          </a:p>
          <a:p>
            <a:pPr eaLnBrk="0" hangingPunct="0">
              <a:lnSpc>
                <a:spcPct val="40000"/>
              </a:lnSpc>
              <a:spcBef>
                <a:spcPct val="50000"/>
              </a:spcBef>
            </a:pPr>
            <a:endParaRPr lang="it-IT" sz="1400" b="1">
              <a:solidFill>
                <a:srgbClr val="80060D"/>
              </a:solidFill>
              <a:latin typeface="Verdana" pitchFamily="-112" charset="0"/>
            </a:endParaRPr>
          </a:p>
          <a:p>
            <a:pPr eaLnBrk="0" hangingPunct="0">
              <a:lnSpc>
                <a:spcPct val="40000"/>
              </a:lnSpc>
              <a:spcBef>
                <a:spcPct val="50000"/>
              </a:spcBef>
            </a:pPr>
            <a:r>
              <a:rPr lang="it-IT" sz="1400" b="1">
                <a:solidFill>
                  <a:srgbClr val="80060D"/>
                </a:solidFill>
                <a:latin typeface="Verdana" pitchFamily="-112" charset="0"/>
              </a:rPr>
              <a:t>• Controllo dei processi di estrazione delle sostanze </a:t>
            </a:r>
          </a:p>
          <a:p>
            <a:pPr eaLnBrk="0" hangingPunct="0">
              <a:lnSpc>
                <a:spcPct val="40000"/>
              </a:lnSpc>
              <a:spcBef>
                <a:spcPct val="50000"/>
              </a:spcBef>
            </a:pPr>
            <a:r>
              <a:rPr lang="it-IT" sz="1400" b="1">
                <a:solidFill>
                  <a:srgbClr val="80060D"/>
                </a:solidFill>
                <a:latin typeface="Verdana" pitchFamily="-112" charset="0"/>
              </a:rPr>
              <a:t>   presenti nelle vinacce che formano il cappello</a:t>
            </a:r>
          </a:p>
          <a:p>
            <a:pPr eaLnBrk="0" hangingPunct="0">
              <a:lnSpc>
                <a:spcPct val="40000"/>
              </a:lnSpc>
              <a:spcBef>
                <a:spcPct val="50000"/>
              </a:spcBef>
            </a:pPr>
            <a:r>
              <a:rPr lang="it-IT" sz="1400" b="1">
                <a:solidFill>
                  <a:srgbClr val="80060D"/>
                </a:solidFill>
                <a:latin typeface="Verdana" pitchFamily="-112" charset="0"/>
              </a:rPr>
              <a:t>   (Estrazione Selettiva).</a:t>
            </a:r>
            <a:endParaRPr lang="it-IT" sz="1500" b="1">
              <a:solidFill>
                <a:srgbClr val="80060D"/>
              </a:solidFill>
              <a:latin typeface="Verdana" pitchFamily="-112" charset="0"/>
            </a:endParaRPr>
          </a:p>
        </p:txBody>
      </p:sp>
      <p:sp>
        <p:nvSpPr>
          <p:cNvPr id="31749" name="Text Box 5"/>
          <p:cNvSpPr txBox="1">
            <a:spLocks noChangeArrowheads="1"/>
          </p:cNvSpPr>
          <p:nvPr/>
        </p:nvSpPr>
        <p:spPr bwMode="auto">
          <a:xfrm>
            <a:off x="381000" y="6172200"/>
            <a:ext cx="457200" cy="244475"/>
          </a:xfrm>
          <a:prstGeom prst="rect">
            <a:avLst/>
          </a:prstGeom>
          <a:noFill/>
          <a:ln w="9525">
            <a:noFill/>
            <a:miter lim="800000"/>
            <a:headEnd/>
            <a:tailEnd/>
          </a:ln>
        </p:spPr>
        <p:txBody>
          <a:bodyPr>
            <a:prstTxWarp prst="textNoShape">
              <a:avLst/>
            </a:prstTxWarp>
            <a:spAutoFit/>
          </a:bodyPr>
          <a:lstStyle/>
          <a:p>
            <a:pPr eaLnBrk="0" hangingPunct="0">
              <a:spcBef>
                <a:spcPct val="50000"/>
              </a:spcBef>
            </a:pPr>
            <a:fld id="{535F91EC-BA28-BF48-9B96-2F18C0868624}" type="slidenum">
              <a:rPr lang="it-IT" sz="1000" b="1">
                <a:solidFill>
                  <a:srgbClr val="80060D"/>
                </a:solidFill>
                <a:latin typeface="Verdana" pitchFamily="-112" charset="0"/>
              </a:rPr>
              <a:pPr eaLnBrk="0" hangingPunct="0">
                <a:spcBef>
                  <a:spcPct val="50000"/>
                </a:spcBef>
              </a:pPr>
              <a:t>9</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a:ln>
              <a:noFill/>
            </a:ln>
            <a:solidFill>
              <a:schemeClr val="tx1"/>
            </a:solidFill>
            <a:effectLst/>
            <a:latin typeface="Times"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2400" b="0" i="0" u="none" strike="noStrike" cap="none" normalizeH="0" baseline="0">
            <a:ln>
              <a:noFill/>
            </a:ln>
            <a:solidFill>
              <a:schemeClr val="tx1"/>
            </a:solidFill>
            <a:effectLst/>
            <a:latin typeface="Times" pitchFamily="-106"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Mac Os X HD:Applications:Microsoft Office X:Templates:Presentations:Designs:Pushpins</Template>
  <TotalTime>11670</TotalTime>
  <Words>7504</Words>
  <Application>Microsoft Macintosh PowerPoint</Application>
  <PresentationFormat>Presentazione su schermo (4:3)</PresentationFormat>
  <Paragraphs>623</Paragraphs>
  <Slides>74</Slides>
  <Notes>63</Notes>
  <HiddenSlides>4</HiddenSlides>
  <MMClips>7</MMClips>
  <ScaleCrop>false</ScaleCrop>
  <HeadingPairs>
    <vt:vector size="4" baseType="variant">
      <vt:variant>
        <vt:lpstr>Modello struttura</vt:lpstr>
      </vt:variant>
      <vt:variant>
        <vt:i4>1</vt:i4>
      </vt:variant>
      <vt:variant>
        <vt:lpstr>Titoli diapositive</vt:lpstr>
      </vt:variant>
      <vt:variant>
        <vt:i4>74</vt:i4>
      </vt:variant>
    </vt:vector>
  </HeadingPairs>
  <TitlesOfParts>
    <vt:vector size="75" baseType="lpstr">
      <vt:lpstr>Blank Presentation</vt:lpstr>
      <vt:lpstr>Diapositiva 1</vt:lpstr>
      <vt:lpstr>1.Dall’uva al vino con criterio. Efficacia e versatilità dei processi.</vt:lpstr>
      <vt:lpstr>Il processo di vinificazione ha come protagonista la materia prima e la figura dell’Enologo. Quest’ultimo deve poter disporre di strumenti versatili che gli permettano di gestire a proprio vantaggio tutte le variabili secondo la propria sensibilità ed esigenza, dalla vigna alla bottiglia. La gestione delle variabili consente processi efficaci che portino, in modo mirato e razionale, al massimo risultato ottenibile dalla materia prima di partenza.</vt:lpstr>
      <vt:lpstr>2.Processo estrattivo. Valorizzazione della materia prima ed ESTRAZIONE SELETTIVA.</vt:lpstr>
      <vt:lpstr>Diapositiva 5</vt:lpstr>
      <vt:lpstr>Il pigiato, immesso nel fermentatore, vede la parte solida (bucce e vinaccioli) portarsi verso l’alto a formare il CAPPELLO DI VINACCE. Con il procedere della fermentazione le bollicine di CO2 che si sviluppano, spingono verso l’alto e disidratano il cappello di vinacce e contemporaneamente la forza di gravità comprime il cappello verso il basso. Questo doppio effetto simultaneo genera la COMPATTAZIONE DEL CAPPELLO DI VINACCE. E’ questo il grande problema che ogni enologo vuole risolvere, perché le sostanze coloranti, i tannini, gli aromi, ecc… devono essere estratti dalle bucce.</vt:lpstr>
      <vt:lpstr>Diapositiva 7</vt:lpstr>
      <vt:lpstr>Diapositiva 8</vt:lpstr>
      <vt:lpstr>Per capire il processo di estrazione delle sostanze dal cappello di vinaccia, pensiamo alla bustina del the. Immersa in acqua, notiamo che inizia a cedere sostanze: ma ben presto il liquido attorno è saturo e la cessione si ferma. Muovendo la bustina o l’acqua attorno ad essa, ecco che con il nuovo liquido meno saturo riparte il processo di cessione delle sostanze. È questo ciò che dobbiamo ottenere dal nostro cappello di vinaccia, ricordandoci sempre che processi non efficaci possono comportare sprechi di materia prima che arrivano addirittura al 50% della massa in lavorazione!</vt:lpstr>
      <vt:lpstr>Il cappello di vinaccia galleggia sopra il liquido. Dunque il suo naturale movimento è dal basso verso l’alto. In pratica, quasi tutti i sistemi tradizionali cercano di opporsi a questa naturale caratteristica del cappello, agendo dall’alto verso il basso con il liquido di rimontaggio o con sistemi meccanici, per far si che le vinacce tornino ad immergersi nel liquido su cui galleggiano. Vedremo invece come Ganimede® intervenga a risolvere i più classici problemi fin qui illustrati proprio assecondando e agevolando la naturale tendenza del cappello a muoversi dal basso verso l’alto; grazie alla azione delle bolle di gas è possibile avere una gestione ottimale dell’intero cappello di vinacce.</vt:lpstr>
      <vt:lpstr>3.Metodo Ganimede® L’innovazione dei fermentatori Ganimede® nell’estrazione selettiva.</vt:lpstr>
      <vt:lpstr>Diapositiva 12</vt:lpstr>
      <vt:lpstr>Diapositiva 13</vt:lpstr>
      <vt:lpstr>La rivoluzionaria presenza del diaframma ad imbuto all’interno dei fermentatori Ganimede® crea l’intercapedine nella quale si accumulerà la CO2 durante la fermentazione.  All’atto del riempimento, quando il liquido raggiunge il collo del diaframma, l’aria nell’intercapedine resta intrappolata, compressa dal liquido che cerca di salire. Il liquido, quindi, non potendo allagare l’intercapedine, non potrà fare altro che continuare a salire attraverso il collo del diaframma e riempire il vano superiore.  Per capire il concetto, è sufficiente pensare a quando inseriamo un bicchiere rovesciato all’interno di un liquido: nonostante la pressione, l’acqua non riuscirà ad entrare in quanto l’aria presente non può fuoriuscire!  </vt:lpstr>
      <vt:lpstr>Diapositiva 15</vt:lpstr>
      <vt:lpstr>Diapositiva 16</vt:lpstr>
      <vt:lpstr>Ganimede®  è l’unico fermentatore al mondo che risolve il problema dei vinaccioli in vinificazione.  I vinaccioli (3-5% della sostanza secca) sono spesso fonte di tannini amari ed aggressivi e, a seconda delle annate e dei vitigni, sono una variabile da considerare con grande attenzione. Nei fermentatori tradizionali, l’azione meccanica e di dilavamento dei rimontaggi, unita all’azione della temperatura e dell’alcool, sciolgono la cuticola grassa di protezione che avvolge i vinaccioli, determinando il passaggio nel mosto-vino delle sostanze in essi contenute.  I vinaccioli immaturi (che in molte annate possono rappresentare quantità significative) cederanno il loro patrimonio tannico, amaro ed aggressivo, al prodotto che porterà a vini poco eleganti, astringenti, con sentori erbacei e soprattutto a vini che richiedono molti più interventi di affinamento, con aggravio di costi e ritardi nella vendita.</vt:lpstr>
      <vt:lpstr>I grandi risultati ottenuti dalla serie Ganimede® Small (da 35 a 600 ettolitri) sono ampiamente confermati anche per la serie Big (da 600 a 2.000 ettolitri). A differenza dei sistemi tradizionali, con Ganimede® la dimensione del fermentatore non influisce sulla qualità del prodotto finale, in quanto l’efficacia della tipica turbolenza del sistema è proporzionale alla dimensione del fermentatore e alla massa in lavorazione: fermentatore più grande, intercapedine più grande, maggiore quantità di CO2 di fermentazione etc etc. È perciò possibile ottenere sorprendenti risultati con un Ganimede® da 1.800 ettolitri invece che utilizzare tre fermentatori tradizionali da 600 ettolitri.  Metodo Ganimede® è in grado di movimentare in modo omogeneo ed efficace anche masse di vinaccia imponenti, fino ai 2,5 metri di spessore, sfruttando al 100% tutti gli acini presenti. Ciò comporta, a parità di materia prima in lavorazione, un sensibile aumento di qualità dei vini prodotti con grandi fermentatori Ganimede® rispetto a quelli prodotti con grandi fermentatori tradizionali. </vt:lpstr>
      <vt:lpstr>4.Délestage secondo Ganimede® Dalla tradizione all’innovazione.</vt:lpstr>
      <vt:lpstr>Diapositiva 20</vt:lpstr>
      <vt:lpstr>Nei fermentatori tradizionali la gestione della temperatura avviene in modo empirico e non omogeneo. Le fasce di raffreddamento abbassano la temperatura del liquido più vicino ai bordi del serbatoio, trascurando la massa centrale più lontana dal perimetro in quanto il liquido freddo, più pesante, scende verso il basso secondo le ben conosciute leggi della fisica. Ne risulta che la massa centrale (più distante dal perimetro) e quella superiore dove è presente il cappello, non riescono ad essere raffreddate adeguatamente. A questo punto, con i sistemi tradizionali, si è costretti ad utilizzare la tecnica del rimontaggio, pompando ad intervalli di alcune ore il liquido più freddo accumulatosi sul fondo (anche 10° in meno rispetto alla temperatura del cappello) direttamente sul cappello di vinaccia, provocando bruschi sbalzi di temperatura che di fatto creano stress ai lieviti con rischio di rallentamenti fermentativi e di produzione più elevata di acetaldeide.  Invece, la turbolenza tipica del sistema e la particolare conformazione interna dei fermentatori Ganimede®, consentono una gestione OMOGENEA e CONTROLLATA della temperatura dell’intera massa in lavorazione.  Il liquido a contatto delle pareti di Ganimede®, si raffredda scendendo verso il basso dove, incontrando il diaframma ad imbuto, si sposta verso il centro della massa. In questo punto, parte del liquido freddo scende a raffreddare la massa centrale sottostante (completando l’azione di raffreddamento della tasca più bassa) mentre le bolle di gas che fuoriescono per saturazione dall’intercapedine, trascinano parte del liquido freddo verso l’alto a raffreddare la massa superiore che interessa il cappello, in modo costante e senza sbalzi.  Tenere sotto controllo la temperatura della massa in lavorazione è certamente un vantaggio che facilita anche la solubilità dei gas tecnici nel mosto/vino. Le innovative caratteristiche del Metodo Ganimede® ci aiutano anche in questo frangente.</vt:lpstr>
      <vt:lpstr>I fermentatori Ganimede possono disporre della sonda Top Level che svolge la duplice funzione di segnalare il livello massimo in fase di riempimento e di evitare tracimazioni indesiderate durante la fase di fermentazione. Nel primo caso l’intervento della sonda funge da livello di carico, nel secondo interviene aprendo istantaneamente i bypass e determinando un immediato abbassamento di circa 1 metro del livello qualora esso superi quello stabilito, permettendo così di sfruttare al massimo il livello di riempimento.</vt:lpstr>
      <vt:lpstr>L’opzione sempre pieno consente di sfruttare il volume disponibile sotto il diaframma, con la tecnica dello spostamento del liquido con iniezione di gas inerte. Terminato il riempimento di Ganimede® per lo stoccaggio, si chiudono i bypass e si inietta sotto il diaframma il gas neutro, attraverso l’apposita valvola. Il gas introdotto farà innalzare il livello del vino fino a che, spingendo fuori tutta l’aria presente, avrà raggiunto il livello prestabilito nel chiusino superiore. In questo modo potrete proteggere e salvaguardare il vostro vino in modo variabile a seconda delle vostre necessità. </vt:lpstr>
      <vt:lpstr>Il lavaggio del fermentatore avviene nel seguente modo: - DIVOSFERA: utilizzare una divosfera e procedere al lavaggio del fermentatore come indicato nei disegni riportati di seguito. - LANCIA DI LAVAGGIO: introducendo la lancia di lavaggio attraverso la valvola di scarico parziale, si procedere al lavaggio del fermentatore.   A questo punto Ganimede® è pronto per essere utilizzato quale serbatoio di stoccaggio.   </vt:lpstr>
      <vt:lpstr>5.Utilizzo di Ossigeno e altri Gas Tecnici in vinificazione. Dalle teorie empiriche alla pratica scientifica.</vt:lpstr>
      <vt:lpstr>Diapositiva 26</vt:lpstr>
      <vt:lpstr>Diapositiva 27</vt:lpstr>
      <vt:lpstr>Diapositiva 28</vt:lpstr>
      <vt:lpstr> Con i fermentatori Ganimede® la gestione dei gas tecnici può essere condotta in modo SCIENTIFICO, grazie al principio fisico noto come “LEGGE DI HENRY”. Infatti, il gas tecnico introdotto sotto il diaframma, subendo la pressione del liquido sovrastante, eserciterà sul liquido stesso una pressione pari a quella ricevuta. Per questo motivo il gas si discioglierà nel liquido legandosi ad esso intimamente e secondo PARAMETRI CONTROLLABILI E RIPETIBILI che permettono all’Enologo una REALE gestione del processo che non lasci spazio ad improvvisazione e sorprese. Inoltre, all’atto dell’apertura del by pass, l’intera massa di gas, fino a quel momento sotto pressione, si libera sul cappello di vinaccia con un effetto di rimescolamento amplificato dal fenomeno di decompressione che si viene a creare a causa della repentina diminuzione di pressione.(es. stappatura della bottiglia di spumante). </vt:lpstr>
      <vt:lpstr>Solo con Ganimede® i gas tecnici introdotti attraverso l’apposita valvola possono INTERAGIRE con la massa liquida, rispettando le CONDIZIONI FISICO-CHIMICHE ottimali (pressione, superficie, tempo, temperatura) necessarie a rendere la loro azione EFFICACE, SICURA e RIPETIBILE.  Nei sistemi tradizionali, invece, i gas introdotti attraversano rapidamente il liquido, senza riuscire a permanere a contatto con esso per un tempo sufficiente, disperdendosi in breve nell’ambiente e interessando solo una parte limitata della massa senza legarsi ad essa.  Non parliamo nemmeno, poi, di certe abitudini ad un’indiscriminata quanto pericolosa esposizione del liquido all’ambiente esterno, troppo spesso definita empiricamente “ossigenazione della massa”, senza la possibilità di una gestione scientifica del processo o adeguati controlli degli effetti.</vt:lpstr>
      <vt:lpstr>La tipica turbolenza del Metodo Ganimede® che permette di ottenere un’efficace estrazione selettiva delle sole sostanze nobili dell’uva, viene definita MACERAZIONE PELLICOLARE DINAMICA.  Essa avviene grazie all’intimo e delicato rimescolamento della massa da parte dell’immenso potenziale di CO2 prodotta dalla fermentazione.  Ma cosa accade PRIMA o DOPO la fase di fermentazione, quando non disponiamo di CO2 spontanea? Ecco che l’utilizzo controllato ed efficace dei gas tecnici tipico dei fermentatori Ganimede® si rivela importante. Sarà infatti sufficiente introdurre CO2 da una bombola esterna attraverso l’apposita valvola per l’immissione di gas tecnici. In questo modo saturiamo la camera sotto il diaframma e riusciamo a riprodurre artificialmente la tipica turbolenza del Metodo Ganimede® anche in assenza di CO2 di fermentazione.  In questo modo la CO2, oltre a rimescolare ed omogeneizzare la massa, svolgerà un’importante azione estrattiva-solvente e batteriostatica-antiossidante sul 100% del prodotto,  permettendo all’Enologo di anticipare o prolungare il processo estrattivo, con SICUREZZA e CERTEZZA di risultati.</vt:lpstr>
      <vt:lpstr>Vinificazione in bianco con Metodo Ganimede® Macerazione Pellicolare Dinamica a Freddo per vini bianchi, chiaretti e rossi particolari.</vt:lpstr>
      <vt:lpstr>Diapositiva 33</vt:lpstr>
      <vt:lpstr>Diapositiva 34</vt:lpstr>
      <vt:lpstr>Diapositiva 35</vt:lpstr>
      <vt:lpstr>Diapositiva 36</vt:lpstr>
      <vt:lpstr>Diapositiva 37</vt:lpstr>
      <vt:lpstr>Diapositiva 38</vt:lpstr>
      <vt:lpstr>Diapositiva 39</vt:lpstr>
      <vt:lpstr>Diapositiva 40</vt:lpstr>
      <vt:lpstr>Diapositiva 41</vt:lpstr>
      <vt:lpstr>6.Riassumendo, tutti i vantaggi di Ganimede®. L’innovazione Metodo Ganimede® in 16 punti.</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L’enorme quantità di CO2 generata dalla fermentazione naturale, satura ben presto l’intercapedine sotto il diaframma ad imbuto. A questo punto, l’eccesso di gas in continuo accumulo trova come unica via di fuga il collo del diaframma e sfoga verso la superficie in grosse bolle che rimescolano costantemente il cappello di vinaccia, impedendone la compattazione e portando sempre nuovo liquido, più diluito, a partecipare all’estrazione.  Il tutto con un’azione delicata ma efficace, senza l’uso di mezzi meccanici aggressivi.  La turbolenza generata dalle bolle, permette, inoltre, la caduta per gravità dei vinaccioli sul fondo conico, da dove potranno essere facilmente estratti.  </vt:lpstr>
      <vt:lpstr>Quando desideriamo un’azione più massiccia sull’intero cappello di vinaccia, ecco che il by pass di Ganimede® si rivela un prezioso strumento. La sua apertura determina la fuoriuscita energica dell’intera massa di CO2 presente nell’intercapedine. La CO2 spinge una grande massa di liquido che inonda il cappello di vinaccia, rimescolandolo e sostituendo il liquido nelle bucce, ormai saturo, con nuovo liquido più diluito.  Adesso il mosto riesce ad allagare l’intercapedine e questo determina un repentino calo di livello del cappello di vinaccia rimescolato intimamente.  Con questa energia efficace, delicata e gratuita, Ganimede® riesce a movimentare cappelli di vinaccia dello spessore di oltre DUE METRI! </vt:lpstr>
      <vt:lpstr>Vinificazione in bianco con Metodo Ganimede®  La CO2 iniettata dalla bombola esterna satura l’intercapedine sotto il diaframma. Il gas in eccesso, tracimando in grandi bolle attraverso il collo del diaframma, rimescola delicatamente ed efficacemente le bucce del cappello, che potranno, grazie all’intimo contatto creato con il liquido, partecipare al processo estrattivo. </vt:lpstr>
      <vt:lpstr>Il principio fisico dei vasi comunicanti.  Osservando  questa foto è possibile valutare le caratteristiche del cappello di vinaccia in un fermentatore Ganimede. Ci troviamo nella fase 2 (by pass chiuso). Le bolle che salgono in superficie mantengono bagnato tutto il cappello.  Essendo le bucce ben sgranate, il liquido non interessa solo la parte centrale del cappello (dove salgono le bolle più grosse) ma grazie al principio fisico dei vasi comunicanti, anche le zone periferiche (quelle più vicine alla parete laterale del fermentatore) sono impregnate di liquido.  Con Ganimede il 100% delle bucce partecipa al processo estrattivo restando per la maggior parte del tempo in completa macerazione nel liquido.  Ben  diverso da quanto avviene con gli altri fermentatori.</vt:lpstr>
      <vt:lpstr>Diapositiva 74</vt:lpstr>
    </vt:vector>
  </TitlesOfParts>
  <Company>Giacomo Deperu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 Ganimede®: semplicemente un vino migliore…</dc:title>
  <dc:creator>Giacomo Deperu</dc:creator>
  <cp:lastModifiedBy>Alberto Mattiussi</cp:lastModifiedBy>
  <cp:revision>186</cp:revision>
  <dcterms:created xsi:type="dcterms:W3CDTF">2012-02-08T15:50:08Z</dcterms:created>
  <dcterms:modified xsi:type="dcterms:W3CDTF">2012-02-08T15:50:18Z</dcterms:modified>
</cp:coreProperties>
</file>